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87"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99" dt="2022-09-15T20:03:02.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5T20:04:51.582" v="8425"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4T21:06:06.053" v="6889"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4T21:06:06.053" v="688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5T19:56:24.031" v="8362" actId="207"/>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15T20:04:15.398" v="8423" actId="14100"/>
        <pc:sldMkLst>
          <pc:docMk/>
          <pc:sldMk cId="3901324590" sldId="374"/>
        </pc:sldMkLst>
        <pc:spChg chg="mod">
          <ac:chgData name="Alfred Asterjadhi" userId="39de57b9-85c0-4fd1-aaac-8ca2b6560ad0" providerId="ADAL" clId="{28F3505D-BA15-4A1A-93B7-17C6DABCA4C4}" dt="2022-09-15T20:03:49.110" v="8410" actId="13926"/>
          <ac:spMkLst>
            <pc:docMk/>
            <pc:sldMk cId="3901324590" sldId="374"/>
            <ac:spMk id="2" creationId="{4B5F0D0E-8BB7-48AB-9160-728B8B3399A2}"/>
          </ac:spMkLst>
        </pc:spChg>
        <pc:spChg chg="mod">
          <ac:chgData name="Alfred Asterjadhi" userId="39de57b9-85c0-4fd1-aaac-8ca2b6560ad0" providerId="ADAL" clId="{28F3505D-BA15-4A1A-93B7-17C6DABCA4C4}" dt="2022-09-15T20:04:15.398" v="8423" actId="14100"/>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4T21:05:22.041" v="6887"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4T21:05:22.041" v="6887"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22:10:33.888" v="6959"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22:10:33.888" v="6959"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5T17:35:51.041" v="8222" actId="20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5T17:35:51.041" v="8222" actId="20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17:33:32.804" v="8190"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17:33:32.804" v="8190"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5T17:34:35.394" v="8205"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5T17:34:35.394" v="8205" actId="2057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4T23:58:20.462" v="7225" actId="14100"/>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4T23:58:20.462" v="7225" actId="14100"/>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5T20:04:51.582" v="8425" actId="6549"/>
        <pc:sldMasterMkLst>
          <pc:docMk/>
          <pc:sldMasterMk cId="0" sldId="2147483648"/>
        </pc:sldMasterMkLst>
        <pc:spChg chg="mod">
          <ac:chgData name="Alfred Asterjadhi" userId="39de57b9-85c0-4fd1-aaac-8ca2b6560ad0" providerId="ADAL" clId="{28F3505D-BA15-4A1A-93B7-17C6DABCA4C4}" dt="2022-09-15T20:04:51.582" v="8425"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31-00-00be-lb266-cr-for-cid-14051.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6-00-00be-eht-su.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120-03-00be-lb266-cr-for-cids-of-4-3-16a.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324-02-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619-00-00be-lb266-cr-for-sst-and-a-ppdu.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17-00-00be-lb266-cr-for-9-3-1-22-mics-part2.docx" TargetMode="External"/><Relationship Id="rId11" Type="http://schemas.openxmlformats.org/officeDocument/2006/relationships/hyperlink" Target="https://mentor.ieee.org/802.11/dcn/22/11-22-1364-01-00be-lb266-cr-for-phy-ru-or-mru-index.docx" TargetMode="External"/><Relationship Id="rId5" Type="http://schemas.openxmlformats.org/officeDocument/2006/relationships/hyperlink" Target="https://mentor.ieee.org/802.11/dcn/22/11-22-1307-00-00be-cr-for-9-3-1-19-part1.docx" TargetMode="External"/><Relationship Id="rId10" Type="http://schemas.openxmlformats.org/officeDocument/2006/relationships/hyperlink" Target="https://mentor.ieee.org/802.11/dcn/22/11-22-1317-00-00be-cr-on-cid-10116.docx" TargetMode="External"/><Relationship Id="rId4" Type="http://schemas.openxmlformats.org/officeDocument/2006/relationships/hyperlink" Target="https://mentor.ieee.org/802.11/dcn/22/11-22-1270-04-00be-cr-for-power-boost-factor-cids.docx" TargetMode="External"/><Relationship Id="rId9" Type="http://schemas.openxmlformats.org/officeDocument/2006/relationships/hyperlink" Target="https://mentor.ieee.org/802.11/dcn/22/11-22-1565-00-00be-lb266-cr-for-uora.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477-00-00be-lb266-cr-for-clause-9-and-10.docx" TargetMode="External"/><Relationship Id="rId3" Type="http://schemas.openxmlformats.org/officeDocument/2006/relationships/hyperlink" Target="https://mentor.ieee.org/802.11/dcn/22/11-22-1422-02-00be-lb266-resolution-for-comments-related-to-various-aspects-of-mlo.docx" TargetMode="External"/><Relationship Id="rId7" Type="http://schemas.openxmlformats.org/officeDocument/2006/relationships/hyperlink" Target="https://mentor.ieee.org/802.11/dcn/22/11-22-1381-00-00be-lb266-cr-ml-traffic-indication-part1.docx" TargetMode="External"/><Relationship Id="rId2" Type="http://schemas.openxmlformats.org/officeDocument/2006/relationships/hyperlink" Target="https://mentor.ieee.org/802.11/dcn/22/11-22-1470-07-00be-lb266-cr-for-some-cids-in-35-9-35-9-1-35-9-2-35-9-4-and-35-9-4-1.docx" TargetMode="External"/><Relationship Id="rId1" Type="http://schemas.openxmlformats.org/officeDocument/2006/relationships/slideLayout" Target="../slideLayouts/slideLayout2.xml"/><Relationship Id="rId6" Type="http://schemas.openxmlformats.org/officeDocument/2006/relationships/hyperlink" Target="CR%20for%209.4.2.316%20QoS%20charateristics%20element%20Part%201" TargetMode="External"/><Relationship Id="rId5" Type="http://schemas.openxmlformats.org/officeDocument/2006/relationships/hyperlink" Target="https://mentor.ieee.org/802.11/dcn/22/11-22-1196-04-00be-lb266-clause-3-2-comment-resolutions.doc" TargetMode="External"/><Relationship Id="rId4" Type="http://schemas.openxmlformats.org/officeDocument/2006/relationships/hyperlink" Target="https://mentor.ieee.org/802.11/dcn/22/11-22-1233-08-00be-cr-for-35-3-19-part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900457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on 3.2 CIDs part2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Jian Yu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3.2 Definitions specific to IEEE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89739923"/>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on NDPA frame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Mahmoud Kamel</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8"/>
                        </a:rPr>
                        <a:t>1531r0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9">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706r7</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N/A</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1544r0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kern="1200" dirty="0">
                          <a:solidFill>
                            <a:srgbClr val="7030A0"/>
                          </a:solidFill>
                          <a:latin typeface="+mn-lt"/>
                          <a:ea typeface="+mn-ea"/>
                          <a:cs typeface="+mn-cs"/>
                        </a:rPr>
                        <a:t>LB 266 </a:t>
                      </a:r>
                      <a:r>
                        <a:rPr lang="fr-FR" sz="1000" b="0" kern="1200" dirty="0" err="1">
                          <a:solidFill>
                            <a:srgbClr val="7030A0"/>
                          </a:solidFill>
                          <a:latin typeface="+mn-lt"/>
                          <a:ea typeface="+mn-ea"/>
                          <a:cs typeface="+mn-cs"/>
                        </a:rPr>
                        <a:t>CIDs</a:t>
                      </a:r>
                      <a:r>
                        <a:rPr lang="fr-FR" sz="1000" b="0" kern="1200" dirty="0">
                          <a:solidFill>
                            <a:srgbClr val="7030A0"/>
                          </a:solidFill>
                          <a:latin typeface="+mn-lt"/>
                          <a:ea typeface="+mn-ea"/>
                          <a:cs typeface="+mn-cs"/>
                        </a:rPr>
                        <a:t> on Coexistence Assurance document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Greg G. Ko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69338506"/>
              </p:ext>
            </p:extLst>
          </p:nvPr>
        </p:nvGraphicFramePr>
        <p:xfrm>
          <a:off x="851217" y="1582301"/>
          <a:ext cx="7736269" cy="444552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a:solidFill>
                            <a:schemeClr val="tx1"/>
                          </a:solidFill>
                          <a:latin typeface="+mn-lt"/>
                          <a:ea typeface="+mn-ea"/>
                          <a:cs typeface="+mn-cs"/>
                        </a:rPr>
                        <a:t>1611r0</a:t>
                      </a:r>
                    </a:p>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3926569"/>
              </p:ext>
            </p:extLst>
          </p:nvPr>
        </p:nvGraphicFramePr>
        <p:xfrm>
          <a:off x="806069" y="1513813"/>
          <a:ext cx="7736269" cy="5259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1250r0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cr-for-ML-SM-power-save-mode</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Jason Y. Guo</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1225r0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 on CID 12318 ESS Report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1426r1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LB266 CR for CID 13840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Sanghyun</a:t>
                      </a:r>
                      <a:r>
                        <a:rPr lang="en-GB" sz="1000" dirty="0">
                          <a:solidFill>
                            <a:srgbClr val="FF0000"/>
                          </a:solidFill>
                          <a:effectLst/>
                          <a:latin typeface="Times New Roman" panose="02020603050405020304" pitchFamily="18" charset="0"/>
                          <a:ea typeface="Times New Roman" panose="02020603050405020304" pitchFamily="18" charset="0"/>
                        </a:rPr>
                        <a:t> Kim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2"/>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R4M-9</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Def-6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548340"/>
              </p:ext>
            </p:extLst>
          </p:nvPr>
        </p:nvGraphicFramePr>
        <p:xfrm>
          <a:off x="851217" y="1582301"/>
          <a:ext cx="7736269" cy="476352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1336r3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3277917"/>
              </p:ext>
            </p:extLst>
          </p:nvPr>
        </p:nvGraphicFramePr>
        <p:xfrm>
          <a:off x="851217" y="1582301"/>
          <a:ext cx="7736269" cy="46036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rPr>
                        <a:t>1434r2</a:t>
                      </a: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Def-2</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7</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rPr>
                        <a:t>1228r2</a:t>
                      </a: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Def-1C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09/15</a:t>
                      </a: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rPr>
                        <a:t>1188r2</a:t>
                      </a: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1250r0</a:t>
            </a:r>
            <a:r>
              <a:rPr lang="en-US" sz="1200" kern="1200" dirty="0">
                <a:solidFill>
                  <a:srgbClr val="00B050"/>
                </a:solidFill>
                <a:ea typeface="MS Gothic" panose="020B0609070205080204" pitchFamily="49" charset="-128"/>
              </a:rPr>
              <a:t> </a:t>
            </a:r>
            <a:r>
              <a:rPr lang="en-US" sz="1200" kern="1200" dirty="0" err="1">
                <a:solidFill>
                  <a:srgbClr val="00B050"/>
                </a:solidFill>
                <a:ea typeface="MS Gothic" panose="020B0609070205080204" pitchFamily="49" charset="-128"/>
              </a:rPr>
              <a:t>cr</a:t>
            </a:r>
            <a:r>
              <a:rPr lang="en-US" sz="1200" kern="1200" dirty="0">
                <a:solidFill>
                  <a:srgbClr val="00B050"/>
                </a:solidFill>
                <a:ea typeface="MS Gothic" panose="020B0609070205080204" pitchFamily="49" charset="-128"/>
              </a:rPr>
              <a:t>-for-ML-SM-power-save-mode 				Jason Y. Guo 		[1C Cont. 10’]</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1434r2</a:t>
            </a:r>
            <a:r>
              <a:rPr lang="en-US" sz="1200" kern="1200" dirty="0">
                <a:solidFill>
                  <a:srgbClr val="00B050"/>
                </a:solidFill>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1228r2</a:t>
            </a:r>
            <a:r>
              <a:rPr lang="en-US" sz="1200" kern="1200" dirty="0">
                <a:solidFill>
                  <a:srgbClr val="00B050"/>
                </a:solidFill>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rPr>
              <a:t>1336r3</a:t>
            </a:r>
            <a:r>
              <a:rPr lang="en-US" sz="1200" kern="1200" dirty="0">
                <a:solidFill>
                  <a:srgbClr val="00B050"/>
                </a:solidFill>
                <a:ea typeface="MS Gothic" panose="020B0609070205080204" pitchFamily="49" charset="-128"/>
              </a:rPr>
              <a:t> Resolution for comments related to MLO BA operation	Abhishek Patil 	</a:t>
            </a:r>
            <a:r>
              <a:rPr lang="en-US" sz="1200" i="0" u="none" strike="noStrike" kern="1200" dirty="0">
                <a:solidFill>
                  <a:srgbClr val="00B05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1188r2</a:t>
            </a:r>
            <a:r>
              <a:rPr lang="en-US" sz="1200" i="0" u="none" strike="noStrike" kern="1200" dirty="0">
                <a:solidFill>
                  <a:srgbClr val="00B05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1252r3</a:t>
            </a:r>
            <a:r>
              <a:rPr lang="en-US" sz="1200" i="0" u="none" strike="noStrike" kern="1200" dirty="0">
                <a:solidFill>
                  <a:srgbClr val="00B05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1436r0</a:t>
            </a:r>
            <a:r>
              <a:rPr lang="en-GB" sz="1200" i="0" u="none" strike="noStrike" kern="1200" dirty="0">
                <a:solidFill>
                  <a:srgbClr val="00B050"/>
                </a:solidFill>
                <a:effectLst/>
                <a:ea typeface="Times New Roman" panose="02020603050405020304" pitchFamily="18" charset="0"/>
              </a:rPr>
              <a:t> CR for 9.4.2.316 QoS </a:t>
            </a:r>
            <a:r>
              <a:rPr lang="en-GB" sz="1200" i="0" u="none" strike="noStrike" kern="1200" dirty="0" err="1">
                <a:solidFill>
                  <a:srgbClr val="00B050"/>
                </a:solidFill>
                <a:effectLst/>
                <a:ea typeface="Times New Roman" panose="02020603050405020304" pitchFamily="18" charset="0"/>
              </a:rPr>
              <a:t>charateristics</a:t>
            </a:r>
            <a:r>
              <a:rPr lang="en-GB" sz="1200" i="0" u="none" strike="noStrike" kern="1200" dirty="0">
                <a:solidFill>
                  <a:srgbClr val="00B050"/>
                </a:solidFill>
                <a:effectLst/>
                <a:ea typeface="Times New Roman" panose="02020603050405020304" pitchFamily="18" charset="0"/>
              </a:rPr>
              <a:t> element Part 1 		Duncan Ho		[47C	     40’]</a:t>
            </a:r>
            <a:endParaRPr lang="en-US" sz="1200" i="0" u="none" strike="noStrike" dirty="0">
              <a:solidFill>
                <a:srgbClr val="00B050"/>
              </a:solidFill>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1225r1</a:t>
            </a:r>
            <a:r>
              <a:rPr lang="en-US" sz="1200" b="0" i="0" u="none" strike="noStrike" dirty="0">
                <a:solidFill>
                  <a:srgbClr val="00B050"/>
                </a:solidFill>
                <a:effectLst/>
              </a:rPr>
              <a:t> CR on CID 12318 ESS Report element 			Guogang Huang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1426r1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CID 13840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b="0" i="0" u="none" strike="noStrike" dirty="0">
                <a:solidFill>
                  <a:srgbClr val="00B050"/>
                </a:solidFill>
                <a:effectLst/>
              </a:rPr>
              <a:t>[1C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1619r0</a:t>
            </a:r>
            <a:r>
              <a:rPr lang="en-GB" sz="1200" i="0" strike="noStrike" kern="1200" dirty="0">
                <a:solidFill>
                  <a:srgbClr val="00B050"/>
                </a:solidFill>
                <a:effectLst/>
                <a:ea typeface="Times New Roman" panose="02020603050405020304" pitchFamily="18" charset="0"/>
              </a:rPr>
              <a:t> </a:t>
            </a:r>
            <a:r>
              <a:rPr lang="en-US" sz="1200" i="0" strike="noStrike" kern="1200" dirty="0">
                <a:solidFill>
                  <a:srgbClr val="00B050"/>
                </a:solidFill>
                <a:effectLst/>
                <a:ea typeface="Times New Roman" panose="02020603050405020304" pitchFamily="18" charset="0"/>
              </a:rPr>
              <a:t>LB266 CR for SST and A-PPDU				Ross Jian Yu		[16C-SP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rPr>
              <a:t>1311r2</a:t>
            </a:r>
            <a:r>
              <a:rPr lang="en-GB" sz="1200" i="0" u="none" strike="noStrike" kern="1200" dirty="0">
                <a:solidFill>
                  <a:srgbClr val="00B050"/>
                </a:solidFill>
                <a:effectLst/>
                <a:ea typeface="Times New Roman" panose="02020603050405020304" pitchFamily="18" charset="0"/>
              </a:rPr>
              <a:t> CR for clause 6.3 part 2 					Yan Li			[8C-SP    5’]</a:t>
            </a:r>
            <a:endParaRPr lang="en-US" sz="1200" i="0" u="none" strike="noStrike" dirty="0">
              <a:solidFill>
                <a:srgbClr val="00B050"/>
              </a:solidFill>
              <a:effectLst/>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1324r2</a:t>
            </a:r>
            <a:r>
              <a:rPr lang="en-US" sz="1200" kern="1200" dirty="0">
                <a:solidFill>
                  <a:srgbClr val="00B050"/>
                </a:solidFill>
                <a:ea typeface="MS Gothic" panose="020B0609070205080204" pitchFamily="49" charset="-128"/>
              </a:rPr>
              <a:t> CR for CIDs in 35.7.2 Part III 					Zinan Lin 		[2C-SP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1270r0</a:t>
            </a:r>
            <a:r>
              <a:rPr lang="en-US" sz="1200" kern="1200" dirty="0">
                <a:solidFill>
                  <a:srgbClr val="00B050"/>
                </a:solidFill>
                <a:ea typeface="MS Gothic" panose="020B0609070205080204" pitchFamily="49" charset="-128"/>
              </a:rPr>
              <a:t> CR for Power Boost Factor CIDs 				Hanqing Lou		[5C-SP    5’]</a:t>
            </a:r>
            <a:endPar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1307r0</a:t>
            </a:r>
            <a:r>
              <a:rPr lang="en-US" sz="1200" b="0" i="0" u="none" strike="noStrike" kern="1200" dirty="0">
                <a:solidFill>
                  <a:srgbClr val="00B050"/>
                </a:solidFill>
                <a:effectLst/>
                <a:ea typeface="MS Gothic" panose="020B0609070205080204" pitchFamily="49" charset="-128"/>
              </a:rPr>
              <a:t> cr-for-9.3.1.19-part1 						Jinyoung Chun 	[34C      10’]</a:t>
            </a: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1617r0</a:t>
            </a:r>
            <a:r>
              <a:rPr lang="en-US" sz="1200" i="0" strike="noStrike" kern="1200" dirty="0">
                <a:solidFill>
                  <a:srgbClr val="00B050"/>
                </a:solidFill>
                <a:effectLst/>
                <a:ea typeface="Times New Roman" panose="02020603050405020304" pitchFamily="18" charset="0"/>
              </a:rPr>
              <a:t> LB266 CR for 9.3.1.22 MICS part2				Yanjun Sun		[9C 	  10’]</a:t>
            </a:r>
            <a:endParaRPr lang="en-GB" sz="1200" i="0"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200" b="0" i="0" u="none" strike="noStrike" kern="1200" dirty="0">
                <a:solidFill>
                  <a:srgbClr val="00B050"/>
                </a:solidFill>
                <a:effectLst/>
                <a:ea typeface="MS Gothic" panose="020B0609070205080204" pitchFamily="49" charset="-128"/>
              </a:rPr>
              <a:t> CR for UL MU operation 35.5.2.3 				Yanjun Sun 		[6C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1120r3</a:t>
            </a:r>
            <a:r>
              <a:rPr lang="en-US" sz="1200" i="0" u="none" strike="noStrike" kern="1200" dirty="0">
                <a:solidFill>
                  <a:srgbClr val="00B050"/>
                </a:solidFill>
                <a:effectLst/>
                <a:ea typeface="Times New Roman" panose="02020603050405020304" pitchFamily="18" charset="0"/>
              </a:rPr>
              <a:t> LB266 CR for CIDs of 4.3.16a 					Yanyi Ding		[2C	  10’]</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1565r0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LB266 CR for UORA 						Greg G. Ko		[8C	15’]</a:t>
            </a:r>
          </a:p>
          <a:p>
            <a:pPr lvl="1">
              <a:buFont typeface="Arial" panose="020B0604020202020204" pitchFamily="34" charset="0"/>
              <a:buChar char="•"/>
            </a:pPr>
            <a:r>
              <a:rPr lang="en-GB" sz="1200" i="0"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1317r0</a:t>
            </a:r>
            <a:r>
              <a:rPr lang="en-GB" sz="1200" i="0"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CR on CID 10116 						Bo Gong 		[1C	10’]</a:t>
            </a:r>
            <a:endParaRPr lang="en-US" sz="1200" strike="sngStrike" dirty="0">
              <a:solidFill>
                <a:srgbClr val="FF0000"/>
              </a:solidFill>
            </a:endParaRPr>
          </a:p>
          <a:p>
            <a:pPr lvl="1">
              <a:buFont typeface="Arial" panose="020B0604020202020204" pitchFamily="34" charset="0"/>
              <a:buChar char="•"/>
            </a:pPr>
            <a:r>
              <a:rPr lang="en-GB" sz="1200" i="0" strike="no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1364r1</a:t>
            </a:r>
            <a:r>
              <a:rPr lang="en-GB" sz="1200" i="0" strike="noStrike" kern="1200" dirty="0">
                <a:solidFill>
                  <a:srgbClr val="FF0000"/>
                </a:solidFill>
                <a:effectLst/>
                <a:ea typeface="Times New Roman" panose="02020603050405020304" pitchFamily="18" charset="0"/>
              </a:rPr>
              <a:t> </a:t>
            </a:r>
            <a:r>
              <a:rPr lang="en-GB" sz="1200" i="0" u="none" strike="noStrike" kern="1200" dirty="0">
                <a:solidFill>
                  <a:srgbClr val="FF0000"/>
                </a:solidFill>
                <a:effectLst/>
                <a:ea typeface="Times New Roman" panose="02020603050405020304" pitchFamily="18" charset="0"/>
              </a:rPr>
              <a:t>CR for PHY RU or MRU Index</a:t>
            </a:r>
            <a:r>
              <a:rPr lang="en-US" sz="1200" dirty="0">
                <a:solidFill>
                  <a:srgbClr val="FF0000"/>
                </a:solidFill>
              </a:rPr>
              <a:t> 				</a:t>
            </a:r>
            <a:r>
              <a:rPr lang="en-GB" sz="1200" i="0" u="none" strike="noStrike" kern="1200" dirty="0" err="1">
                <a:solidFill>
                  <a:srgbClr val="FF0000"/>
                </a:solidFill>
                <a:effectLst/>
                <a:ea typeface="Times New Roman" panose="02020603050405020304" pitchFamily="18" charset="0"/>
              </a:rPr>
              <a:t>Mengshi</a:t>
            </a:r>
            <a:r>
              <a:rPr lang="en-GB" sz="1200" i="0" u="none" strike="noStrike" kern="1200" dirty="0">
                <a:solidFill>
                  <a:srgbClr val="FF0000"/>
                </a:solidFill>
                <a:effectLst/>
                <a:ea typeface="Times New Roman" panose="02020603050405020304" pitchFamily="18" charset="0"/>
              </a:rPr>
              <a:t> Hu		[1C	10’]</a:t>
            </a:r>
            <a:endParaRPr lang="en-US" sz="1200" dirty="0">
              <a:solidFill>
                <a:srgbClr val="FF0000"/>
              </a:solidFill>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1320r1</a:t>
            </a:r>
            <a:r>
              <a:rPr lang="en-GB" sz="1200" i="0" strike="noStrike" kern="1200" dirty="0">
                <a:solidFill>
                  <a:srgbClr val="00B050"/>
                </a:solidFill>
                <a:effectLst/>
                <a:ea typeface="Times New Roman" panose="02020603050405020304" pitchFamily="18" charset="0"/>
              </a:rPr>
              <a:t> CR for 3.2 Definitions specific to IEEE 			</a:t>
            </a:r>
            <a:r>
              <a:rPr lang="en-GB" sz="1200" i="0" strike="noStrike" kern="1200" dirty="0" err="1">
                <a:solidFill>
                  <a:srgbClr val="00B050"/>
                </a:solidFill>
                <a:effectLst/>
                <a:ea typeface="Times New Roman" panose="02020603050405020304" pitchFamily="18" charset="0"/>
              </a:rPr>
              <a:t>Yousi</a:t>
            </a:r>
            <a:r>
              <a:rPr lang="en-GB" sz="1200" i="0" strike="noStrike" kern="1200" dirty="0">
                <a:solidFill>
                  <a:srgbClr val="00B050"/>
                </a:solidFill>
                <a:effectLst/>
                <a:ea typeface="Times New Roman" panose="02020603050405020304" pitchFamily="18" charset="0"/>
              </a:rPr>
              <a:t> Lin 		[1C	10’]</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3"/>
              </a:rPr>
              <a:t>1348r0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PAR verification low latency				</a:t>
            </a:r>
            <a:r>
              <a:rPr lang="en-GB" sz="1200" b="0" i="0" u="none" strike="noStrike" kern="1200" dirty="0" err="1">
                <a:solidFill>
                  <a:srgbClr val="000000"/>
                </a:solidFill>
                <a:effectLst/>
                <a:ea typeface="Times New Roman" panose="02020603050405020304" pitchFamily="18" charset="0"/>
              </a:rPr>
              <a:t>Yousi</a:t>
            </a:r>
            <a:r>
              <a:rPr lang="en-GB" sz="1200" b="0" i="0" u="none" strike="noStrike" kern="1200" dirty="0">
                <a:solidFill>
                  <a:srgbClr val="000000"/>
                </a:solidFill>
                <a:effectLst/>
                <a:ea typeface="Times New Roman" panose="02020603050405020304" pitchFamily="18" charset="0"/>
              </a:rPr>
              <a:t> Lin		[1C	10’]</a:t>
            </a:r>
            <a:endParaRPr lang="en-US" sz="1200" b="0" i="0" u="none" strike="noStrike" dirty="0">
              <a:effectLst/>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267200"/>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ea typeface="MS Gothic" panose="020B0609070205080204" pitchFamily="49" charset="-128"/>
                <a:hlinkClick r:id="rId2"/>
              </a:rPr>
              <a:t>1470r7</a:t>
            </a:r>
            <a:r>
              <a:rPr lang="en-US" sz="1200" kern="1200" dirty="0">
                <a:ea typeface="MS Gothic" panose="020B0609070205080204" pitchFamily="49" charset="-128"/>
              </a:rPr>
              <a:t>  CR for some CIDs in 35.9,35.9.1,35.9.2,35.9.4 and 35.9.4.1 Chunyu Hu 		[10C SP 10’]</a:t>
            </a:r>
          </a:p>
          <a:p>
            <a:pPr lvl="1">
              <a:buFont typeface="Arial" panose="020B0604020202020204" pitchFamily="34" charset="0"/>
              <a:buChar char="•"/>
            </a:pPr>
            <a:r>
              <a:rPr lang="en-US" sz="1200" kern="1200" dirty="0">
                <a:ea typeface="MS Gothic" panose="020B0609070205080204" pitchFamily="49" charset="-128"/>
                <a:hlinkClick r:id="rId3"/>
              </a:rPr>
              <a:t>1422r2</a:t>
            </a:r>
            <a:r>
              <a:rPr lang="en-US" sz="1200" kern="1200" dirty="0">
                <a:ea typeface="MS Gothic" panose="020B0609070205080204" pitchFamily="49" charset="-128"/>
              </a:rPr>
              <a:t> Res. for comments related to various aspects of MLO		Abhishek Patil 	[3C SP 10’]</a:t>
            </a:r>
          </a:p>
          <a:p>
            <a:pPr lvl="1">
              <a:buFont typeface="Arial" panose="020B0604020202020204" pitchFamily="34" charset="0"/>
              <a:buChar char="•"/>
            </a:pPr>
            <a:r>
              <a:rPr lang="en-US" sz="1200" b="0" i="0" u="none" strike="noStrike" dirty="0">
                <a:effectLst/>
                <a:hlinkClick r:id="rId4"/>
              </a:rPr>
              <a:t>1233r8</a:t>
            </a:r>
            <a:r>
              <a:rPr lang="en-US" sz="1200" b="0" i="0" u="none" strike="noStrike" dirty="0">
                <a:effectLst/>
              </a:rPr>
              <a:t> CR for 35.3.19 part1  						Kaiying Lu  		[3C-SP  10’]</a:t>
            </a:r>
          </a:p>
          <a:p>
            <a:pPr lvl="1">
              <a:buFont typeface="Arial" panose="020B0604020202020204" pitchFamily="34" charset="0"/>
              <a:buChar char="•"/>
            </a:pPr>
            <a:r>
              <a:rPr lang="en-US" sz="1200" b="0" i="0" u="none" strike="noStrike" dirty="0">
                <a:effectLst/>
                <a:hlinkClick r:id="rId5"/>
              </a:rPr>
              <a:t>1196r4</a:t>
            </a:r>
            <a:r>
              <a:rPr lang="en-US" sz="1200" b="0" i="0" u="none" strike="noStrike" dirty="0">
                <a:effectLst/>
              </a:rPr>
              <a:t> lb266-clause-3-2-comment-resolutions				Stephen McCann 	[10C-SP   10’]</a:t>
            </a:r>
          </a:p>
          <a:p>
            <a:pPr lvl="1">
              <a:buFont typeface="Arial" panose="020B0604020202020204" pitchFamily="34" charset="0"/>
              <a:buChar char="•"/>
            </a:pPr>
            <a:r>
              <a:rPr lang="en-US" sz="1200" kern="1200" dirty="0">
                <a:ea typeface="MS Gothic" panose="020B0609070205080204" pitchFamily="49" charset="-128"/>
                <a:hlinkClick r:id="rId6"/>
              </a:rPr>
              <a:t>1436r3</a:t>
            </a:r>
            <a:r>
              <a:rPr lang="en-US" sz="1200" kern="1200" dirty="0">
                <a:ea typeface="MS Gothic" panose="020B0609070205080204" pitchFamily="49" charset="-128"/>
              </a:rPr>
              <a:t> CR for 9.4.2.316 QoS </a:t>
            </a:r>
            <a:r>
              <a:rPr lang="en-US" sz="1200" kern="1200" dirty="0" err="1">
                <a:ea typeface="MS Gothic" panose="020B0609070205080204" pitchFamily="49" charset="-128"/>
              </a:rPr>
              <a:t>charateristics</a:t>
            </a:r>
            <a:r>
              <a:rPr lang="en-US" sz="1200" kern="1200" dirty="0">
                <a:ea typeface="MS Gothic" panose="020B0609070205080204" pitchFamily="49" charset="-128"/>
              </a:rPr>
              <a:t> element Part 1 		Duncan Ho		[47C </a:t>
            </a:r>
            <a:r>
              <a:rPr lang="en-US" sz="1200" kern="1200" dirty="0" err="1">
                <a:ea typeface="MS Gothic" panose="020B0609070205080204" pitchFamily="49" charset="-128"/>
              </a:rPr>
              <a:t>Ctd</a:t>
            </a:r>
            <a:r>
              <a:rPr lang="en-US" sz="1200" kern="1200" dirty="0">
                <a:ea typeface="MS Gothic" panose="020B0609070205080204" pitchFamily="49" charset="-128"/>
              </a:rPr>
              <a:t>.    40’]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1381r0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ML traffic indication part1 					Minyoung Park	[32C 40’]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8"/>
              </a:rPr>
              <a:t>1477r0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9 and 10 						Gaurang Naik</a:t>
            </a:r>
            <a:r>
              <a:rPr lang="en-US" sz="1200" dirty="0"/>
              <a:t> 		[</a:t>
            </a:r>
            <a:r>
              <a:rPr lang="en-GB" sz="1200" i="0" u="none" strike="noStrike" kern="1200" dirty="0">
                <a:solidFill>
                  <a:srgbClr val="000000"/>
                </a:solidFill>
                <a:effectLst/>
                <a:ea typeface="Times New Roman" panose="02020603050405020304" pitchFamily="18" charset="0"/>
              </a:rPr>
              <a:t>10C	15’]</a:t>
            </a:r>
            <a:endParaRPr lang="en-US" sz="1200" i="0" u="none" strike="noStrike" dirty="0">
              <a:effectLst/>
            </a:endParaRPr>
          </a:p>
          <a:p>
            <a:pPr lvl="1">
              <a:buFont typeface="Arial" panose="020B0604020202020204" pitchFamily="34" charset="0"/>
              <a:buChar char="•"/>
            </a:pPr>
            <a:r>
              <a:rPr lang="en-US" sz="1200" b="0" i="0" u="none" strike="noStrike" dirty="0">
                <a:effectLst/>
                <a:hlinkClick r:id="rId9"/>
              </a:rPr>
              <a:t>1377r1</a:t>
            </a:r>
            <a:r>
              <a:rPr lang="en-US" sz="1200" b="0" i="0" u="none" strike="noStrike" dirty="0">
                <a:effectLst/>
              </a:rPr>
              <a:t> CR-duplication-transmission-over-ml-for-low-latency-traffic Xiangxin Gu		[1C	10’]</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 21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a:t>
            </a:r>
            <a:r>
              <a:rPr lang="en-US" sz="1400" b="1" dirty="0">
                <a:solidFill>
                  <a:schemeClr val="tx1"/>
                </a:solidFill>
                <a:effectLst/>
                <a:latin typeface="Times New Roman" panose="02020603050405020304" pitchFamily="18" charset="0"/>
                <a:ea typeface="Times New Roman" panose="02020603050405020304" pitchFamily="18" charset="0"/>
              </a:rPr>
              <a:t> 22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28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10:00-12:00 ET</a:t>
            </a:r>
          </a:p>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03-07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12				(Wednesday) 		–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13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17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19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26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27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31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Nov 02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Bangkok, Thailand between 11-12 November 2012, at the same hotel as the IEEE interim</a:t>
            </a:r>
          </a:p>
          <a:p>
            <a:pPr marL="800100" lvl="1" indent="-342900">
              <a:buFont typeface="Arial" panose="020B0604020202020204" pitchFamily="34" charset="0"/>
              <a:buChar char="•"/>
            </a:pPr>
            <a:r>
              <a:rPr lang="en-US" sz="1600" dirty="0"/>
              <a:t>Around 45 members expected in person based on the corresponding RSVP</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117063</TotalTime>
  <Words>7682</Words>
  <Application>Microsoft Office PowerPoint</Application>
  <PresentationFormat>On-screen Show (4:3)</PresentationFormat>
  <Paragraphs>1501</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2022-09-15T20:04:53Z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