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69"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469" dt="2022-09-14T22:16:13.3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4T22:19:55.009" v="7104"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4T21:06:06.053" v="6889"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4T21:06:06.053" v="688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4T20:38:38.273" v="6864" actId="13926"/>
        <pc:sldMkLst>
          <pc:docMk/>
          <pc:sldMk cId="3909293924" sldId="355"/>
        </pc:sldMkLst>
        <pc:spChg chg="mod">
          <ac:chgData name="Alfred Asterjadhi" userId="39de57b9-85c0-4fd1-aaac-8ca2b6560ad0" providerId="ADAL" clId="{28F3505D-BA15-4A1A-93B7-17C6DABCA4C4}" dt="2022-09-14T20:38:38.273" v="6864"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4T20:38:09.043" v="6863" actId="2057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4T22:19:55.009" v="7104" actId="20577"/>
        <pc:sldMkLst>
          <pc:docMk/>
          <pc:sldMk cId="4066268139" sldId="360"/>
        </pc:sldMkLst>
        <pc:spChg chg="mod">
          <ac:chgData name="Alfred Asterjadhi" userId="39de57b9-85c0-4fd1-aaac-8ca2b6560ad0" providerId="ADAL" clId="{28F3505D-BA15-4A1A-93B7-17C6DABCA4C4}" dt="2022-09-14T17:47:01.145" v="6839"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4T22:19:55.009" v="7104" actId="2057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4T05:59:52.613" v="6167" actId="400"/>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4T05:59:52.613" v="6167" actId="400"/>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add mod ord">
        <pc:chgData name="Alfred Asterjadhi" userId="39de57b9-85c0-4fd1-aaac-8ca2b6560ad0" providerId="ADAL" clId="{28F3505D-BA15-4A1A-93B7-17C6DABCA4C4}" dt="2022-09-14T21:05:22.041" v="6887"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4T21:05:22.041" v="6887"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4T22:10:33.888" v="6959"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4T22:10:33.888" v="6959"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4T07:53:18.887" v="6516" actId="1076"/>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4T07:53:18.887" v="6516" actId="1076"/>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4T06:04:27.327" v="6212" actId="20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4T06:04:27.327" v="6212" actId="20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4T06:02:15.978" v="6194" actId="6549"/>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4T06:02:15.978" v="6194" actId="6549"/>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4T06:10:55.243" v="6286" actId="6549"/>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4T06:10:55.243" v="6286" actId="6549"/>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4T22:05:07.257" v="6929" actId="255"/>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4T22:05:07.257" v="6929" actId="255"/>
          <ac:graphicFrameMkLst>
            <pc:docMk/>
            <pc:sldMk cId="110446968" sldId="386"/>
            <ac:graphicFrameMk id="6" creationId="{5094FBC8-BB74-47F3-965D-16BC678F4D1D}"/>
          </ac:graphicFrameMkLst>
        </pc:graphicFrameChg>
      </pc:sldChg>
      <pc:sldMasterChg chg="modSp mod">
        <pc:chgData name="Alfred Asterjadhi" userId="39de57b9-85c0-4fd1-aaac-8ca2b6560ad0" providerId="ADAL" clId="{28F3505D-BA15-4A1A-93B7-17C6DABCA4C4}" dt="2022-09-14T20:36:48.816" v="6850" actId="6549"/>
        <pc:sldMasterMkLst>
          <pc:docMk/>
          <pc:sldMasterMk cId="0" sldId="2147483648"/>
        </pc:sldMasterMkLst>
        <pc:spChg chg="mod">
          <ac:chgData name="Alfred Asterjadhi" userId="39de57b9-85c0-4fd1-aaac-8ca2b6560ad0" providerId="ADAL" clId="{28F3505D-BA15-4A1A-93B7-17C6DABCA4C4}" dt="2022-09-14T20:36:48.816" v="685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12"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381-00-00be-lb266-cr-ml-traffic-indication-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586-00-00be-lb266-resolution-for-comments-related-to-nstr-emlsr-handling-with-tdls.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252-03-00be-lb266-cr-for-cids-related-to-35-3-25.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0972-09-00be-tgbe-editor-s-report-on-lb266.ppt" TargetMode="External"/><Relationship Id="rId3" Type="http://schemas.openxmlformats.org/officeDocument/2006/relationships/hyperlink" Target="https://mentor.ieee.org/802.11/dcn/22/11-22-1416-00-00be-discussion-on-sst-and-a-ppdu.ppt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410-00-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544-00-00be-lb-266-cids-on-coexistence-assurance-document.docx" TargetMode="External"/><Relationship Id="rId9" Type="http://schemas.openxmlformats.org/officeDocument/2006/relationships/hyperlink" Target="https://mentor.ieee.org/802.11/dcn/22/11-22-1038-12-00be-tgbe-motions-list-part-3.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436-00-00be-cr-for-9-4-2-316-qos-charateristics-element-part-1.docx" TargetMode="External"/><Relationship Id="rId3" Type="http://schemas.openxmlformats.org/officeDocument/2006/relationships/hyperlink" Target="https://mentor.ieee.org/802.11/dcn/22/11-22-1434-02-00be-lb266-cr-cl35-emlsr-part3.docx" TargetMode="External"/><Relationship Id="rId7" Type="http://schemas.openxmlformats.org/officeDocument/2006/relationships/hyperlink" Target="https://mentor.ieee.org/802.11/dcn/22/11-22-1252-03-00be-lb266-cr-for-cids-related-to-35-3-25.docx" TargetMode="External"/><Relationship Id="rId2" Type="http://schemas.openxmlformats.org/officeDocument/2006/relationships/hyperlink" Target="https://mentor.ieee.org/802.11/dcn/22/11-22-1250-00-00be-lb266-cr-for-ml-sm-power-save-mod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8-02-00be-cr-for-medium-sync-recovery.docx" TargetMode="External"/><Relationship Id="rId5" Type="http://schemas.openxmlformats.org/officeDocument/2006/relationships/hyperlink" Target="https://mentor.ieee.org/802.11/dcn/22/11-22-1336-03-00be-lb266-resolution-for-comments-related-to-mlo-ba-operation.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28-02-00be-lb266-cr-for-9-1-13-9-and-9-6-13-10.docx" TargetMode="External"/><Relationship Id="rId9" Type="http://schemas.openxmlformats.org/officeDocument/2006/relationships/hyperlink" Target="https://mentor.ieee.org/802.11/dcn/22/11-22-1225-01-00be-lb266-cr-on-cid-12318-ess-report-element.doc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07-00-00be-cr-for-9-3-1-19-part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49004570"/>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clause 6.3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Yan Li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Guogang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1317r0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1363r0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on 3.2 CIDs part2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Ross Jian Yu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cr-for-EHT-MU-Operation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2584004"/>
              </p:ext>
            </p:extLst>
          </p:nvPr>
        </p:nvGraphicFramePr>
        <p:xfrm>
          <a:off x="851217" y="1582301"/>
          <a:ext cx="7736269" cy="4354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mn-lt"/>
                          <a:ea typeface="Times New Roman" panose="02020603050405020304" pitchFamily="18" charset="0"/>
                        </a:rPr>
                        <a:t>cr</a:t>
                      </a:r>
                      <a:r>
                        <a:rPr lang="en-GB" sz="1000" dirty="0">
                          <a:solidFill>
                            <a:srgbClr val="7030A0"/>
                          </a:solidFill>
                          <a:effectLst/>
                          <a:latin typeface="+mn-lt"/>
                          <a:ea typeface="Times New Roman" panose="02020603050405020304" pitchFamily="18" charset="0"/>
                        </a:rPr>
                        <a:t>-for-EHT-TRS-Part-I</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R4M-10C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10</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on NDPA frame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Mahmoud Kamel</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8">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706r7</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N/A</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1544r0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kern="1200" dirty="0">
                          <a:solidFill>
                            <a:srgbClr val="7030A0"/>
                          </a:solidFill>
                          <a:latin typeface="+mn-lt"/>
                          <a:ea typeface="+mn-ea"/>
                          <a:cs typeface="+mn-cs"/>
                        </a:rPr>
                        <a:t>LB 266 </a:t>
                      </a:r>
                      <a:r>
                        <a:rPr lang="fr-FR" sz="1000" b="0" kern="1200" dirty="0" err="1">
                          <a:solidFill>
                            <a:srgbClr val="7030A0"/>
                          </a:solidFill>
                          <a:latin typeface="+mn-lt"/>
                          <a:ea typeface="+mn-ea"/>
                          <a:cs typeface="+mn-cs"/>
                        </a:rPr>
                        <a:t>CIDs</a:t>
                      </a:r>
                      <a:r>
                        <a:rPr lang="fr-FR" sz="1000" b="0" kern="1200" dirty="0">
                          <a:solidFill>
                            <a:srgbClr val="7030A0"/>
                          </a:solidFill>
                          <a:latin typeface="+mn-lt"/>
                          <a:ea typeface="+mn-ea"/>
                          <a:cs typeface="+mn-cs"/>
                        </a:rPr>
                        <a:t> on Coexistence Assurance document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9594488"/>
              </p:ext>
            </p:extLst>
          </p:nvPr>
        </p:nvGraphicFramePr>
        <p:xfrm>
          <a:off x="851217" y="1582301"/>
          <a:ext cx="7736269" cy="40111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cr-d2-0-txvector-rxvector-parameters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Bo Sun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strike="sngStrike"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1379r1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mn-lt"/>
                          <a:ea typeface="Times New Roman" panose="02020603050405020304" pitchFamily="18" charset="0"/>
                        </a:rPr>
                        <a:t>CR for CID 10745</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Mahmoud Kamel</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mn-lt"/>
                          <a:ea typeface="Times New Roman" panose="02020603050405020304" pitchFamily="18" charset="0"/>
                        </a:rPr>
                        <a:t>Deferred</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PHY</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i="0" kern="1200" dirty="0">
                          <a:solidFill>
                            <a:srgbClr val="7030A0"/>
                          </a:solidFill>
                          <a:effectLst/>
                          <a:latin typeface="+mn-lt"/>
                          <a:ea typeface="+mn-ea"/>
                          <a:cs typeface="+mn-cs"/>
                        </a:rPr>
                        <a:t>CR on 36.3.13.5 Segment </a:t>
                      </a:r>
                      <a:r>
                        <a:rPr lang="fr-FR" sz="1000" b="0" i="0" kern="1200" dirty="0" err="1">
                          <a:solidFill>
                            <a:srgbClr val="7030A0"/>
                          </a:solidFill>
                          <a:effectLst/>
                          <a:latin typeface="+mn-lt"/>
                          <a:ea typeface="+mn-ea"/>
                          <a:cs typeface="+mn-cs"/>
                        </a:rPr>
                        <a:t>Parser</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on CID 10119 and CID 10120</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1479r2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36.1.1 Introduction to the EHT PHY</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36.3.2.2.3</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69338506"/>
              </p:ext>
            </p:extLst>
          </p:nvPr>
        </p:nvGraphicFramePr>
        <p:xfrm>
          <a:off x="851217" y="1582301"/>
          <a:ext cx="7736269" cy="444552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2">
                            <a:extLst>
                              <a:ext uri="{A12FA001-AC4F-418D-AE19-62706E023703}">
                                <ahyp:hlinkClr xmlns:ahyp="http://schemas.microsoft.com/office/drawing/2018/hyperlinkcolor" val="tx"/>
                              </a:ext>
                            </a:extLst>
                          </a:hlinkClick>
                        </a:rPr>
                        <a:t>1550r0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Resolutions for CIDs in Clause 36.3.5</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1552r0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36.3.13.8</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1553r0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36.3.13.9</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1551r0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1557r0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for CID 13577</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Ross Jian Yu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1513r0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subclause 36.3.19 Transmit specification</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1514r1</a:t>
                      </a:r>
                      <a:endParaRPr lang="en-US" sz="1000" b="0" kern="1200" dirty="0">
                        <a:solidFill>
                          <a:srgbClr val="7030A0"/>
                        </a:solidFill>
                        <a:latin typeface="+mn-lt"/>
                        <a:ea typeface="+mn-ea"/>
                        <a:cs typeface="+mn-cs"/>
                      </a:endParaRPr>
                    </a:p>
                  </a:txBody>
                  <a:tcPr marL="0" marR="9525" marT="9525" marB="0" anchor="b"/>
                </a:tc>
                <a:tc>
                  <a:txBody>
                    <a:bodyPr/>
                    <a:lstStyle/>
                    <a:p>
                      <a:r>
                        <a:rPr lang="en-US" sz="1000" dirty="0">
                          <a:solidFill>
                            <a:srgbClr val="7030A0"/>
                          </a:solidFill>
                          <a:effectLst/>
                          <a:latin typeface="+mn-lt"/>
                        </a:rPr>
                        <a:t>LB266 CR on subclause 36.3.19.1 Transmit spectral mask</a:t>
                      </a: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1590r1</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rgbClr val="7030A0"/>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1546r3</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1604r2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EHT PHY Introduction-2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1606r1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CIDs in 9-4-2-313 EHT Capabilities Element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rPr>
                        <a:t>1610r0</a:t>
                      </a:r>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Bo Gong</a:t>
                      </a: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000" b="0" kern="1200">
                          <a:solidFill>
                            <a:schemeClr val="tx1"/>
                          </a:solidFill>
                          <a:latin typeface="+mn-lt"/>
                          <a:ea typeface="+mn-ea"/>
                          <a:cs typeface="+mn-cs"/>
                        </a:rPr>
                        <a:t>1611r0</a:t>
                      </a:r>
                    </a:p>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48624443"/>
              </p:ext>
            </p:extLst>
          </p:nvPr>
        </p:nvGraphicFramePr>
        <p:xfrm>
          <a:off x="806069" y="1513813"/>
          <a:ext cx="7736269" cy="49616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1051r3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CID 12427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09/13</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Partially Presented</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Guogang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Sanghyun</a:t>
                      </a:r>
                      <a:r>
                        <a:rPr lang="en-GB" sz="1000" dirty="0">
                          <a:effectLst/>
                          <a:latin typeface="Times New Roman" panose="02020603050405020304" pitchFamily="18" charset="0"/>
                          <a:ea typeface="Times New Roman" panose="02020603050405020304" pitchFamily="18" charset="0"/>
                        </a:rPr>
                        <a:t> Kim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1381r0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2"/>
                        </a:rPr>
                        <a:t>1436r0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47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39643076"/>
              </p:ext>
            </p:extLst>
          </p:nvPr>
        </p:nvGraphicFramePr>
        <p:xfrm>
          <a:off x="851217" y="1582301"/>
          <a:ext cx="7736269" cy="49006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TXS -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Dibakar Das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Def-40C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Abhishek Patil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1356r2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TGbe LB266 comment resolutions for RSNA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09/13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cr</a:t>
                      </a:r>
                      <a:r>
                        <a:rPr lang="en-GB" sz="1000" dirty="0">
                          <a:effectLst/>
                          <a:latin typeface="Times New Roman" panose="02020603050405020304" pitchFamily="18" charset="0"/>
                          <a:ea typeface="Times New Roman" panose="02020603050405020304" pitchFamily="18" charset="0"/>
                        </a:rPr>
                        <a:t>-for-</a:t>
                      </a:r>
                      <a:r>
                        <a:rPr lang="en-GB" sz="1000" dirty="0" err="1">
                          <a:effectLst/>
                          <a:latin typeface="Times New Roman" panose="02020603050405020304" pitchFamily="18" charset="0"/>
                          <a:ea typeface="Times New Roman" panose="02020603050405020304" pitchFamily="18" charset="0"/>
                        </a:rPr>
                        <a:t>nstrMobileAP</a:t>
                      </a:r>
                      <a:r>
                        <a:rPr lang="en-GB" sz="1000" dirty="0">
                          <a:effectLst/>
                          <a:latin typeface="Times New Roman" panose="02020603050405020304" pitchFamily="18" charset="0"/>
                          <a:ea typeface="Times New Roman" panose="02020603050405020304" pitchFamily="18" charset="0"/>
                        </a:rPr>
                        <a:t>-</a:t>
                      </a:r>
                      <a:r>
                        <a:rPr lang="en-GB" sz="1000" dirty="0" err="1">
                          <a:effectLst/>
                          <a:latin typeface="Times New Roman" panose="02020603050405020304" pitchFamily="18" charset="0"/>
                          <a:ea typeface="Times New Roman" panose="02020603050405020304" pitchFamily="18" charset="0"/>
                        </a:rPr>
                        <a:t>apRemoval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Gaurang Naik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2096823"/>
              </p:ext>
            </p:extLst>
          </p:nvPr>
        </p:nvGraphicFramePr>
        <p:xfrm>
          <a:off x="851217" y="1582301"/>
          <a:ext cx="7736269" cy="43216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Beacon protection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1526r1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CR for subclause 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5934327"/>
              </p:ext>
            </p:extLst>
          </p:nvPr>
        </p:nvGraphicFramePr>
        <p:xfrm>
          <a:off x="851217" y="1582301"/>
          <a:ext cx="7736269" cy="46609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FF0000"/>
                          </a:solidFill>
                          <a:latin typeface="+mn-lt"/>
                          <a:ea typeface="+mn-ea"/>
                          <a:cs typeface="+mn-cs"/>
                          <a:hlinkClick r:id="rId5">
                            <a:extLst>
                              <a:ext uri="{A12FA001-AC4F-418D-AE19-62706E023703}">
                                <ahyp:hlinkClr xmlns:ahyp="http://schemas.microsoft.com/office/drawing/2018/hyperlinkcolor" val="tx"/>
                              </a:ext>
                            </a:extLst>
                          </a:hlinkClick>
                        </a:rPr>
                        <a:t>1355r2</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FF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NoM</a:t>
                      </a:r>
                      <a:endParaRPr lang="en-GB" sz="10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17Y,15N,20A</a:t>
                      </a:r>
                    </a:p>
                  </a:txBody>
                  <a:tcPr/>
                </a:tc>
                <a:tc>
                  <a:txBody>
                    <a:bodyPr/>
                    <a:lstStyle/>
                    <a:p>
                      <a:pPr marL="0" marR="0" algn="ctr">
                        <a:spcBef>
                          <a:spcPts val="0"/>
                        </a:spcBef>
                        <a:spcAft>
                          <a:spcPts val="0"/>
                        </a:spcAft>
                        <a:tabLst>
                          <a:tab pos="146050" algn="l"/>
                          <a:tab pos="251460" algn="ctr"/>
                        </a:tabLs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0395467"/>
              </p:ext>
            </p:extLst>
          </p:nvPr>
        </p:nvGraphicFramePr>
        <p:xfrm>
          <a:off x="851217" y="1582301"/>
          <a:ext cx="7736269" cy="45728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solidFill>
                            <a:srgbClr val="7030A0"/>
                          </a:solidFill>
                          <a:effectLst/>
                          <a:latin typeface="+mn-lt"/>
                          <a:hlinkClick r:id="rId2">
                            <a:extLst>
                              <a:ext uri="{A12FA001-AC4F-418D-AE19-62706E023703}">
                                <ahyp:hlinkClr xmlns:ahyp="http://schemas.microsoft.com/office/drawing/2018/hyperlinkcolor" val="tx"/>
                              </a:ext>
                            </a:extLst>
                          </a:hlinkClick>
                        </a:rPr>
                        <a:t>1470r6</a:t>
                      </a:r>
                      <a:endParaRPr lang="en-US" sz="1000" b="0" dirty="0">
                        <a:solidFill>
                          <a:srgbClr val="7030A0"/>
                        </a:solidFill>
                        <a:effectLst/>
                        <a:latin typeface="+mn-lt"/>
                      </a:endParaRP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some CIDs in 35.9,35.9.1,35.9.2,35.9.4 and 35.9.4.1</a:t>
                      </a:r>
                      <a:endParaRPr lang="en-US" sz="1000" dirty="0">
                        <a:solidFill>
                          <a:srgbClr val="7030A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rgbClr val="7030A0"/>
                          </a:solidFill>
                          <a:effectLst/>
                          <a:latin typeface="+mn-lt"/>
                          <a:ea typeface="+mn-ea"/>
                          <a:cs typeface="+mn-cs"/>
                        </a:rPr>
                        <a:t>Chunyu Hu </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R4M-48</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Def-14</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1252r3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CIDs related to 35.3.25</a:t>
                      </a:r>
                    </a:p>
                  </a:txBody>
                  <a:tcPr/>
                </a:tc>
                <a:tc>
                  <a:txBody>
                    <a:bodyPr/>
                    <a:lstStyle/>
                    <a:p>
                      <a:pPr marL="0" marR="0" algn="l">
                        <a:spcBef>
                          <a:spcPts val="0"/>
                        </a:spcBef>
                        <a:spcAft>
                          <a:spcPts val="0"/>
                        </a:spcAft>
                      </a:pPr>
                      <a:r>
                        <a:rPr lang="en-US" sz="1000" dirty="0">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(from Ad-hoc)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10</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1428r2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LB266 CR for CIDs related to 35.3.4.2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mn-lt"/>
                          <a:ea typeface="Times New Roman" panose="02020603050405020304" pitchFamily="18" charset="0"/>
                        </a:rPr>
                        <a:t>Laurent Cariou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R4M-1</a:t>
                      </a: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1182r11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ML IE rules - part 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Abhishek Patil </a:t>
                      </a:r>
                    </a:p>
                  </a:txBody>
                  <a:tcPr marL="9525" marR="9525" marT="9525" marB="0" anchor="b"/>
                </a:tc>
                <a:tc>
                  <a:txBody>
                    <a:bodyPr/>
                    <a:lstStyle/>
                    <a:p>
                      <a:pPr marL="0" marR="0" algn="ctr">
                        <a:spcBef>
                          <a:spcPts val="0"/>
                        </a:spcBef>
                        <a:spcAft>
                          <a:spcPts val="0"/>
                        </a:spcAft>
                      </a:pPr>
                      <a:r>
                        <a:rPr lang="en-GB" sz="1100" dirty="0">
                          <a:solidFill>
                            <a:srgbClr val="7030A0"/>
                          </a:solidFill>
                          <a:effectLst/>
                          <a:latin typeface="Times New Roman" panose="02020603050405020304" pitchFamily="18" charset="0"/>
                          <a:ea typeface="Times New Roman" panose="02020603050405020304" pitchFamily="18" charset="0"/>
                        </a:rPr>
                        <a:t>R4M-1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rPr>
                        <a:t>1582r0</a:t>
                      </a:r>
                    </a:p>
                  </a:txBody>
                  <a:tcPr marL="0" marR="9525" marT="9525" marB="0" anchor="b"/>
                </a:tc>
                <a:tc>
                  <a:txBody>
                    <a:bodyPr/>
                    <a:lstStyle/>
                    <a:p>
                      <a:pPr algn="l" fontAlgn="b"/>
                      <a:r>
                        <a:rPr lang="en-US" sz="1000" b="0" kern="1200" dirty="0">
                          <a:solidFill>
                            <a:schemeClr val="tx1"/>
                          </a:solidFill>
                          <a:latin typeface="+mn-lt"/>
                          <a:ea typeface="+mn-ea"/>
                          <a:cs typeface="+mn-cs"/>
                        </a:rPr>
                        <a:t>Resolution of Addressing-Related CIDs in Clause 35.17 (LB 266)</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John Wullert</a:t>
                      </a:r>
                    </a:p>
                  </a:txBody>
                  <a:tcPr marL="9525" marR="9525" marT="9525" marB="0"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1479r0</a:t>
            </a:r>
            <a:r>
              <a:rPr lang="en-US" sz="1200" b="0" i="0" u="none" strike="noStrike" kern="1200" dirty="0">
                <a:solidFill>
                  <a:srgbClr val="00B050"/>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1550r0</a:t>
            </a:r>
            <a:r>
              <a:rPr lang="en-US" sz="1200" b="0" i="0" u="none" strike="noStrike" kern="1200" dirty="0">
                <a:solidFill>
                  <a:srgbClr val="00B050"/>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1552r0</a:t>
            </a:r>
            <a:r>
              <a:rPr lang="en-US" sz="1200" b="0" i="0" u="none" strike="noStrike" kern="1200" dirty="0">
                <a:solidFill>
                  <a:srgbClr val="00B050"/>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1553r0</a:t>
            </a:r>
            <a:r>
              <a:rPr lang="en-US" sz="1200" b="0" i="0" u="none" strike="noStrike" kern="1200" dirty="0">
                <a:solidFill>
                  <a:srgbClr val="00B050"/>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1551r0</a:t>
            </a:r>
            <a:r>
              <a:rPr lang="en-US" sz="1200" b="0" i="0" u="none" strike="noStrike" kern="1200" dirty="0">
                <a:solidFill>
                  <a:srgbClr val="00B050"/>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1557r0</a:t>
            </a:r>
            <a:r>
              <a:rPr lang="en-US" sz="1200" b="0" i="0" u="none" strike="noStrike" kern="1200" dirty="0">
                <a:solidFill>
                  <a:srgbClr val="00B050"/>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1513r0</a:t>
            </a:r>
            <a:r>
              <a:rPr lang="en-US" sz="1200" b="0" i="0" u="none" strike="noStrike" kern="1200" dirty="0">
                <a:solidFill>
                  <a:srgbClr val="00B050"/>
                </a:solidFill>
                <a:effectLst/>
                <a:ea typeface="MS Gothic" panose="020B0609070205080204" pitchFamily="49" charset="-128"/>
              </a:rPr>
              <a:t> LB266 CR on subclause 36.3.19 Transmit specification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1514r0</a:t>
            </a:r>
            <a:r>
              <a:rPr lang="en-US" sz="1200" b="0" i="0" u="none" strike="noStrike" kern="1200" dirty="0">
                <a:solidFill>
                  <a:srgbClr val="00B050"/>
                </a:solidFill>
                <a:effectLst/>
                <a:ea typeface="MS Gothic" panose="020B0609070205080204" pitchFamily="49" charset="-128"/>
              </a:rPr>
              <a:t> LB266 CR on subclause 36.3.19.1 Transmit spectral mask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1590r0</a:t>
            </a:r>
            <a:r>
              <a:rPr lang="en-US" sz="1200" b="0" i="0" u="none" strike="noStrike" kern="1200" dirty="0">
                <a:solidFill>
                  <a:srgbClr val="00B050"/>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1546r0</a:t>
            </a:r>
            <a:r>
              <a:rPr lang="en-US" sz="1200" kern="1200" dirty="0">
                <a:solidFill>
                  <a:schemeClr val="bg1">
                    <a:lumMod val="65000"/>
                  </a:schemeClr>
                </a:solidFill>
                <a:ea typeface="MS Gothic" panose="020B0609070205080204" pitchFamily="49" charset="-128"/>
              </a:rPr>
              <a:t> EHT SU 									Youhan Kim 		[1C]</a:t>
            </a:r>
            <a:endParaRPr lang="en-GB" sz="1200" kern="1200" dirty="0">
              <a:solidFill>
                <a:schemeClr val="bg1">
                  <a:lumMod val="65000"/>
                </a:schemeClr>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6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65000"/>
                  </a:schemeClr>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bg1">
                    <a:lumMod val="6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1500r0</a:t>
            </a:r>
            <a:r>
              <a:rPr lang="en-GB" sz="1200" i="0"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D2.0 comment resolution subclause 10.12</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1477r0</a:t>
            </a:r>
            <a:r>
              <a:rPr lang="en-GB" sz="1200" i="0" u="none" strike="noStrike" kern="1200" dirty="0">
                <a:solidFill>
                  <a:schemeClr val="bg1">
                    <a:lumMod val="65000"/>
                  </a:schemeClr>
                </a:solidFill>
                <a:effectLst/>
                <a:ea typeface="Times New Roman" panose="02020603050405020304" pitchFamily="18" charset="0"/>
              </a:rPr>
              <a:t> CR for Clause 9 and 10 						Gaurang Naik</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1436r0</a:t>
            </a:r>
            <a:r>
              <a:rPr lang="en-GB" sz="1200" i="0" u="none" strike="noStrike" kern="1200" dirty="0">
                <a:solidFill>
                  <a:schemeClr val="bg1">
                    <a:lumMod val="65000"/>
                  </a:schemeClr>
                </a:solidFill>
                <a:effectLst/>
                <a:ea typeface="Times New Roman" panose="02020603050405020304" pitchFamily="18" charset="0"/>
              </a:rPr>
              <a:t> CR for 9.4.2.316 QoS </a:t>
            </a:r>
            <a:r>
              <a:rPr lang="en-GB" sz="1200" i="0" u="none" strike="noStrike" kern="1200" dirty="0" err="1">
                <a:solidFill>
                  <a:schemeClr val="bg1">
                    <a:lumMod val="65000"/>
                  </a:schemeClr>
                </a:solidFill>
                <a:effectLst/>
                <a:ea typeface="Times New Roman" panose="02020603050405020304" pitchFamily="18" charset="0"/>
              </a:rPr>
              <a:t>charateristics</a:t>
            </a:r>
            <a:r>
              <a:rPr lang="en-GB" sz="1200" i="0" u="none" strike="noStrike" kern="1200" dirty="0">
                <a:solidFill>
                  <a:schemeClr val="bg1">
                    <a:lumMod val="65000"/>
                  </a:schemeClr>
                </a:solidFill>
                <a:effectLst/>
                <a:ea typeface="Times New Roman" panose="02020603050405020304" pitchFamily="18" charset="0"/>
              </a:rPr>
              <a:t> element Part 1 		</a:t>
            </a:r>
            <a:r>
              <a:rPr lang="en-GB" sz="1200" b="0" i="0" u="none" strike="noStrike" kern="1200" dirty="0">
                <a:solidFill>
                  <a:schemeClr val="bg1">
                    <a:lumMod val="65000"/>
                  </a:schemeClr>
                </a:solidFill>
                <a:effectLst/>
                <a:ea typeface="Times New Roman" panose="02020603050405020304" pitchFamily="18" charset="0"/>
              </a:rPr>
              <a:t>Duncan Ho 		[47C	45’]</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1318r0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for CID 12427 						</a:t>
            </a:r>
            <a:r>
              <a:rPr lang="en-GB" sz="1200" i="0" u="none" strike="noStrike" kern="1200" dirty="0" err="1">
                <a:solidFill>
                  <a:schemeClr val="bg1">
                    <a:lumMod val="65000"/>
                  </a:schemeClr>
                </a:solidFill>
                <a:effectLst/>
                <a:ea typeface="Times New Roman" panose="02020603050405020304" pitchFamily="18" charset="0"/>
              </a:rPr>
              <a:t>Yousi</a:t>
            </a:r>
            <a:r>
              <a:rPr lang="en-GB" sz="1200" i="0" u="none" strike="noStrike" kern="1200" dirty="0">
                <a:solidFill>
                  <a:schemeClr val="bg1">
                    <a:lumMod val="65000"/>
                  </a:schemeClr>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1250r0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err="1">
                <a:solidFill>
                  <a:schemeClr val="bg1">
                    <a:lumMod val="65000"/>
                  </a:schemeClr>
                </a:solidFill>
                <a:effectLst/>
                <a:ea typeface="Times New Roman" panose="02020603050405020304" pitchFamily="18" charset="0"/>
              </a:rPr>
              <a:t>cr</a:t>
            </a:r>
            <a:r>
              <a:rPr lang="en-GB" sz="1200" i="0" u="none" strike="noStrike" kern="1200" dirty="0">
                <a:solidFill>
                  <a:schemeClr val="bg1">
                    <a:lumMod val="65000"/>
                  </a:schemeClr>
                </a:solidFill>
                <a:effectLst/>
                <a:ea typeface="Times New Roman" panose="02020603050405020304" pitchFamily="18" charset="0"/>
              </a:rPr>
              <a:t>-for-ML-SM-power-save-mode 				Jason Y. Guo 		[1C 10’]</a:t>
            </a:r>
            <a:endParaRPr lang="en-US" sz="12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1546r0</a:t>
            </a:r>
            <a:r>
              <a:rPr lang="en-US" sz="1200" kern="1200" dirty="0">
                <a:solidFill>
                  <a:srgbClr val="00B050"/>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1604r0</a:t>
            </a:r>
            <a:r>
              <a:rPr lang="en-US" sz="1200" b="0" i="0" u="none" strike="noStrike" kern="1200" dirty="0">
                <a:solidFill>
                  <a:srgbClr val="00B050"/>
                </a:solidFill>
                <a:effectLst/>
                <a:ea typeface="MS Gothic" panose="020B0609070205080204" pitchFamily="49" charset="-128"/>
              </a:rPr>
              <a:t> LB266 CR on EHT PHY Introduction-2 				Kanke Wu 		[</a:t>
            </a:r>
            <a:r>
              <a:rPr lang="en-GB" sz="1200" i="0" u="none" strike="noStrike" kern="1200" dirty="0">
                <a:solidFill>
                  <a:srgbClr val="00B050"/>
                </a:solidFill>
                <a:effectLst/>
                <a:ea typeface="Times New Roman" panose="02020603050405020304" pitchFamily="18" charset="0"/>
              </a:rPr>
              <a:t>13C]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1606r0</a:t>
            </a:r>
            <a:r>
              <a:rPr lang="en-US" sz="1200" b="0" i="0" u="none" strike="noStrike" kern="1200" dirty="0">
                <a:solidFill>
                  <a:srgbClr val="00B050"/>
                </a:solidFill>
                <a:effectLst/>
                <a:ea typeface="MS Gothic" panose="020B0609070205080204" pitchFamily="49" charset="-128"/>
              </a:rPr>
              <a:t> LB266 CIDs in 9-4-2-313 EHT Capabilities Element 			Kanke Wu 		[</a:t>
            </a:r>
            <a:r>
              <a:rPr lang="en-GB" sz="1200" b="0" i="0" u="none" strike="noStrike" kern="1200" dirty="0">
                <a:solidFill>
                  <a:srgbClr val="00B050"/>
                </a:solidFill>
                <a:effectLst/>
                <a:ea typeface="Times New Roman" panose="02020603050405020304" pitchFamily="18" charset="0"/>
              </a:rPr>
              <a:t>18C]</a:t>
            </a:r>
            <a:endParaRPr lang="en-US" sz="1200" kern="1200" dirty="0">
              <a:solidFill>
                <a:srgbClr val="00B050"/>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1051r1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3">
                  <a:extLst>
                    <a:ext uri="{A12FA001-AC4F-418D-AE19-62706E023703}">
                      <ahyp:hlinkClr xmlns:ahyp="http://schemas.microsoft.com/office/drawing/2018/hyperlinkcolor" val="tx"/>
                    </a:ext>
                  </a:extLst>
                </a:hlinkClick>
              </a:rPr>
              <a:t>1189r3</a:t>
            </a:r>
            <a:r>
              <a:rPr lang="en-US" sz="1100" b="0" i="0" u="none" strike="noStrike" dirty="0">
                <a:solidFill>
                  <a:srgbClr val="00B050"/>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1428r</a:t>
            </a:r>
            <a:r>
              <a:rPr lang="en-US"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100" kern="1200" dirty="0">
                <a:solidFill>
                  <a:srgbClr val="00B050"/>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5">
                  <a:extLst>
                    <a:ext uri="{A12FA001-AC4F-418D-AE19-62706E023703}">
                      <ahyp:hlinkClr xmlns:ahyp="http://schemas.microsoft.com/office/drawing/2018/hyperlinkcolor" val="tx"/>
                    </a:ext>
                  </a:extLst>
                </a:hlinkClick>
              </a:rPr>
              <a:t>1470r3</a:t>
            </a:r>
            <a:r>
              <a:rPr lang="en-US" sz="1100" b="0" i="0" u="none" strike="noStrike" dirty="0">
                <a:solidFill>
                  <a:srgbClr val="00B050"/>
                </a:solidFill>
                <a:effectLst/>
              </a:rPr>
              <a:t> CR for some CIDs in 35.9,35.9.1,35.9.2,35.9.4 and 35.9.4.1 	Chunyu Hu 	    [48C-SP 	 10’]</a:t>
            </a:r>
          </a:p>
          <a:p>
            <a:pPr marL="800100" lvl="2" fontAlgn="b">
              <a:spcBef>
                <a:spcPts val="0"/>
              </a:spcBef>
              <a:spcAft>
                <a:spcPts val="0"/>
              </a:spcAft>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1182r11</a:t>
            </a:r>
            <a:r>
              <a:rPr lang="en-US" sz="1100" dirty="0">
                <a:solidFill>
                  <a:srgbClr val="00B050"/>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1233r8</a:t>
            </a:r>
            <a:r>
              <a:rPr lang="en-US" sz="1100" b="0" i="0" u="none" strike="noStrike" dirty="0">
                <a:solidFill>
                  <a:srgbClr val="00B050"/>
                </a:solidFill>
                <a:effectLst/>
              </a:rPr>
              <a:t> CR for 35.3.19 part1						Kaiyin</a:t>
            </a:r>
            <a:r>
              <a:rPr lang="en-US" sz="1100" dirty="0">
                <a:solidFill>
                  <a:srgbClr val="00B050"/>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1355r1</a:t>
            </a:r>
            <a:r>
              <a:rPr lang="en-US" sz="1100" b="0" i="0" u="none" strike="noStrike" kern="1200" dirty="0">
                <a:solidFill>
                  <a:srgbClr val="00B050"/>
                </a:solidFill>
                <a:effectLst/>
                <a:ea typeface="MS Gothic" panose="020B0609070205080204" pitchFamily="49" charset="-128"/>
              </a:rPr>
              <a:t> AP Link Disablement Notification 				</a:t>
            </a:r>
            <a:r>
              <a:rPr lang="en-US" sz="1100" kern="1200" dirty="0">
                <a:solidFill>
                  <a:srgbClr val="00B050"/>
                </a:solidFill>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1545r0</a:t>
            </a:r>
            <a:r>
              <a:rPr lang="en-US" sz="1100" b="0" i="0" u="none" strike="noStrike" kern="1200" dirty="0">
                <a:solidFill>
                  <a:srgbClr val="00B050"/>
                </a:solidFill>
                <a:effectLst/>
                <a:ea typeface="MS Gothic" panose="020B0609070205080204" pitchFamily="49" charset="-128"/>
              </a:rPr>
              <a:t> LB 266: CR for CIDs related to TWT Information frame 		</a:t>
            </a:r>
            <a:r>
              <a:rPr lang="en-US" sz="1100" i="0" u="none" strike="noStrike" kern="1200" dirty="0">
                <a:solidFill>
                  <a:srgbClr val="00B050"/>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bg1">
                    <a:lumMod val="7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1500r0</a:t>
            </a:r>
            <a:r>
              <a:rPr lang="en-GB" sz="1100" i="0" strike="noStrike" kern="1200" dirty="0">
                <a:solidFill>
                  <a:schemeClr val="bg1">
                    <a:lumMod val="75000"/>
                  </a:schemeClr>
                </a:solidFill>
                <a:effectLst/>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D2.0 comment resolution subclause 10.12</a:t>
            </a:r>
            <a:r>
              <a:rPr lang="en-US" sz="1100" dirty="0">
                <a:solidFill>
                  <a:schemeClr val="bg1">
                    <a:lumMod val="75000"/>
                  </a:schemeClr>
                </a:solidFill>
              </a:rPr>
              <a:t> 				</a:t>
            </a:r>
            <a:r>
              <a:rPr lang="en-GB" sz="1100" i="0" u="none" strike="noStrike" kern="1200" dirty="0">
                <a:solidFill>
                  <a:schemeClr val="bg1">
                    <a:lumMod val="75000"/>
                  </a:schemeClr>
                </a:solidFill>
                <a:effectLst/>
                <a:ea typeface="Times New Roman" panose="02020603050405020304" pitchFamily="18" charset="0"/>
              </a:rPr>
              <a:t>Liwen Chu	</a:t>
            </a:r>
            <a:r>
              <a:rPr lang="en-GB" sz="1100" kern="1200" dirty="0">
                <a:solidFill>
                  <a:schemeClr val="bg1">
                    <a:lumMod val="75000"/>
                  </a:schemeClr>
                </a:solidFill>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[7C		 10’]</a:t>
            </a:r>
          </a:p>
          <a:p>
            <a:pPr marL="400050" lvl="1" fontAlgn="b">
              <a:spcBef>
                <a:spcPts val="0"/>
              </a:spcBef>
              <a:spcAft>
                <a:spcPts val="0"/>
              </a:spcAft>
              <a:buFont typeface="Arial" panose="020B0604020202020204" pitchFamily="34" charset="0"/>
              <a:buChar char="•"/>
            </a:pPr>
            <a:r>
              <a:rPr lang="en-US" sz="1600" b="1" dirty="0">
                <a:cs typeface="+mn-cs"/>
              </a:rPr>
              <a:t>Submissions (last 30’):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1318r0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 12427 						</a:t>
            </a:r>
            <a:r>
              <a:rPr lang="en-GB" sz="1100" i="0" u="none" strike="noStrike" kern="1200" dirty="0" err="1">
                <a:solidFill>
                  <a:srgbClr val="00B050"/>
                </a:solidFill>
                <a:effectLst/>
                <a:ea typeface="Times New Roman" panose="02020603050405020304" pitchFamily="18" charset="0"/>
              </a:rPr>
              <a:t>Yousi</a:t>
            </a:r>
            <a:r>
              <a:rPr lang="en-GB" sz="110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1250r0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err="1">
                <a:solidFill>
                  <a:srgbClr val="00B050"/>
                </a:solidFill>
                <a:effectLst/>
                <a:ea typeface="Times New Roman" panose="02020603050405020304" pitchFamily="18" charset="0"/>
              </a:rPr>
              <a:t>cr</a:t>
            </a:r>
            <a:r>
              <a:rPr lang="en-GB" sz="1100" i="0" u="none" strike="noStrike" kern="1200" dirty="0">
                <a:solidFill>
                  <a:srgbClr val="00B050"/>
                </a:solidFill>
                <a:effectLst/>
                <a:ea typeface="Times New Roman" panose="02020603050405020304" pitchFamily="18" charset="0"/>
              </a:rPr>
              <a:t>-for-ML-SM-power-save-mode 					Jason Y. Guo 		[1C 10’]</a:t>
            </a:r>
            <a:endParaRPr lang="en-US" sz="1100" b="1" dirty="0">
              <a:solidFill>
                <a:srgbClr val="00B050"/>
              </a:solidFill>
            </a:endParaRPr>
          </a:p>
          <a:p>
            <a:pPr lvl="1">
              <a:buFont typeface="Arial" panose="020B0604020202020204" pitchFamily="34" charset="0"/>
              <a:buChar char="•"/>
            </a:pPr>
            <a:r>
              <a:rPr lang="en-GB" sz="1100" i="0" u="sng"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1225r0</a:t>
            </a:r>
            <a:r>
              <a:rPr lang="en-GB" sz="1100" i="0" u="sng" strike="noStrike" kern="1200" dirty="0">
                <a:solidFill>
                  <a:schemeClr val="bg1">
                    <a:lumMod val="65000"/>
                  </a:schemeClr>
                </a:solidFill>
                <a:effectLst/>
                <a:ea typeface="Times New Roman" panose="02020603050405020304" pitchFamily="18" charset="0"/>
              </a:rPr>
              <a:t> </a:t>
            </a:r>
            <a:r>
              <a:rPr lang="en-GB" sz="1100" i="0" u="none" strike="noStrike" kern="1200" dirty="0">
                <a:solidFill>
                  <a:schemeClr val="bg1">
                    <a:lumMod val="65000"/>
                  </a:schemeClr>
                </a:solidFill>
                <a:effectLst/>
                <a:ea typeface="Times New Roman" panose="02020603050405020304" pitchFamily="18" charset="0"/>
              </a:rPr>
              <a:t>CR on CID 12318 ESS Report element 				Guogang Huang	[1C 10’]</a:t>
            </a:r>
            <a:endParaRPr lang="en-US" sz="11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CIDs on NDPA frame format 				Mahmoud Kamel	[9C]	</a:t>
            </a:r>
            <a:endParaRPr lang="en-US" sz="1100" i="0" u="none" strike="noStrike" dirty="0">
              <a:solidFill>
                <a:srgbClr val="00B050"/>
              </a:solidFill>
              <a:effectLst/>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1416r0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Discussion on SST and A-PPDU 					Ross Jian Yu 	         	[15C]</a:t>
            </a:r>
            <a:endParaRPr lang="en-US" sz="1100" b="0" i="0" u="none" strike="noStrike" dirty="0">
              <a:solidFill>
                <a:srgbClr val="00B050"/>
              </a:solidFill>
              <a:effectLst/>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1544r0</a:t>
            </a:r>
            <a:r>
              <a:rPr lang="en-US" sz="1100" b="0" i="0" u="none" strike="noStrike" kern="1200" dirty="0">
                <a:solidFill>
                  <a:srgbClr val="00B050"/>
                </a:solidFill>
                <a:effectLst/>
                <a:ea typeface="MS Gothic" panose="020B0609070205080204" pitchFamily="49" charset="-128"/>
              </a:rPr>
              <a:t> </a:t>
            </a:r>
            <a:r>
              <a:rPr lang="fr-FR" sz="1100" b="0" i="0" u="none" strike="noStrike" kern="1200" dirty="0">
                <a:solidFill>
                  <a:srgbClr val="00B050"/>
                </a:solidFill>
                <a:effectLst/>
                <a:ea typeface="MS Gothic" panose="020B0609070205080204" pitchFamily="49" charset="-128"/>
              </a:rPr>
              <a:t>LB 266 </a:t>
            </a:r>
            <a:r>
              <a:rPr lang="fr-FR" sz="1100" b="0" i="0" u="none" strike="noStrike" kern="1200" dirty="0" err="1">
                <a:solidFill>
                  <a:srgbClr val="00B050"/>
                </a:solidFill>
                <a:effectLst/>
                <a:ea typeface="MS Gothic" panose="020B0609070205080204" pitchFamily="49" charset="-128"/>
              </a:rPr>
              <a:t>CIDs</a:t>
            </a:r>
            <a:r>
              <a:rPr lang="fr-FR" sz="1100" b="0" i="0" u="none" strike="noStrike" kern="1200" dirty="0">
                <a:solidFill>
                  <a:srgbClr val="00B050"/>
                </a:solidFill>
                <a:effectLst/>
                <a:ea typeface="MS Gothic" panose="020B0609070205080204" pitchFamily="49" charset="-128"/>
              </a:rPr>
              <a:t> on Coexistence Assurance document 		</a:t>
            </a:r>
            <a:r>
              <a:rPr lang="en-US" sz="1100" b="0" i="0" u="none" strike="noStrike" kern="1200" dirty="0">
                <a:solidFill>
                  <a:srgbClr val="00B050"/>
                </a:solidFill>
                <a:effectLst/>
                <a:ea typeface="MS Gothic" panose="020B0609070205080204" pitchFamily="49" charset="-128"/>
              </a:rPr>
              <a:t>Sigurd Schelstraete 	[</a:t>
            </a:r>
            <a:r>
              <a:rPr lang="en-GB" sz="1100" b="0" i="0" u="none" strike="noStrike" kern="1200" dirty="0">
                <a:solidFill>
                  <a:srgbClr val="00B050"/>
                </a:solidFill>
                <a:effectLst/>
                <a:ea typeface="Times New Roman" panose="02020603050405020304" pitchFamily="18" charset="0"/>
              </a:rPr>
              <a:t>9C]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706r6</a:t>
            </a:r>
            <a:r>
              <a:rPr lang="en-US" sz="1100" b="0" i="0" u="none" strike="noStrike" kern="1200" dirty="0">
                <a:solidFill>
                  <a:srgbClr val="00B050"/>
                </a:solidFill>
                <a:effectLst/>
                <a:ea typeface="MS Gothic" panose="020B0609070205080204" pitchFamily="49" charset="-128"/>
              </a:rPr>
              <a:t> TGbe Coexistence Assessment Document 				Sigurd Schelstraete</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1307r0</a:t>
            </a:r>
            <a:r>
              <a:rPr lang="en-US" sz="1100" b="0" i="0" u="none" strike="noStrike" kern="1200" dirty="0">
                <a:solidFill>
                  <a:schemeClr val="bg1">
                    <a:lumMod val="75000"/>
                  </a:schemeClr>
                </a:solidFill>
                <a:effectLst/>
                <a:ea typeface="MS Gothic" panose="020B0609070205080204" pitchFamily="49" charset="-128"/>
              </a:rPr>
              <a:t> cr-for-9.3.1.19-part1 						Jinyoung Chun 		[10C]</a:t>
            </a: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100" b="0" i="0" u="none" strike="noStrike" kern="1200" dirty="0">
                <a:solidFill>
                  <a:schemeClr val="bg1">
                    <a:lumMod val="75000"/>
                  </a:schemeClr>
                </a:solidFill>
                <a:effectLst/>
                <a:ea typeface="MS Gothic" panose="020B0609070205080204" pitchFamily="49" charset="-128"/>
              </a:rPr>
              <a:t> CR for UL MU operation 35.5.2.3 					Yanjun Sun 		[6C]</a:t>
            </a:r>
            <a:endParaRPr lang="en-US" sz="1100" b="0" i="0" u="none" strike="noStrike" dirty="0">
              <a:solidFill>
                <a:schemeClr val="bg1">
                  <a:lumMod val="75000"/>
                </a:schemeClr>
              </a:solidFill>
              <a:effectLst/>
            </a:endParaRPr>
          </a:p>
          <a:p>
            <a:pPr>
              <a:buFont typeface="Arial" panose="020B0604020202020204" pitchFamily="34" charset="0"/>
              <a:buChar char="•"/>
            </a:pPr>
            <a:r>
              <a:rPr lang="en-US" sz="1400" dirty="0">
                <a:solidFill>
                  <a:srgbClr val="00B050"/>
                </a:solidFill>
              </a:rPr>
              <a:t>TGbe Editor’s Report: </a:t>
            </a:r>
            <a:r>
              <a:rPr lang="en-US" sz="1400" dirty="0">
                <a:solidFill>
                  <a:srgbClr val="00B050"/>
                </a:solidFill>
                <a:hlinkClick r:id="rId8">
                  <a:extLst>
                    <a:ext uri="{A12FA001-AC4F-418D-AE19-62706E023703}">
                      <ahyp:hlinkClr xmlns:ahyp="http://schemas.microsoft.com/office/drawing/2018/hyperlinkcolor" val="tx"/>
                    </a:ext>
                  </a:extLst>
                </a:hlinkClick>
              </a:rPr>
              <a:t>11-22/972r9</a:t>
            </a:r>
            <a:endParaRPr lang="en-US" sz="1400" dirty="0">
              <a:solidFill>
                <a:srgbClr val="00B050"/>
              </a:solidFill>
            </a:endParaRPr>
          </a:p>
          <a:p>
            <a:pPr>
              <a:buFont typeface="Arial" panose="020B0604020202020204" pitchFamily="34" charset="0"/>
              <a:buChar char="•"/>
            </a:pPr>
            <a:r>
              <a:rPr lang="en-US" sz="1400" dirty="0">
                <a:solidFill>
                  <a:srgbClr val="00B050"/>
                </a:solidFill>
              </a:rPr>
              <a:t>Approve TG minutes</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9">
                  <a:extLst>
                    <a:ext uri="{A12FA001-AC4F-418D-AE19-62706E023703}">
                      <ahyp:hlinkClr xmlns:ahyp="http://schemas.microsoft.com/office/drawing/2018/hyperlinkcolor" val="tx"/>
                    </a:ext>
                  </a:extLst>
                </a:hlinkClick>
              </a:rPr>
              <a:t>1038r12</a:t>
            </a:r>
            <a:endParaRPr lang="en-US" sz="1400" dirty="0">
              <a:solidFill>
                <a:srgbClr val="00B050"/>
              </a:solidFill>
            </a:endParaRPr>
          </a:p>
          <a:p>
            <a:pPr lvl="0">
              <a:buFont typeface="Arial" panose="020B0604020202020204" pitchFamily="34" charset="0"/>
              <a:buChar char="•"/>
            </a:pPr>
            <a:r>
              <a:rPr lang="en-GB" sz="1400" dirty="0">
                <a:solidFill>
                  <a:schemeClr val="bg1">
                    <a:lumMod val="75000"/>
                  </a:schemeClr>
                </a:solidFill>
              </a:rPr>
              <a:t>Submissions (rest): </a:t>
            </a:r>
            <a:r>
              <a:rPr lang="en-GB" sz="1400" b="0" dirty="0">
                <a:solidFill>
                  <a:schemeClr val="bg1">
                    <a:lumMod val="75000"/>
                  </a:schemeClr>
                </a:solidFill>
              </a:rPr>
              <a:t>Resume submissions from list above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(strict timing):</a:t>
            </a:r>
          </a:p>
          <a:p>
            <a:pPr lvl="1">
              <a:buFont typeface="Arial" panose="020B0604020202020204" pitchFamily="34" charset="0"/>
              <a:buChar char="•"/>
            </a:pPr>
            <a:r>
              <a:rPr lang="en-US" sz="1200" kern="1200" dirty="0">
                <a:ea typeface="MS Gothic" panose="020B0609070205080204" pitchFamily="49" charset="-128"/>
                <a:hlinkClick r:id="rId2"/>
              </a:rPr>
              <a:t>1250r0</a:t>
            </a:r>
            <a:r>
              <a:rPr lang="en-US" sz="1200" kern="1200" dirty="0">
                <a:ea typeface="MS Gothic" panose="020B0609070205080204" pitchFamily="49" charset="-128"/>
              </a:rPr>
              <a:t> </a:t>
            </a:r>
            <a:r>
              <a:rPr lang="en-US" sz="1200" kern="1200" dirty="0" err="1">
                <a:ea typeface="MS Gothic" panose="020B0609070205080204" pitchFamily="49" charset="-128"/>
              </a:rPr>
              <a:t>cr</a:t>
            </a:r>
            <a:r>
              <a:rPr lang="en-US" sz="1200" kern="1200" dirty="0">
                <a:ea typeface="MS Gothic" panose="020B0609070205080204" pitchFamily="49" charset="-128"/>
              </a:rPr>
              <a:t>-for-ML-SM-power-save-mode 				Jason Y. Guo 		[1C Cont. 10’]</a:t>
            </a:r>
          </a:p>
          <a:p>
            <a:pPr lvl="1">
              <a:buFont typeface="Arial" panose="020B0604020202020204" pitchFamily="34" charset="0"/>
              <a:buChar char="•"/>
            </a:pPr>
            <a:r>
              <a:rPr lang="en-US" sz="1200" kern="1200" dirty="0">
                <a:ea typeface="MS Gothic" panose="020B0609070205080204" pitchFamily="49" charset="-128"/>
                <a:hlinkClick r:id="rId3"/>
              </a:rPr>
              <a:t>1434r2</a:t>
            </a:r>
            <a:r>
              <a:rPr lang="en-US" sz="1200" kern="1200" dirty="0">
                <a:ea typeface="MS Gothic" panose="020B0609070205080204" pitchFamily="49" charset="-128"/>
              </a:rPr>
              <a:t> LB266 CR CL35 EMLSR part3				Minyoung Park 	[7C-SP	     10’] </a:t>
            </a:r>
          </a:p>
          <a:p>
            <a:pPr lvl="1">
              <a:buFont typeface="Arial" panose="020B0604020202020204" pitchFamily="34" charset="0"/>
              <a:buChar char="•"/>
            </a:pPr>
            <a:r>
              <a:rPr lang="en-US" sz="1200" kern="1200" dirty="0">
                <a:ea typeface="MS Gothic" panose="020B0609070205080204" pitchFamily="49" charset="-128"/>
                <a:hlinkClick r:id="rId4"/>
              </a:rPr>
              <a:t>1228r2</a:t>
            </a:r>
            <a:r>
              <a:rPr lang="en-US" sz="1200" kern="1200" dirty="0">
                <a:ea typeface="MS Gothic" panose="020B0609070205080204" pitchFamily="49" charset="-128"/>
              </a:rPr>
              <a:t> CR for 9.1.13.9 and 9.6.13,10					Guogang Huang	[1C-SP       5’] </a:t>
            </a:r>
          </a:p>
          <a:p>
            <a:pPr lvl="1">
              <a:buFont typeface="Arial" panose="020B0604020202020204" pitchFamily="34" charset="0"/>
              <a:buChar char="•"/>
            </a:pPr>
            <a:r>
              <a:rPr lang="en-US" sz="1200" kern="1200" dirty="0">
                <a:ea typeface="MS Gothic" panose="020B0609070205080204" pitchFamily="49" charset="-128"/>
                <a:hlinkClick r:id="rId5"/>
              </a:rPr>
              <a:t>1336r3</a:t>
            </a:r>
            <a:r>
              <a:rPr lang="en-US" sz="1200" kern="1200" dirty="0">
                <a:ea typeface="MS Gothic" panose="020B0609070205080204" pitchFamily="49" charset="-128"/>
              </a:rPr>
              <a:t> Resolution for comments related to MLO BA operation	Abhishek Patil 	</a:t>
            </a:r>
            <a:r>
              <a:rPr lang="en-US" sz="1200" i="0" u="none" strike="noStrike" kern="1200" dirty="0">
                <a:solidFill>
                  <a:srgbClr val="000000"/>
                </a:solidFill>
                <a:effectLst/>
                <a:ea typeface="Times New Roman" panose="02020603050405020304" pitchFamily="18" charset="0"/>
              </a:rPr>
              <a:t>[20C-SP     5’] </a:t>
            </a: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6"/>
              </a:rPr>
              <a:t>1188r2</a:t>
            </a:r>
            <a:r>
              <a:rPr lang="en-US" sz="1200" i="0" u="none" strike="noStrike" kern="1200" dirty="0">
                <a:solidFill>
                  <a:srgbClr val="000000"/>
                </a:solidFill>
                <a:effectLst/>
                <a:ea typeface="MS Gothic" panose="020B0609070205080204" pitchFamily="49" charset="-128"/>
              </a:rPr>
              <a:t> CR for Medium Sync Recovery				Dibakar Das		[4C-SP	       5’]</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7"/>
              </a:rPr>
              <a:t>1252r3</a:t>
            </a:r>
            <a:r>
              <a:rPr lang="en-US" sz="1200" i="0" u="none" strike="noStrike" kern="1200" dirty="0">
                <a:solidFill>
                  <a:srgbClr val="000000"/>
                </a:solidFill>
                <a:effectLst/>
                <a:ea typeface="Times New Roman" panose="02020603050405020304" pitchFamily="18" charset="0"/>
              </a:rPr>
              <a:t> CR for CIDs related to 35.3.25 					Laurent Cariou	[10C	     10’] </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8"/>
              </a:rPr>
              <a:t>1436r0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9.4.2.316 QoS </a:t>
            </a:r>
            <a:r>
              <a:rPr lang="en-GB" sz="1200" i="0" u="none" strike="noStrike" kern="1200" dirty="0" err="1">
                <a:solidFill>
                  <a:srgbClr val="000000"/>
                </a:solidFill>
                <a:effectLst/>
                <a:ea typeface="Times New Roman" panose="02020603050405020304" pitchFamily="18" charset="0"/>
              </a:rPr>
              <a:t>charateristics</a:t>
            </a:r>
            <a:r>
              <a:rPr lang="en-GB" sz="1200" i="0" u="none" strike="noStrike" kern="1200" dirty="0">
                <a:solidFill>
                  <a:srgbClr val="000000"/>
                </a:solidFill>
                <a:effectLst/>
                <a:ea typeface="Times New Roman" panose="02020603050405020304" pitchFamily="18" charset="0"/>
              </a:rPr>
              <a:t> element Part 1 		Duncan Ho		[47C	     40’]</a:t>
            </a:r>
            <a:endParaRPr lang="en-US" sz="1200" i="0" u="none" strike="noStrike" dirty="0">
              <a:effectLst/>
            </a:endParaRPr>
          </a:p>
          <a:p>
            <a:pPr>
              <a:buFont typeface="Arial" panose="020B0604020202020204" pitchFamily="34" charset="0"/>
              <a:buChar char="•"/>
            </a:pPr>
            <a:r>
              <a:rPr lang="en-GB" sz="1600" dirty="0"/>
              <a:t>Submissions (last 30’):</a:t>
            </a:r>
            <a:endParaRPr lang="en-US" sz="1600" i="0" u="none" strike="noStrike" dirty="0">
              <a:effectLst/>
            </a:endParaRPr>
          </a:p>
          <a:p>
            <a:pPr lvl="1">
              <a:buFont typeface="Arial" panose="020B0604020202020204" pitchFamily="34" charset="0"/>
              <a:buChar char="•"/>
            </a:pPr>
            <a:r>
              <a:rPr lang="en-US" sz="1200" b="0" i="0" u="none" strike="noStrike" dirty="0">
                <a:effectLst/>
                <a:hlinkClick r:id="rId9"/>
              </a:rPr>
              <a:t>1225r1</a:t>
            </a:r>
            <a:r>
              <a:rPr lang="en-US" sz="1200" b="0" i="0" u="none" strike="noStrike" dirty="0">
                <a:effectLst/>
              </a:rPr>
              <a:t> CR on CID 12318 ESS Report element 			Guogang Huang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0"/>
              </a:rPr>
              <a:t>1426r1</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CID 13840 					</a:t>
            </a:r>
            <a:r>
              <a:rPr lang="en-GB" sz="1200" i="0" u="none" strike="noStrike" kern="1200" dirty="0" err="1">
                <a:solidFill>
                  <a:srgbClr val="000000"/>
                </a:solidFill>
                <a:effectLst/>
                <a:ea typeface="Times New Roman" panose="02020603050405020304" pitchFamily="18" charset="0"/>
              </a:rPr>
              <a:t>Sanghyun</a:t>
            </a:r>
            <a:r>
              <a:rPr lang="en-GB" sz="1200" i="0" u="none" strike="noStrike" kern="1200" dirty="0">
                <a:solidFill>
                  <a:srgbClr val="000000"/>
                </a:solidFill>
                <a:effectLst/>
                <a:ea typeface="Times New Roman" panose="02020603050405020304" pitchFamily="18" charset="0"/>
              </a:rPr>
              <a:t> Kim	</a:t>
            </a:r>
            <a:r>
              <a:rPr lang="en-US" sz="1200" b="0" i="0" u="none" strike="noStrike" dirty="0">
                <a:effectLst/>
              </a:rPr>
              <a:t>[1C 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2"/>
              </a:rPr>
              <a:t>1307r0</a:t>
            </a:r>
            <a:r>
              <a:rPr lang="en-US" sz="1200" b="0" i="0" u="none" strike="noStrike" kern="1200" dirty="0">
                <a:solidFill>
                  <a:schemeClr val="tx1"/>
                </a:solidFill>
                <a:effectLst/>
                <a:ea typeface="MS Gothic" panose="020B0609070205080204" pitchFamily="49" charset="-128"/>
              </a:rPr>
              <a:t> cr-for-9.3.1.19-part1 						Jinyoung Chun 		[10C]</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3"/>
              </a:rPr>
              <a:t>1481r0</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CR for UL MU operation 35.5.2.3 				Yanjun Sun 			[6C]</a:t>
            </a:r>
            <a:endParaRPr lang="en-US" sz="1200" b="0" i="0" u="none" strike="noStrike" dirty="0">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115842</TotalTime>
  <Words>7035</Words>
  <Application>Microsoft Office PowerPoint</Application>
  <PresentationFormat>On-screen Show (4:3)</PresentationFormat>
  <Paragraphs>1466</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2022-09-14T22:19:57Z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