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69"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451" dt="2022-09-14T17:46:45.8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4T17:47:20.672" v="6841" actId="6549"/>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3T21:40:12.094" v="5400"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3T21:40:12.094" v="5400"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17:46:50.178" v="6838" actId="113"/>
        <pc:sldMkLst>
          <pc:docMk/>
          <pc:sldMk cId="588130191" sldId="353"/>
        </pc:sldMkLst>
        <pc:spChg chg="mod">
          <ac:chgData name="Alfred Asterjadhi" userId="39de57b9-85c0-4fd1-aaac-8ca2b6560ad0" providerId="ADAL" clId="{28F3505D-BA15-4A1A-93B7-17C6DABCA4C4}" dt="2022-09-14T06:22:24.467" v="6483"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17:46:50.178" v="6838" actId="113"/>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4T17:47:01.145" v="6839" actId="13926"/>
        <pc:sldMkLst>
          <pc:docMk/>
          <pc:sldMk cId="4066268139" sldId="360"/>
        </pc:sldMkLst>
        <pc:spChg chg="mod">
          <ac:chgData name="Alfred Asterjadhi" userId="39de57b9-85c0-4fd1-aaac-8ca2b6560ad0" providerId="ADAL" clId="{28F3505D-BA15-4A1A-93B7-17C6DABCA4C4}" dt="2022-09-14T17:47:01.145" v="6839"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4T17:44:11.475" v="6722" actId="403"/>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4T05:59:52.613" v="6167" actId="400"/>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4T05:59:52.613" v="6167" actId="400"/>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add mod ord">
        <pc:chgData name="Alfred Asterjadhi" userId="39de57b9-85c0-4fd1-aaac-8ca2b6560ad0" providerId="ADAL" clId="{28F3505D-BA15-4A1A-93B7-17C6DABCA4C4}" dt="2022-09-13T21:41:35.702" v="5436"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3T21:41:35.702" v="5436"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4T05:58:13.345" v="6149" actId="207"/>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4T05:58:13.345" v="6149" actId="207"/>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4T07:53:18.887" v="6516" actId="1076"/>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4T07:53:18.887" v="6516" actId="1076"/>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4T06:04:27.327" v="6212" actId="207"/>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4T06:04:27.327" v="6212" actId="207"/>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4T06:02:15.978" v="6194" actId="6549"/>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4T06:02:15.978" v="6194" actId="6549"/>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4T06:10:55.243" v="6286" actId="6549"/>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4T06:10:55.243" v="6286" actId="6549"/>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4T06:58:23.620" v="6499" actId="2057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4T06:58:23.620" v="6499" actId="20577"/>
          <ac:graphicFrameMkLst>
            <pc:docMk/>
            <pc:sldMk cId="110446968" sldId="386"/>
            <ac:graphicFrameMk id="6" creationId="{5094FBC8-BB74-47F3-965D-16BC678F4D1D}"/>
          </ac:graphicFrameMkLst>
        </pc:graphicFrameChg>
      </pc:sldChg>
      <pc:sldMasterChg chg="modSp mod">
        <pc:chgData name="Alfred Asterjadhi" userId="39de57b9-85c0-4fd1-aaac-8ca2b6560ad0" providerId="ADAL" clId="{28F3505D-BA15-4A1A-93B7-17C6DABCA4C4}" dt="2022-09-14T17:47:20.672" v="6841" actId="6549"/>
        <pc:sldMasterMkLst>
          <pc:docMk/>
          <pc:sldMasterMk cId="0" sldId="2147483648"/>
        </pc:sldMasterMkLst>
        <pc:spChg chg="mod">
          <ac:chgData name="Alfred Asterjadhi" userId="39de57b9-85c0-4fd1-aaac-8ca2b6560ad0" providerId="ADAL" clId="{28F3505D-BA15-4A1A-93B7-17C6DABCA4C4}" dt="2022-09-14T17:47:20.672" v="684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46-00-00be-eht-su.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416-00-00be-discussion-on-sst-and-a-ppdu.ppt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544-00-00be-lb-266-cids-on-coexistence-assurance-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1/11-21-0706-06-00be-tgbe-coexistence-assessment-document.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12" Type="http://schemas.openxmlformats.org/officeDocument/2006/relationships/hyperlink" Target="https://mentor.ieee.org/802.11/dcn/22/11-22-1606-00-00be-lb266-cids-in-9-4-2-313-eht-capabilities-element.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11" Type="http://schemas.openxmlformats.org/officeDocument/2006/relationships/hyperlink" Target="https://mentor.ieee.org/802.11/dcn/22/11-22-1604-00-00be-lb266-cr-on-eht-phy-introduction-2.docx" TargetMode="External"/><Relationship Id="rId5" Type="http://schemas.openxmlformats.org/officeDocument/2006/relationships/hyperlink" Target="https://mentor.ieee.org/802.11/dcn/22/11-22-1551-00-00be-cr-on-9-4-2-313-4-supported-eht-mcs-and-nss-set-field.docx" TargetMode="External"/><Relationship Id="rId10" Type="http://schemas.openxmlformats.org/officeDocument/2006/relationships/hyperlink" Target="https://mentor.ieee.org/802.11/dcn/22/11-22-1546-00-00be-eht-su.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11" Type="http://schemas.openxmlformats.org/officeDocument/2006/relationships/hyperlink" Target="https://mentor.ieee.org/802.11/dcn/22/11-22-1436-00-00be-cr-for-9-4-2-316-qos-charateristics-element-part-1.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453-00-00be-cr-for-nstrmobileap-apremoval.docx" TargetMode="External"/><Relationship Id="rId13" Type="http://schemas.openxmlformats.org/officeDocument/2006/relationships/hyperlink" Target="https://mentor.ieee.org/802.11/dcn/22/11-22-1424-00-00be-lb266-cr-for-a-mpdu-in-eht-ppdu.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4-00-00be-lb266-cr-for-cid-10674.docx" TargetMode="External"/><Relationship Id="rId12" Type="http://schemas.openxmlformats.org/officeDocument/2006/relationships/hyperlink" Target="https://mentor.ieee.org/802.11/dcn/22/11-22-1472-00-00be-lb266-cr-document-for-eht-sta-features-cids.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366-00-00be-cr-for-miscellaneous-cids.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216-01-00be-lb266-cr-for-latency-report-element.docx" TargetMode="External"/><Relationship Id="rId14" Type="http://schemas.openxmlformats.org/officeDocument/2006/relationships/hyperlink" Target="https://mentor.ieee.org/802.11/dcn/22/11-22-1500-00-00be-11be-d2-0-comment-resolution-10-12.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586-00-00be-lb266-resolution-for-comments-related-to-nstr-emlsr-handling-with-tdls.docx" TargetMode="External"/><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252-03-00be-lb266-cr-for-cids-related-to-35-3-25.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340-00-00be-lb266-cr-for-eht-trs-part-i.docx" TargetMode="External"/><Relationship Id="rId3" Type="http://schemas.openxmlformats.org/officeDocument/2006/relationships/hyperlink" Target="https://mentor.ieee.org/802.11/dcn/22/11-22-1311-00-00be-cr-for-clause-6-3-part-2.docx" TargetMode="External"/><Relationship Id="rId7" Type="http://schemas.openxmlformats.org/officeDocument/2006/relationships/hyperlink" Target="https://mentor.ieee.org/802.11/dcn/22/11-22-1266-00-00be-lb266-cr-for-eht-mu-operation.docx" TargetMode="External"/><Relationship Id="rId2" Type="http://schemas.openxmlformats.org/officeDocument/2006/relationships/hyperlink" Target="https://mentor.ieee.org/802.11/dcn/22/11-22-1267-00-00be-lb266-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251-00-00be-lb266-cr-for-35-14-nominal-packet-padding-values.docx" TargetMode="External"/><Relationship Id="rId10" Type="http://schemas.openxmlformats.org/officeDocument/2006/relationships/hyperlink" Target="https://mentor.ieee.org/802.11/dcn/22/11-22-1307-00-00be-cr-for-9-3-1-19-part1.docx" TargetMode="External"/><Relationship Id="rId4" Type="http://schemas.openxmlformats.org/officeDocument/2006/relationships/hyperlink" Target="https://mentor.ieee.org/802.11/dcn/22/11-22-1312-00-00be-cr-for-clause-6-3-part-3.docx" TargetMode="External"/><Relationship Id="rId9" Type="http://schemas.openxmlformats.org/officeDocument/2006/relationships/hyperlink" Target="https://mentor.ieee.org/802.11/dcn/22/11-22-1410-00-00be-cr-for-cids-on-ndpa-frame-forma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2/11-22-1513-00-00be-lb266-cr-on-subclause-36-3-19-transmit-specification.docx" TargetMode="External"/><Relationship Id="rId3" Type="http://schemas.openxmlformats.org/officeDocument/2006/relationships/hyperlink" Target="https://mentor.ieee.org/802.11/dcn/22/11-22-1550-00-00be-resolution-for-cids-in-clause-36-3-5.docx" TargetMode="External"/><Relationship Id="rId7" Type="http://schemas.openxmlformats.org/officeDocument/2006/relationships/hyperlink" Target="https://mentor.ieee.org/802.11/dcn/22/11-22-1557-00-00be-lb266-cr-for-cid-13577.doc" TargetMode="External"/><Relationship Id="rId2" Type="http://schemas.openxmlformats.org/officeDocument/2006/relationships/hyperlink" Target="https://mentor.ieee.org/802.11/dcn/22/11-22-1479-00-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1-00-00be-cr-on-9-4-2-313-4-supported-eht-mcs-and-nss-set-field.docx" TargetMode="External"/><Relationship Id="rId11" Type="http://schemas.openxmlformats.org/officeDocument/2006/relationships/hyperlink" Target="https://mentor.ieee.org/802.11/dcn/22/11-22-1546-00-00be-eht-su.docx" TargetMode="External"/><Relationship Id="rId5" Type="http://schemas.openxmlformats.org/officeDocument/2006/relationships/hyperlink" Target="https://mentor.ieee.org/802.11/dcn/22/11-22-1553-00-00be-resolution-for-cids-in-clause-36-3-13-9.docx" TargetMode="External"/><Relationship Id="rId10" Type="http://schemas.openxmlformats.org/officeDocument/2006/relationships/hyperlink" Target="https://mentor.ieee.org/802.11/dcn/22/11-22-1590-00-00be-d2-0-comment-resolution-for-section-36-3-15-non-ht-duplicate-transmission.docx" TargetMode="External"/><Relationship Id="rId4" Type="http://schemas.openxmlformats.org/officeDocument/2006/relationships/hyperlink" Target="https://mentor.ieee.org/802.11/dcn/22/11-22-1552-00-00be-resolution-for-cids-in-clause-36-3-13-8.docx" TargetMode="External"/><Relationship Id="rId9" Type="http://schemas.openxmlformats.org/officeDocument/2006/relationships/hyperlink" Target="https://mentor.ieee.org/802.11/dcn/22/11-22-1514-00-00be-lb266-cr-on-subclause-36-3-19-1-transmit-spectral-mask.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051-01-00be-lb266-cr-for-twt.docx" TargetMode="External"/><Relationship Id="rId3" Type="http://schemas.openxmlformats.org/officeDocument/2006/relationships/hyperlink" Target="https://mentor.ieee.org/802.11/dcn/22/11-22-1526-00-00be-lb266-cr-for-subclause-35-8-2.docx" TargetMode="External"/><Relationship Id="rId7"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500-00-00be-11be-d2-0-comment-resolution-10-12.docx" TargetMode="External"/><Relationship Id="rId10" Type="http://schemas.openxmlformats.org/officeDocument/2006/relationships/hyperlink" Target="https://mentor.ieee.org/802.11/dcn/22/11-22-1250-00-00be-lb266-cr-for-ml-sm-power-save-mode.docx" TargetMode="External"/><Relationship Id="rId4" Type="http://schemas.openxmlformats.org/officeDocument/2006/relationships/hyperlink" Target="https://mentor.ieee.org/802.11/dcn/22/11-22-1545-01-00be-lb-266-cr-for-cids-related-to-twt-information-frame.docx" TargetMode="External"/><Relationship Id="rId9" Type="http://schemas.openxmlformats.org/officeDocument/2006/relationships/hyperlink" Target="https://mentor.ieee.org/802.11/dcn/22/11-22-1318-00-00be-lb266-cr-for-cid-1242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604-00-00be-lb266-cr-on-eht-phy-introduction-2.docx" TargetMode="External"/><Relationship Id="rId2" Type="http://schemas.openxmlformats.org/officeDocument/2006/relationships/hyperlink" Target="https://mentor.ieee.org/802.11/dcn/22/11-22-1546-00-00be-eht-su.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606-00-00be-lb266-cids-in-9-4-2-313-eht-capabilities-element.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355-01-00be-ap-link-disablement-notification.docx" TargetMode="External"/><Relationship Id="rId13" Type="http://schemas.openxmlformats.org/officeDocument/2006/relationships/hyperlink" Target="https://mentor.ieee.org/802.11/dcn/22/11-22-1225-00-00be-lb266-cr-on-cid-12318-ess-report-element.docx" TargetMode="External"/><Relationship Id="rId3" Type="http://schemas.openxmlformats.org/officeDocument/2006/relationships/hyperlink" Target="https://mentor.ieee.org/802.11/dcn/22/11-22-1189-03-00be-cr-for-txs-part-1.docx" TargetMode="External"/><Relationship Id="rId7" Type="http://schemas.openxmlformats.org/officeDocument/2006/relationships/hyperlink" Target="https://mentor.ieee.org/802.11/dcn/22/11-22-1233-08-00be-cr-for-35-3-19-part1.docx" TargetMode="External"/><Relationship Id="rId12" Type="http://schemas.openxmlformats.org/officeDocument/2006/relationships/hyperlink" Target="https://mentor.ieee.org/802.11/dcn/22/11-22-1250-00-00be-lb266-cr-for-ml-sm-power-save-mode.docx" TargetMode="External"/><Relationship Id="rId2" Type="http://schemas.openxmlformats.org/officeDocument/2006/relationships/hyperlink" Target="https://mentor.ieee.org/802.11/dcn/22/11-22-1051-01-00be-lb266-cr-for-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11" Type="http://schemas.openxmlformats.org/officeDocument/2006/relationships/hyperlink" Target="https://mentor.ieee.org/802.11/dcn/22/11-22-1318-00-00be-lb266-cr-for-cid-12427.docx" TargetMode="External"/><Relationship Id="rId5" Type="http://schemas.openxmlformats.org/officeDocument/2006/relationships/hyperlink" Target="https://mentor.ieee.org/802.11/dcn/22/11-22-1470-03-00be-lb266-cr-for-some-cids-in-35-9-35-9-1-35-9-2-35-9-4-and-35-9-4-1.docx" TargetMode="External"/><Relationship Id="rId10" Type="http://schemas.openxmlformats.org/officeDocument/2006/relationships/hyperlink" Target="https://mentor.ieee.org/802.11/dcn/22/11-22-1500-00-00be-11be-d2-0-comment-resolution-10-12.docx" TargetMode="External"/><Relationship Id="rId4" Type="http://schemas.openxmlformats.org/officeDocument/2006/relationships/hyperlink" Target="https://mentor.ieee.org/802.11/dcn/22/11-22-1428-02-00be-lb266-cr-for-cids-related-to-35-3-4-2.docx" TargetMode="External"/><Relationship Id="rId9" Type="http://schemas.openxmlformats.org/officeDocument/2006/relationships/hyperlink" Target="https://mentor.ieee.org/802.11/dcn/22/11-22-1545-01-00be-lb-266-cr-for-cids-related-to-twt-information-frame.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0972-09-00be-tgbe-editor-s-report-on-lb266.ppt" TargetMode="External"/><Relationship Id="rId3" Type="http://schemas.openxmlformats.org/officeDocument/2006/relationships/hyperlink" Target="https://mentor.ieee.org/802.11/dcn/22/11-22-1416-00-00be-discussion-on-sst-and-a-ppdu.ppt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410-00-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7-00-00be-cr-for-9-3-1-19-part1.docx" TargetMode="External"/><Relationship Id="rId5"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544-00-00be-lb-266-cids-on-coexistence-assurance-document.docx" TargetMode="External"/><Relationship Id="rId9" Type="http://schemas.openxmlformats.org/officeDocument/2006/relationships/hyperlink" Target="https://mentor.ieee.org/802.11/dcn/22/11-22-1038-12-00be-tgbe-motions-list-part-3.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434-02-00be-lb266-cr-cl35-emlsr-part3.docx" TargetMode="External"/><Relationship Id="rId7" Type="http://schemas.openxmlformats.org/officeDocument/2006/relationships/hyperlink" Target="https://mentor.ieee.org/802.11/dcn/22/11-22-1426-01-00be-lb266-cr-for-cid-13840.docx" TargetMode="External"/><Relationship Id="rId2" Type="http://schemas.openxmlformats.org/officeDocument/2006/relationships/hyperlink" Target="https://mentor.ieee.org/802.11/dcn/22/11-22-1250-00-00be-lb266-cr-for-ml-sm-power-save-mod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5-01-00be-lb266-cr-on-cid-12318-ess-report-element.docx" TargetMode="External"/><Relationship Id="rId5" Type="http://schemas.openxmlformats.org/officeDocument/2006/relationships/hyperlink" Target="https://mentor.ieee.org/802.11/dcn/22/11-22-1436-00-00be-cr-for-9-4-2-316-qos-charateristics-element-part-1.docx" TargetMode="External"/><Relationship Id="rId4" Type="http://schemas.openxmlformats.org/officeDocument/2006/relationships/hyperlink" Target="https://mentor.ieee.org/802.11/dcn/22/11-22-1252-03-00be-lb266-cr-for-cids-related-to-35-3-25.doc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39985250"/>
              </p:ext>
            </p:extLst>
          </p:nvPr>
        </p:nvGraphicFramePr>
        <p:xfrm>
          <a:off x="838200" y="1466262"/>
          <a:ext cx="7759383" cy="448889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1194r3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9.4.1.70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1270r0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Power Boost Factor CIDs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Hanqing Lou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i="1"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1232r1</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CR for CIDs in 35.7.2 Part II</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7030A0"/>
                          </a:solidFill>
                          <a:effectLst/>
                          <a:latin typeface="Times New Roman" panose="02020603050405020304" pitchFamily="18" charset="0"/>
                          <a:ea typeface="Times New Roman" panose="02020603050405020304" pitchFamily="18" charset="0"/>
                        </a:rPr>
                        <a:t>Zinan Lin</a:t>
                      </a:r>
                      <a:endParaRPr lang="en-US" sz="1100" i="1">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R4M-8C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8</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Joint</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1312r4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clause 6.3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Yan Li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1267r5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on EHT Operation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Guogang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8"/>
                        </a:rPr>
                        <a:t>1317r0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1251r2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35.14 Nominal Packet Padding Values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1361r1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9.3.1.22.2 Common Info field of Trigger Frame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1266r2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cr-for-EHT-MU-Operation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23313624"/>
              </p:ext>
            </p:extLst>
          </p:nvPr>
        </p:nvGraphicFramePr>
        <p:xfrm>
          <a:off x="851217" y="1582301"/>
          <a:ext cx="7736269" cy="4354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1340r2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mn-lt"/>
                          <a:ea typeface="Times New Roman" panose="02020603050405020304" pitchFamily="18" charset="0"/>
                        </a:rPr>
                        <a:t>cr</a:t>
                      </a:r>
                      <a:r>
                        <a:rPr lang="en-GB" sz="1000" dirty="0">
                          <a:solidFill>
                            <a:srgbClr val="7030A0"/>
                          </a:solidFill>
                          <a:effectLst/>
                          <a:latin typeface="+mn-lt"/>
                          <a:ea typeface="Times New Roman" panose="02020603050405020304" pitchFamily="18" charset="0"/>
                        </a:rPr>
                        <a:t>-for-EHT-TRS-Part-I</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R4M-10C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10</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1324r0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for CIDs in 35.7.2 Part III</a:t>
                      </a:r>
                      <a:endParaRPr lang="en-US" sz="100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Zinan Lin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CIDs on NDPA frame format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Partially 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1131r5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sngStrike" kern="1200" dirty="0">
                          <a:solidFill>
                            <a:srgbClr val="FF0000"/>
                          </a:solidFill>
                          <a:latin typeface="+mn-lt"/>
                          <a:ea typeface="+mn-ea"/>
                          <a:cs typeface="+mn-cs"/>
                          <a:hlinkClick r:id="rId8">
                            <a:extLst>
                              <a:ext uri="{A12FA001-AC4F-418D-AE19-62706E023703}">
                                <ahyp:hlinkClr xmlns:ahyp="http://schemas.microsoft.com/office/drawing/2018/hyperlinkcolor" val="tx"/>
                              </a:ext>
                            </a:extLst>
                          </a:hlinkClick>
                        </a:rPr>
                        <a:t>1546r0</a:t>
                      </a:r>
                      <a:endParaRPr lang="en-US" sz="1000" b="0" strike="sngStrike" kern="1200" dirty="0">
                        <a:solidFill>
                          <a:srgbClr val="FF0000"/>
                        </a:solidFill>
                        <a:latin typeface="+mn-lt"/>
                        <a:ea typeface="+mn-ea"/>
                        <a:cs typeface="+mn-cs"/>
                      </a:endParaRPr>
                    </a:p>
                  </a:txBody>
                  <a:tcPr marL="0" marR="9525" marT="9525" marB="0" anchor="b"/>
                </a:tc>
                <a:tc>
                  <a:txBody>
                    <a:bodyPr/>
                    <a:lstStyle/>
                    <a:p>
                      <a:pPr algn="l" fontAlgn="b"/>
                      <a:r>
                        <a:rPr lang="en-US" sz="1000" b="0" strike="sngStrike" kern="1200" dirty="0">
                          <a:solidFill>
                            <a:srgbClr val="FF000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strike="sngStrike" kern="1200" dirty="0">
                          <a:solidFill>
                            <a:srgbClr val="FF000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Moved to PHY</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Joint</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chemeClr val="tx1"/>
                          </a:solidFill>
                          <a:latin typeface="+mn-lt"/>
                          <a:ea typeface="+mn-ea"/>
                          <a:cs typeface="+mn-cs"/>
                          <a:hlinkClick r:id="rId9"/>
                        </a:rPr>
                        <a:t>706r6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N/A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1544r0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kern="1200" dirty="0">
                          <a:solidFill>
                            <a:schemeClr val="tx1"/>
                          </a:solidFill>
                          <a:latin typeface="+mn-lt"/>
                          <a:ea typeface="+mn-ea"/>
                          <a:cs typeface="+mn-cs"/>
                        </a:rPr>
                        <a:t>LB 266 </a:t>
                      </a:r>
                      <a:r>
                        <a:rPr lang="fr-FR" sz="1000" b="0" kern="1200" dirty="0" err="1">
                          <a:solidFill>
                            <a:schemeClr val="tx1"/>
                          </a:solidFill>
                          <a:latin typeface="+mn-lt"/>
                          <a:ea typeface="+mn-ea"/>
                          <a:cs typeface="+mn-cs"/>
                        </a:rPr>
                        <a:t>CIDs</a:t>
                      </a:r>
                      <a:r>
                        <a:rPr lang="fr-FR" sz="1000" b="0" kern="1200" dirty="0">
                          <a:solidFill>
                            <a:schemeClr val="tx1"/>
                          </a:solidFill>
                          <a:latin typeface="+mn-lt"/>
                          <a:ea typeface="+mn-ea"/>
                          <a:cs typeface="+mn-cs"/>
                        </a:rPr>
                        <a:t> on Coexistence Assurance document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39594488"/>
              </p:ext>
            </p:extLst>
          </p:nvPr>
        </p:nvGraphicFramePr>
        <p:xfrm>
          <a:off x="851217" y="1582301"/>
          <a:ext cx="7736269" cy="40111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P802.11be D2.0 Section 36.3.11.12 - Part 1</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Oded Redlich</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1404r1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cr-d2-0-txvector-rxvector-parameters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Bo Sun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clause 36.3.4 EHT PPDU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Dongguk Lim</a:t>
                      </a:r>
                      <a:endParaRPr lang="en-US" sz="100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strike="sngStrike"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1379r1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mn-lt"/>
                          <a:ea typeface="Times New Roman" panose="02020603050405020304" pitchFamily="18" charset="0"/>
                        </a:rPr>
                        <a:t>CR for CID 10745</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Mahmoud Kamel</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mn-lt"/>
                          <a:ea typeface="Times New Roman" panose="02020603050405020304" pitchFamily="18" charset="0"/>
                        </a:rPr>
                        <a:t>Deferred</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PHY</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1469r1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i="0" kern="1200" dirty="0">
                          <a:solidFill>
                            <a:srgbClr val="7030A0"/>
                          </a:solidFill>
                          <a:effectLst/>
                          <a:latin typeface="+mn-lt"/>
                          <a:ea typeface="+mn-ea"/>
                          <a:cs typeface="+mn-cs"/>
                        </a:rPr>
                        <a:t>CR on 36.3.13.5 Segment </a:t>
                      </a:r>
                      <a:r>
                        <a:rPr lang="fr-FR" sz="1000" b="0" i="0" kern="1200" dirty="0" err="1">
                          <a:solidFill>
                            <a:srgbClr val="7030A0"/>
                          </a:solidFill>
                          <a:effectLst/>
                          <a:latin typeface="+mn-lt"/>
                          <a:ea typeface="+mn-ea"/>
                          <a:cs typeface="+mn-cs"/>
                        </a:rPr>
                        <a:t>Parser</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1473r0</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1474r0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on CID 10119 and CID 10120</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1479r2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36.1.1 Introduction to the EHT PHY</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36.3.2.2.1</a:t>
                      </a:r>
                      <a:endParaRPr lang="en-US" sz="1000" b="0" kern="1200" dirty="0">
                        <a:solidFill>
                          <a:srgbClr val="7030A0"/>
                        </a:solidFill>
                        <a:latin typeface="+mn-lt"/>
                        <a:ea typeface="+mn-ea"/>
                        <a:cs typeface="+mn-cs"/>
                      </a:endParaRPr>
                    </a:p>
                  </a:txBody>
                  <a:tcPr marL="9525" marR="9525" marT="9525" marB="0" anchor="b"/>
                </a:tc>
                <a:tc>
                  <a:txBody>
                    <a:bodyPr/>
                    <a:lstStyle/>
                    <a:p>
                      <a:pPr algn="ct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1549r1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36.3.2.2.3</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R4M-27C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52233223"/>
              </p:ext>
            </p:extLst>
          </p:nvPr>
        </p:nvGraphicFramePr>
        <p:xfrm>
          <a:off x="851217" y="1582301"/>
          <a:ext cx="7736269" cy="44282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2">
                            <a:extLst>
                              <a:ext uri="{A12FA001-AC4F-418D-AE19-62706E023703}">
                                <ahyp:hlinkClr xmlns:ahyp="http://schemas.microsoft.com/office/drawing/2018/hyperlinkcolor" val="tx"/>
                              </a:ext>
                            </a:extLst>
                          </a:hlinkClick>
                        </a:rPr>
                        <a:t>1550r0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Resolutions for CIDs in Clause 36.3.5</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1552r0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36.3.13.8</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1553r0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36.3.13.9</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1551r0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1557r0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for CID 13577</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Ross Jian Yu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1513r0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subclause 36.3.19 Transmit specification</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1514r1</a:t>
                      </a:r>
                      <a:endParaRPr lang="en-US" sz="1000" b="0" kern="1200" dirty="0">
                        <a:solidFill>
                          <a:srgbClr val="7030A0"/>
                        </a:solidFill>
                        <a:latin typeface="+mn-lt"/>
                        <a:ea typeface="+mn-ea"/>
                        <a:cs typeface="+mn-cs"/>
                      </a:endParaRPr>
                    </a:p>
                  </a:txBody>
                  <a:tcPr marL="0" marR="9525" marT="9525" marB="0" anchor="b"/>
                </a:tc>
                <a:tc>
                  <a:txBody>
                    <a:bodyPr/>
                    <a:lstStyle/>
                    <a:p>
                      <a:r>
                        <a:rPr lang="en-US" sz="1000" dirty="0">
                          <a:solidFill>
                            <a:srgbClr val="7030A0"/>
                          </a:solidFill>
                          <a:effectLst/>
                          <a:latin typeface="+mn-lt"/>
                        </a:rPr>
                        <a:t>LB266 CR on subclause 36.3.19.1 Transmit spectral mask</a:t>
                      </a: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1590r1</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kern="1200" dirty="0">
                          <a:solidFill>
                            <a:srgbClr val="7030A0"/>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1546r3</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1604r2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EHT PHY Introduction-2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1606r1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CIDs in 9-4-2-313 EHT Capabilities Element</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03196352"/>
              </p:ext>
            </p:extLst>
          </p:nvPr>
        </p:nvGraphicFramePr>
        <p:xfrm>
          <a:off x="806069" y="1513813"/>
          <a:ext cx="7736269" cy="496160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1043r4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on More Data Ack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Guogang Huang </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1051r3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TWT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1292r2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 for CID 10861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Yousi Lin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Deferred 09/12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1318r0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CID 12427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B050"/>
                          </a:solidFill>
                          <a:effectLst/>
                          <a:latin typeface="Times New Roman" panose="02020603050405020304" pitchFamily="18" charset="0"/>
                          <a:ea typeface="Times New Roman" panose="02020603050405020304" pitchFamily="18" charset="0"/>
                        </a:rPr>
                        <a:t>Yousi</a:t>
                      </a:r>
                      <a:r>
                        <a:rPr lang="en-GB" sz="1000" dirty="0">
                          <a:solidFill>
                            <a:srgbClr val="00B050"/>
                          </a:solidFill>
                          <a:effectLst/>
                          <a:latin typeface="Times New Roman" panose="02020603050405020304" pitchFamily="18" charset="0"/>
                          <a:ea typeface="Times New Roman" panose="02020603050405020304" pitchFamily="18" charset="0"/>
                        </a:rPr>
                        <a:t>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09/13</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Partially Presented</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Guogang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Abdel K. Ajami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1377r1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CR-duplication-transmission-over-ml-for-low-latency-traffic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Xiangxin Gu</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strike="sngStrike" dirty="0">
                          <a:solidFill>
                            <a:srgbClr val="FF0000"/>
                          </a:solidFill>
                          <a:effectLst/>
                          <a:latin typeface="Times New Roman" panose="02020603050405020304" pitchFamily="18" charset="0"/>
                          <a:ea typeface="Times New Roman" panose="02020603050405020304" pitchFamily="18" charset="0"/>
                        </a:rPr>
                        <a:t>Deferred 09/12</a:t>
                      </a:r>
                      <a:endParaRPr lang="en-US" sz="14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Times New Roman" panose="02020603050405020304" pitchFamily="18" charset="0"/>
                          <a:ea typeface="Times New Roman" panose="02020603050405020304" pitchFamily="18" charset="0"/>
                        </a:rPr>
                        <a:t>Sanghyun</a:t>
                      </a:r>
                      <a:r>
                        <a:rPr lang="en-GB" sz="1000" dirty="0">
                          <a:effectLst/>
                          <a:latin typeface="Times New Roman" panose="02020603050405020304" pitchFamily="18" charset="0"/>
                          <a:ea typeface="Times New Roman" panose="02020603050405020304" pitchFamily="18" charset="0"/>
                        </a:rPr>
                        <a:t> Kim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1381r0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35.9.2.1 Latency sensitive traffic differentiation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47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39643076"/>
              </p:ext>
            </p:extLst>
          </p:nvPr>
        </p:nvGraphicFramePr>
        <p:xfrm>
          <a:off x="851217" y="1582301"/>
          <a:ext cx="7736269" cy="49006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1189r3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TXS - part 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Dibakar Das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Def-40C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1422r1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Resolution for comments related to various aspects of MLO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Abhishek Patil</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Abhishek Patil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Dmitry Akhmetov</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1356r2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TGbe LB266 comment resolutions for RSNA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Michael Montemurro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09/13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1454r0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Times New Roman" panose="02020603050405020304" pitchFamily="18" charset="0"/>
                          <a:ea typeface="Times New Roman" panose="02020603050405020304" pitchFamily="18" charset="0"/>
                        </a:rPr>
                        <a:t>cr</a:t>
                      </a:r>
                      <a:r>
                        <a:rPr lang="en-GB" sz="1000" dirty="0">
                          <a:effectLst/>
                          <a:latin typeface="Times New Roman" panose="02020603050405020304" pitchFamily="18" charset="0"/>
                          <a:ea typeface="Times New Roman" panose="02020603050405020304" pitchFamily="18" charset="0"/>
                        </a:rPr>
                        <a:t>-for-</a:t>
                      </a:r>
                      <a:r>
                        <a:rPr lang="en-GB" sz="1000" dirty="0" err="1">
                          <a:effectLst/>
                          <a:latin typeface="Times New Roman" panose="02020603050405020304" pitchFamily="18" charset="0"/>
                          <a:ea typeface="Times New Roman" panose="02020603050405020304" pitchFamily="18" charset="0"/>
                        </a:rPr>
                        <a:t>nstrMobileAP</a:t>
                      </a:r>
                      <a:r>
                        <a:rPr lang="en-GB" sz="1000" dirty="0">
                          <a:effectLst/>
                          <a:latin typeface="Times New Roman" panose="02020603050405020304" pitchFamily="18" charset="0"/>
                          <a:ea typeface="Times New Roman" panose="02020603050405020304" pitchFamily="18" charset="0"/>
                        </a:rPr>
                        <a:t>-</a:t>
                      </a:r>
                      <a:r>
                        <a:rPr lang="en-GB" sz="1000" dirty="0" err="1">
                          <a:effectLst/>
                          <a:latin typeface="Times New Roman" panose="02020603050405020304" pitchFamily="18" charset="0"/>
                          <a:ea typeface="Times New Roman" panose="02020603050405020304" pitchFamily="18" charset="0"/>
                        </a:rPr>
                        <a:t>apRemoval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Gaurang Naik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1472r5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Rajat Pushkarna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1424r0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A-MPDU in EHT PPDU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SunHee</a:t>
                      </a:r>
                      <a:r>
                        <a:rPr lang="en-GB" sz="1000" dirty="0">
                          <a:solidFill>
                            <a:srgbClr val="7030A0"/>
                          </a:solidFill>
                          <a:effectLst/>
                          <a:latin typeface="Times New Roman" panose="02020603050405020304" pitchFamily="18" charset="0"/>
                          <a:ea typeface="Times New Roman" panose="02020603050405020304" pitchFamily="18" charset="0"/>
                        </a:rPr>
                        <a:t> </a:t>
                      </a:r>
                      <a:r>
                        <a:rPr lang="en-GB" sz="1000" dirty="0" err="1">
                          <a:solidFill>
                            <a:srgbClr val="7030A0"/>
                          </a:solidFill>
                          <a:effectLst/>
                          <a:latin typeface="Times New Roman" panose="02020603050405020304" pitchFamily="18" charset="0"/>
                          <a:ea typeface="Times New Roman" panose="02020603050405020304" pitchFamily="18" charset="0"/>
                        </a:rPr>
                        <a:t>Baek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2096823"/>
              </p:ext>
            </p:extLst>
          </p:nvPr>
        </p:nvGraphicFramePr>
        <p:xfrm>
          <a:off x="851217" y="1582301"/>
          <a:ext cx="7736269" cy="43216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Beacon protection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1233r8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cr-for-35-3-19-part1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1526r1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CR for subclause 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5934327"/>
              </p:ext>
            </p:extLst>
          </p:nvPr>
        </p:nvGraphicFramePr>
        <p:xfrm>
          <a:off x="851217" y="1582301"/>
          <a:ext cx="7736269" cy="466096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1537r0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R4M-26</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CID 10705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rgbClr val="FF0000"/>
                          </a:solidFill>
                          <a:latin typeface="+mn-lt"/>
                          <a:ea typeface="+mn-ea"/>
                          <a:cs typeface="+mn-cs"/>
                          <a:hlinkClick r:id="rId5">
                            <a:extLst>
                              <a:ext uri="{A12FA001-AC4F-418D-AE19-62706E023703}">
                                <ahyp:hlinkClr xmlns:ahyp="http://schemas.microsoft.com/office/drawing/2018/hyperlinkcolor" val="tx"/>
                              </a:ext>
                            </a:extLst>
                          </a:hlinkClick>
                        </a:rPr>
                        <a:t>1355r2</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FF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NoM</a:t>
                      </a:r>
                      <a:endParaRPr lang="en-GB" sz="10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17Y,15N,20A</a:t>
                      </a:r>
                    </a:p>
                  </a:txBody>
                  <a:tcPr/>
                </a:tc>
                <a:tc>
                  <a:txBody>
                    <a:bodyPr/>
                    <a:lstStyle/>
                    <a:p>
                      <a:pPr marL="0" marR="0" algn="ctr">
                        <a:spcBef>
                          <a:spcPts val="0"/>
                        </a:spcBef>
                        <a:spcAft>
                          <a:spcPts val="0"/>
                        </a:spcAft>
                        <a:tabLst>
                          <a:tab pos="146050" algn="l"/>
                          <a:tab pos="251460" algn="ctr"/>
                        </a:tabLs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1280r6</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7030A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a:t>
                      </a: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1471r2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R4M-8</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Def-6C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mn-lt"/>
                          <a:ea typeface="Times New Roman" panose="02020603050405020304" pitchFamily="18" charset="0"/>
                        </a:rPr>
                        <a:t>14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854268"/>
              </p:ext>
            </p:extLst>
          </p:nvPr>
        </p:nvGraphicFramePr>
        <p:xfrm>
          <a:off x="851217" y="1582301"/>
          <a:ext cx="7736269" cy="45728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000" b="0" dirty="0">
                          <a:solidFill>
                            <a:srgbClr val="7030A0"/>
                          </a:solidFill>
                          <a:effectLst/>
                          <a:latin typeface="+mn-lt"/>
                          <a:hlinkClick r:id="rId2">
                            <a:extLst>
                              <a:ext uri="{A12FA001-AC4F-418D-AE19-62706E023703}">
                                <ahyp:hlinkClr xmlns:ahyp="http://schemas.microsoft.com/office/drawing/2018/hyperlinkcolor" val="tx"/>
                              </a:ext>
                            </a:extLst>
                          </a:hlinkClick>
                        </a:rPr>
                        <a:t>1470r6</a:t>
                      </a:r>
                      <a:endParaRPr lang="en-US" sz="1000" b="0" dirty="0">
                        <a:solidFill>
                          <a:srgbClr val="7030A0"/>
                        </a:solidFill>
                        <a:effectLst/>
                        <a:latin typeface="+mn-lt"/>
                      </a:endParaRP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some CIDs in 35.9,35.9.1,35.9.2,35.9.4 and 35.9.4.1</a:t>
                      </a:r>
                      <a:endParaRPr lang="en-US" sz="1000" dirty="0">
                        <a:solidFill>
                          <a:srgbClr val="7030A0"/>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rgbClr val="7030A0"/>
                          </a:solidFill>
                          <a:effectLst/>
                          <a:latin typeface="+mn-lt"/>
                          <a:ea typeface="+mn-ea"/>
                          <a:cs typeface="+mn-cs"/>
                        </a:rPr>
                        <a:t>Chunyu Hu </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R4M-48</a:t>
                      </a: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Def-14</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3"/>
                        </a:rPr>
                        <a:t>1586r0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related to NSTR-EMLSR handling with TDLS</a:t>
                      </a:r>
                    </a:p>
                  </a:txBody>
                  <a:tcPr/>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Abhishek Patil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a:t>
                      </a:r>
                    </a:p>
                  </a:txBody>
                  <a:tcPr/>
                </a:tc>
                <a:tc>
                  <a:txBody>
                    <a:bodyPr/>
                    <a:lstStyle/>
                    <a:p>
                      <a:pPr marL="0" marR="0" algn="ctr">
                        <a:spcBef>
                          <a:spcPts val="0"/>
                        </a:spcBef>
                        <a:spcAft>
                          <a:spcPts val="0"/>
                        </a:spcAft>
                      </a:pPr>
                      <a:r>
                        <a:rPr lang="en-GB" sz="10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1252r3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CIDs related to 35.3.25</a:t>
                      </a:r>
                    </a:p>
                  </a:txBody>
                  <a:tcPr/>
                </a:tc>
                <a:tc>
                  <a:txBody>
                    <a:bodyPr/>
                    <a:lstStyle/>
                    <a:p>
                      <a:pPr marL="0" marR="0" algn="l">
                        <a:spcBef>
                          <a:spcPts val="0"/>
                        </a:spcBef>
                        <a:spcAft>
                          <a:spcPts val="0"/>
                        </a:spcAft>
                      </a:pPr>
                      <a:r>
                        <a:rPr lang="en-US" sz="1000" dirty="0">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dirty="0">
                          <a:solidFill>
                            <a:schemeClr val="tx1"/>
                          </a:solidFill>
                          <a:effectLst/>
                          <a:latin typeface="+mn-lt"/>
                          <a:ea typeface="Times New Roman" panose="02020603050405020304" pitchFamily="18" charset="0"/>
                        </a:rPr>
                        <a:t>(from Ad-hoc)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10</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1428r2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LB266 CR for CIDs related to 35.3.4.2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mn-lt"/>
                          <a:ea typeface="Times New Roman" panose="02020603050405020304" pitchFamily="18" charset="0"/>
                        </a:rPr>
                        <a:t>Laurent Cariou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7030A0"/>
                          </a:solidFill>
                          <a:effectLst/>
                          <a:latin typeface="Times New Roman" panose="02020603050405020304" pitchFamily="18" charset="0"/>
                          <a:ea typeface="Times New Roman" panose="02020603050405020304" pitchFamily="18" charset="0"/>
                        </a:rPr>
                        <a:t>R4M-1</a:t>
                      </a: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1182r11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ML IE rules - part 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Abhishek Patil </a:t>
                      </a:r>
                    </a:p>
                  </a:txBody>
                  <a:tcPr marL="9525" marR="9525" marT="9525" marB="0" anchor="b"/>
                </a:tc>
                <a:tc>
                  <a:txBody>
                    <a:bodyPr/>
                    <a:lstStyle/>
                    <a:p>
                      <a:pPr marL="0" marR="0" algn="ctr">
                        <a:spcBef>
                          <a:spcPts val="0"/>
                        </a:spcBef>
                        <a:spcAft>
                          <a:spcPts val="0"/>
                        </a:spcAft>
                      </a:pPr>
                      <a:r>
                        <a:rPr lang="en-GB" sz="1100" dirty="0">
                          <a:solidFill>
                            <a:srgbClr val="7030A0"/>
                          </a:solidFill>
                          <a:effectLst/>
                          <a:latin typeface="Times New Roman" panose="02020603050405020304" pitchFamily="18" charset="0"/>
                          <a:ea typeface="Times New Roman" panose="02020603050405020304" pitchFamily="18" charset="0"/>
                        </a:rPr>
                        <a:t>R4M-1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algn="ctr">
                        <a:spcBef>
                          <a:spcPts val="0"/>
                        </a:spcBef>
                        <a:spcAft>
                          <a:spcPts val="0"/>
                        </a:spcAft>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00B050"/>
                </a:solidFill>
                <a:effectLst/>
                <a:hlinkClick r:id="rId2">
                  <a:extLst>
                    <a:ext uri="{A12FA001-AC4F-418D-AE19-62706E023703}">
                      <ahyp:hlinkClr xmlns:ahyp="http://schemas.microsoft.com/office/drawing/2018/hyperlinkcolor" val="tx"/>
                    </a:ext>
                  </a:extLst>
                </a:hlinkClick>
              </a:rPr>
              <a:t>1549r0</a:t>
            </a:r>
            <a:r>
              <a:rPr lang="en-US" sz="1200" b="0" i="0" dirty="0">
                <a:solidFill>
                  <a:srgbClr val="00B050"/>
                </a:solidFill>
                <a:effectLst/>
              </a:rPr>
              <a:t> Resolutions for CIDs in Clause 36.3.2.2.3   			Jianhan Liu  		[27C]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rPr>
              <a:t>1101r2 CR for P802.11be D2.0 Section 36.3.11.12 - Part 1     	Oded Redlich   	[6C]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3">
                  <a:extLst>
                    <a:ext uri="{A12FA001-AC4F-418D-AE19-62706E023703}">
                      <ahyp:hlinkClr xmlns:ahyp="http://schemas.microsoft.com/office/drawing/2018/hyperlinkcolor" val="tx"/>
                    </a:ext>
                  </a:extLst>
                </a:hlinkClick>
              </a:rPr>
              <a:t>1469r0</a:t>
            </a:r>
            <a:r>
              <a:rPr lang="en-US" sz="1200" b="0" i="0" dirty="0">
                <a:solidFill>
                  <a:srgbClr val="00B050"/>
                </a:solidFill>
                <a:effectLst/>
              </a:rPr>
              <a:t> CR on 36.3.13.5 Segment Parser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4">
                  <a:extLst>
                    <a:ext uri="{A12FA001-AC4F-418D-AE19-62706E023703}">
                      <ahyp:hlinkClr xmlns:ahyp="http://schemas.microsoft.com/office/drawing/2018/hyperlinkcolor" val="tx"/>
                    </a:ext>
                  </a:extLst>
                </a:hlinkClick>
              </a:rPr>
              <a:t>1473r0</a:t>
            </a:r>
            <a:r>
              <a:rPr lang="en-US" sz="1200" b="0" i="0" dirty="0">
                <a:solidFill>
                  <a:srgbClr val="00B050"/>
                </a:solidFill>
                <a:effectLst/>
              </a:rPr>
              <a:t> CR on 36.2.3 TRIGVECTOR parameters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5">
                  <a:extLst>
                    <a:ext uri="{A12FA001-AC4F-418D-AE19-62706E023703}">
                      <ahyp:hlinkClr xmlns:ahyp="http://schemas.microsoft.com/office/drawing/2018/hyperlinkcolor" val="tx"/>
                    </a:ext>
                  </a:extLst>
                </a:hlinkClick>
              </a:rPr>
              <a:t>1474r0</a:t>
            </a:r>
            <a:r>
              <a:rPr lang="en-US" sz="1200" b="0" i="0" dirty="0">
                <a:solidFill>
                  <a:srgbClr val="00B050"/>
                </a:solidFill>
                <a:effectLst/>
              </a:rPr>
              <a:t> CR on CID 10119 and CID 10120   				Bo Gong   		[2C]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6">
                  <a:extLst>
                    <a:ext uri="{A12FA001-AC4F-418D-AE19-62706E023703}">
                      <ahyp:hlinkClr xmlns:ahyp="http://schemas.microsoft.com/office/drawing/2018/hyperlinkcolor" val="tx"/>
                    </a:ext>
                  </a:extLst>
                </a:hlinkClick>
              </a:rPr>
              <a:t>1479r0</a:t>
            </a:r>
            <a:r>
              <a:rPr lang="en-US" sz="1200" b="0" i="0" dirty="0">
                <a:solidFill>
                  <a:srgbClr val="00B050"/>
                </a:solidFill>
                <a:effectLst/>
              </a:rPr>
              <a:t> CR for 36.1.1 Introduction to the EHT PHY     		Bo Gong   		[10C]</a:t>
            </a:r>
            <a:endParaRPr lang="en-US" sz="1200" dirty="0">
              <a:solidFill>
                <a:srgbClr val="00B050"/>
              </a:solidFill>
            </a:endParaRPr>
          </a:p>
          <a:p>
            <a:pPr lvl="1">
              <a:buFont typeface="Arial" panose="020B0604020202020204" pitchFamily="34" charset="0"/>
              <a:buChar char="•"/>
            </a:pPr>
            <a:r>
              <a:rPr lang="en-US" sz="1200" b="0" i="0" dirty="0">
                <a:solidFill>
                  <a:schemeClr val="bg1">
                    <a:lumMod val="65000"/>
                  </a:schemeClr>
                </a:solidFill>
                <a:effectLst/>
                <a:hlinkClick r:id="rId7">
                  <a:extLst>
                    <a:ext uri="{A12FA001-AC4F-418D-AE19-62706E023703}">
                      <ahyp:hlinkClr xmlns:ahyp="http://schemas.microsoft.com/office/drawing/2018/hyperlinkcolor" val="tx"/>
                    </a:ext>
                  </a:extLst>
                </a:hlinkClick>
              </a:rPr>
              <a:t>1550r0</a:t>
            </a:r>
            <a:r>
              <a:rPr lang="en-US" sz="1200" b="0" i="0" dirty="0">
                <a:solidFill>
                  <a:schemeClr val="bg1">
                    <a:lumMod val="65000"/>
                  </a:schemeClr>
                </a:solidFill>
                <a:effectLst/>
              </a:rPr>
              <a:t> Resolutions for CIDs in Clause 36.3.5     			Jianhan Liu   		[1C]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8">
                  <a:extLst>
                    <a:ext uri="{A12FA001-AC4F-418D-AE19-62706E023703}">
                      <ahyp:hlinkClr xmlns:ahyp="http://schemas.microsoft.com/office/drawing/2018/hyperlinkcolor" val="tx"/>
                    </a:ext>
                  </a:extLst>
                </a:hlinkClick>
              </a:rPr>
              <a:t>1552r0</a:t>
            </a:r>
            <a:r>
              <a:rPr lang="en-US" sz="1200" b="0" i="0" dirty="0">
                <a:solidFill>
                  <a:schemeClr val="bg1">
                    <a:lumMod val="65000"/>
                  </a:schemeClr>
                </a:solidFill>
                <a:effectLst/>
              </a:rPr>
              <a:t> Resolution for CIDs in Clause 36.3.13.8     			Jianhan Liu   		[4C]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9">
                  <a:extLst>
                    <a:ext uri="{A12FA001-AC4F-418D-AE19-62706E023703}">
                      <ahyp:hlinkClr xmlns:ahyp="http://schemas.microsoft.com/office/drawing/2018/hyperlinkcolor" val="tx"/>
                    </a:ext>
                  </a:extLst>
                </a:hlinkClick>
              </a:rPr>
              <a:t>1553r0</a:t>
            </a:r>
            <a:r>
              <a:rPr lang="en-US" sz="1200" b="0" i="0" dirty="0">
                <a:solidFill>
                  <a:schemeClr val="bg1">
                    <a:lumMod val="65000"/>
                  </a:schemeClr>
                </a:solidFill>
                <a:effectLst/>
              </a:rPr>
              <a:t> Resolution for CIDs in Clause 36.3.13.9     			Jianhan Liu   		[2C]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10">
                  <a:extLst>
                    <a:ext uri="{A12FA001-AC4F-418D-AE19-62706E023703}">
                      <ahyp:hlinkClr xmlns:ahyp="http://schemas.microsoft.com/office/drawing/2018/hyperlinkcolor" val="tx"/>
                    </a:ext>
                  </a:extLst>
                </a:hlinkClick>
              </a:rPr>
              <a:t>1551r0</a:t>
            </a:r>
            <a:r>
              <a:rPr lang="en-US" sz="1200" b="0" i="0" dirty="0">
                <a:solidFill>
                  <a:schemeClr val="bg1">
                    <a:lumMod val="65000"/>
                  </a:schemeClr>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1189r0</a:t>
            </a:r>
            <a:r>
              <a:rPr lang="en-GB" sz="1200" i="0" u="none" strike="noStrike" kern="1200" dirty="0">
                <a:solidFill>
                  <a:srgbClr val="00B050"/>
                </a:solidFill>
                <a:effectLst/>
                <a:ea typeface="Times New Roman" panose="02020603050405020304" pitchFamily="18" charset="0"/>
              </a:rPr>
              <a:t> CR for TXS - part 1 						Dibakar Das</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110C-XGT 90’]</a:t>
            </a:r>
            <a:endParaRPr lang="en-US" sz="1200" b="1"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LB266 CR for subclause 35.8.2 				Ming Gan</a:t>
            </a:r>
            <a:r>
              <a:rPr lang="en-US" sz="1200" kern="1200" dirty="0">
                <a:solidFill>
                  <a:schemeClr val="bg1">
                    <a:lumMod val="65000"/>
                  </a:schemeClr>
                </a:solidFill>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16C    20’]</a:t>
            </a:r>
            <a:endParaRPr lang="en-GB" sz="1200" dirty="0">
              <a:solidFill>
                <a:schemeClr val="bg1">
                  <a:lumMod val="65000"/>
                </a:schemeClr>
              </a:solidFill>
            </a:endParaRPr>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1233r7</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cr-for-35-3-19-part1 					Kaiying Lu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5C SP	 10’]</a:t>
            </a:r>
            <a:endParaRPr lang="en-US" sz="1200" dirty="0">
              <a:solidFill>
                <a:srgbClr val="00B050"/>
              </a:solidFill>
            </a:endParaRP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1051r1</a:t>
            </a:r>
            <a:r>
              <a:rPr lang="en-GB" sz="1200" i="0" u="none" strike="noStrike" kern="1200" dirty="0">
                <a:solidFill>
                  <a:srgbClr val="00B05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1292r2</a:t>
            </a:r>
            <a:r>
              <a:rPr lang="en-GB" sz="1200" i="0" u="none" strike="sngStrike" kern="1200" dirty="0">
                <a:solidFill>
                  <a:srgbClr val="FF0000"/>
                </a:solidFill>
                <a:effectLst/>
                <a:ea typeface="Times New Roman" panose="02020603050405020304" pitchFamily="18" charset="0"/>
              </a:rPr>
              <a:t> CR for CID 10861</a:t>
            </a:r>
            <a:r>
              <a:rPr lang="en-US" sz="1200" strike="sngStrike" dirty="0">
                <a:solidFill>
                  <a:srgbClr val="FF0000"/>
                </a:solidFill>
              </a:rPr>
              <a:t> 						</a:t>
            </a:r>
            <a:r>
              <a:rPr lang="en-GB" sz="1200" i="0" u="none" strike="sngStrike" kern="1200" dirty="0" err="1">
                <a:solidFill>
                  <a:srgbClr val="FF0000"/>
                </a:solidFill>
                <a:effectLst/>
                <a:ea typeface="Times New Roman" panose="02020603050405020304" pitchFamily="18" charset="0"/>
              </a:rPr>
              <a:t>Yousi</a:t>
            </a:r>
            <a:r>
              <a:rPr lang="en-GB" sz="1200" i="0" u="none" strike="sngStrike" kern="1200" dirty="0">
                <a:solidFill>
                  <a:srgbClr val="FF0000"/>
                </a:solidFill>
                <a:effectLst/>
                <a:ea typeface="Times New Roman" panose="02020603050405020304" pitchFamily="18" charset="0"/>
              </a:rPr>
              <a:t> Lin		[1C	 10’]</a:t>
            </a:r>
            <a:endParaRPr lang="en-US" sz="1200" i="0" u="none" strike="sngStrike" dirty="0">
              <a:solidFill>
                <a:srgbClr val="FF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1471r1</a:t>
            </a:r>
            <a:r>
              <a:rPr lang="en-US" sz="1200" dirty="0">
                <a:solidFill>
                  <a:srgbClr val="00B050"/>
                </a:solidFill>
              </a:rPr>
              <a:t> LB266 CR for 35.9.4.2  					Chunyu Hu</a:t>
            </a:r>
            <a:r>
              <a:rPr lang="en-GB" sz="1200" dirty="0">
                <a:solidFill>
                  <a:srgbClr val="00B050"/>
                </a:solidFill>
              </a:rPr>
              <a:t> 		[14C-Q&amp;A 10’]</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1424r0</a:t>
            </a:r>
            <a:r>
              <a:rPr lang="en-US" sz="1200" dirty="0">
                <a:solidFill>
                  <a:srgbClr val="00B050"/>
                </a:solidFill>
              </a:rPr>
              <a:t> CR for A-MPDU in EHT PPDU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[9C Q&amp;A 10’]</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1422r0</a:t>
            </a:r>
            <a:r>
              <a:rPr lang="en-GB" sz="1200" i="0" u="none" strike="noStrike" kern="1200" dirty="0">
                <a:solidFill>
                  <a:srgbClr val="00B050"/>
                </a:solidFill>
                <a:effectLst/>
                <a:ea typeface="Times New Roman" panose="02020603050405020304" pitchFamily="18" charset="0"/>
              </a:rPr>
              <a:t> LB266: Res. for comments related to various aspects of MLO Abhishek Patil	[20C 	20’]</a:t>
            </a: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LB266 CR for subclause 35.8.2 				Ming Gan		[16C	20’]</a:t>
            </a:r>
            <a:endParaRPr lang="en-US" sz="1200" dirty="0">
              <a:solidFill>
                <a:schemeClr val="bg1">
                  <a:lumMod val="75000"/>
                </a:schemeClr>
              </a:solidFill>
            </a:endParaRPr>
          </a:p>
          <a:p>
            <a:pPr lvl="1">
              <a:buFont typeface="Arial" panose="020B0604020202020204" pitchFamily="34" charset="0"/>
              <a:buChar char="•"/>
            </a:pPr>
            <a:r>
              <a:rPr lang="en-US" sz="12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7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75000"/>
                  </a:schemeClr>
                </a:solidFill>
                <a:effectLst/>
                <a:ea typeface="MS Gothic" panose="020B0609070205080204" pitchFamily="49" charset="-128"/>
              </a:rPr>
              <a:t>M. Kumail Haider	[12C    15’]</a:t>
            </a:r>
            <a:endParaRPr lang="en-US" sz="1200" i="0" u="none" strike="noStrike" dirty="0">
              <a:solidFill>
                <a:schemeClr val="bg1">
                  <a:lumMod val="75000"/>
                </a:schemeClr>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1500r0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D2.0 comment resolution subclause 10.12</a:t>
            </a:r>
            <a:r>
              <a:rPr lang="en-US" sz="1200" dirty="0">
                <a:solidFill>
                  <a:schemeClr val="bg1">
                    <a:lumMod val="75000"/>
                  </a:schemeClr>
                </a:solidFill>
              </a:rPr>
              <a:t> 			</a:t>
            </a:r>
            <a:r>
              <a:rPr lang="en-GB" sz="1200" i="0" u="none" strike="noStrike" kern="1200" dirty="0">
                <a:solidFill>
                  <a:schemeClr val="bg1">
                    <a:lumMod val="75000"/>
                  </a:schemeClr>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strike="sngStrike" dirty="0">
                <a:solidFill>
                  <a:srgbClr val="FF0000"/>
                </a:solidFill>
                <a:hlinkClick r:id="rId8">
                  <a:extLst>
                    <a:ext uri="{A12FA001-AC4F-418D-AE19-62706E023703}">
                      <ahyp:hlinkClr xmlns:ahyp="http://schemas.microsoft.com/office/drawing/2018/hyperlinkcolor" val="tx"/>
                    </a:ext>
                  </a:extLst>
                </a:hlinkClick>
              </a:rPr>
              <a:t>1377r1</a:t>
            </a:r>
            <a:r>
              <a:rPr lang="en-GB" sz="1200" strike="sngStrike" dirty="0">
                <a:solidFill>
                  <a:srgbClr val="FF0000"/>
                </a:solidFill>
              </a:rPr>
              <a:t> CR-dup.-transmission-over-ml-for-low-latency-traffic	Xiangxin Gu		  </a:t>
            </a:r>
            <a:r>
              <a:rPr lang="en-US" sz="1200" strike="sngStrike" dirty="0">
                <a:solidFill>
                  <a:srgbClr val="FF0000"/>
                </a:solidFill>
              </a:rPr>
              <a:t>[1C-</a:t>
            </a:r>
            <a:r>
              <a:rPr lang="en-GB" sz="1200" strike="sngStrike" dirty="0">
                <a:solidFill>
                  <a:srgbClr val="FF0000"/>
                </a:solidFill>
              </a:rPr>
              <a:t>Q&amp;A 10’]</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1043r4</a:t>
            </a:r>
            <a:r>
              <a:rPr lang="en-US" sz="1200" dirty="0">
                <a:solidFill>
                  <a:srgbClr val="00B050"/>
                </a:solidFill>
              </a:rPr>
              <a:t> LB266 CR on More Data Ack 					Guogang Huang 	  [1C-</a:t>
            </a:r>
            <a:r>
              <a:rPr lang="en-GB" sz="1200" dirty="0">
                <a:solidFill>
                  <a:srgbClr val="00B050"/>
                </a:solidFill>
              </a:rPr>
              <a:t>SP 10’]</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1280r5</a:t>
            </a:r>
            <a:r>
              <a:rPr lang="en-US" sz="1200" b="0" i="0" u="none" strike="noStrike" kern="1200" dirty="0">
                <a:solidFill>
                  <a:srgbClr val="00B050"/>
                </a:solidFill>
                <a:effectLst/>
                <a:ea typeface="MS Gothic" panose="020B0609070205080204" pitchFamily="49" charset="-128"/>
              </a:rPr>
              <a:t> CR for R-TWT related CIDs Part1				M. Kumail Haider</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7C-SP-10’]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 </a:t>
            </a:r>
            <a:r>
              <a:rPr lang="en-GB" sz="1200" i="0" u="none" strike="noStrike" kern="1200" dirty="0" err="1">
                <a:solidFill>
                  <a:srgbClr val="00B050"/>
                </a:solidFill>
                <a:effectLst/>
                <a:ea typeface="Times New Roman" panose="02020603050405020304" pitchFamily="18" charset="0"/>
              </a:rPr>
              <a:t>Ctd</a:t>
            </a:r>
            <a:r>
              <a:rPr lang="en-GB" sz="1200" i="0" u="none" strike="noStrike" kern="1200" dirty="0">
                <a:solidFill>
                  <a:srgbClr val="00B050"/>
                </a:solidFill>
                <a:effectLst/>
                <a:ea typeface="Times New Roman" panose="02020603050405020304" pitchFamily="18" charset="0"/>
              </a:rPr>
              <a: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1311r0</a:t>
            </a:r>
            <a:r>
              <a:rPr lang="en-GB" sz="1200" i="0" u="none" strike="noStrike" kern="1200" dirty="0">
                <a:solidFill>
                  <a:srgbClr val="00B050"/>
                </a:solidFill>
                <a:effectLst/>
                <a:ea typeface="Times New Roman" panose="02020603050405020304" pitchFamily="18" charset="0"/>
              </a:rPr>
              <a:t> CR for clause 6.3 part 2 					Yan Li 		[8C]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1312r0</a:t>
            </a:r>
            <a:r>
              <a:rPr lang="en-GB" sz="1200" i="0" u="none" strike="noStrike" kern="1200" dirty="0">
                <a:solidFill>
                  <a:srgbClr val="00B050"/>
                </a:solidFill>
                <a:effectLst/>
                <a:ea typeface="Times New Roman" panose="02020603050405020304" pitchFamily="18" charset="0"/>
              </a:rPr>
              <a:t> CR for clause 6.3 part 3 					Yan Li 		[10C]</a:t>
            </a:r>
            <a:endParaRPr lang="en-US" sz="1200" b="1"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1251r0</a:t>
            </a:r>
            <a:r>
              <a:rPr lang="en-GB" sz="1200" b="0" i="0" u="none" strike="noStrike" kern="1200" dirty="0">
                <a:solidFill>
                  <a:srgbClr val="00B050"/>
                </a:solidFill>
                <a:effectLst/>
                <a:ea typeface="Times New Roman" panose="02020603050405020304" pitchFamily="18" charset="0"/>
              </a:rPr>
              <a:t> CR for 35.14 Nominal Packet Padding Values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[8C]</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1361r0</a:t>
            </a:r>
            <a:r>
              <a:rPr lang="en-GB" sz="1200" b="0" i="0" u="none" strike="noStrike" kern="1200" dirty="0">
                <a:solidFill>
                  <a:srgbClr val="00B050"/>
                </a:solidFill>
                <a:effectLst/>
                <a:ea typeface="Times New Roman" panose="02020603050405020304" pitchFamily="18" charset="0"/>
              </a:rPr>
              <a:t> CR for 9.3.1.22.2 Common Info field of Trigger Frame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[5C]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-for-EHT-MU-Operation 					Jason Y. Guo 		[9C]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1340r0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 						Jason Y. Guo 		[10C]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1410r0</a:t>
            </a:r>
            <a:r>
              <a:rPr lang="en-GB" sz="1200" i="0" u="none" strike="noStrike" kern="1200" dirty="0">
                <a:solidFill>
                  <a:srgbClr val="00B050"/>
                </a:solidFill>
                <a:effectLst/>
                <a:ea typeface="Times New Roman" panose="02020603050405020304" pitchFamily="18" charset="0"/>
              </a:rPr>
              <a:t> CR for CIDs on NDPA frame format 				Mahmoud Kamel 	[9C]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1307r0</a:t>
            </a:r>
            <a:r>
              <a:rPr lang="en-US" sz="1200" i="0" u="none" strike="noStrike" kern="1200" dirty="0">
                <a:solidFill>
                  <a:schemeClr val="bg1">
                    <a:lumMod val="65000"/>
                  </a:schemeClr>
                </a:solidFill>
                <a:effectLst/>
                <a:ea typeface="MS Gothic" panose="020B0609070205080204" pitchFamily="49" charset="-128"/>
              </a:rPr>
              <a:t> cr-for-9.3.1.19-part1 						Jinyoung Chun 	[</a:t>
            </a:r>
            <a:r>
              <a:rPr lang="en-GB" sz="1200" i="0" u="none" strike="noStrike" kern="1200" dirty="0">
                <a:solidFill>
                  <a:schemeClr val="bg1">
                    <a:lumMod val="65000"/>
                  </a:schemeClr>
                </a:solidFill>
                <a:effectLst/>
                <a:ea typeface="Times New Roman" panose="02020603050405020304" pitchFamily="18" charset="0"/>
              </a:rPr>
              <a:t>10C]</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1479r0</a:t>
            </a:r>
            <a:r>
              <a:rPr lang="en-US" sz="1200" b="0" i="0" u="none" strike="noStrike" kern="1200" dirty="0">
                <a:solidFill>
                  <a:srgbClr val="00B050"/>
                </a:solidFill>
                <a:effectLst/>
                <a:ea typeface="MS Gothic" panose="020B0609070205080204" pitchFamily="49" charset="-128"/>
              </a:rPr>
              <a:t> CR for 36.1.1 Introduction to the EHT PHY       			Bo Gong              	[10C]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1550r0</a:t>
            </a:r>
            <a:r>
              <a:rPr lang="en-US" sz="1200" b="0" i="0" u="none" strike="noStrike" kern="1200" dirty="0">
                <a:solidFill>
                  <a:srgbClr val="00B050"/>
                </a:solidFill>
                <a:effectLst/>
                <a:ea typeface="MS Gothic" panose="020B0609070205080204" pitchFamily="49" charset="-128"/>
              </a:rPr>
              <a:t> Resolutions for CIDs in Clause 36.3.5       				Jianhan Liu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1552r0</a:t>
            </a:r>
            <a:r>
              <a:rPr lang="en-US" sz="1200" b="0" i="0" u="none" strike="noStrike" kern="1200" dirty="0">
                <a:solidFill>
                  <a:srgbClr val="00B050"/>
                </a:solidFill>
                <a:effectLst/>
                <a:ea typeface="MS Gothic" panose="020B0609070205080204" pitchFamily="49" charset="-128"/>
              </a:rPr>
              <a:t> Resolution for CIDs in Clause 36.3.13.8      				Jianhan Liu     	[4C]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1553r0</a:t>
            </a:r>
            <a:r>
              <a:rPr lang="en-US" sz="1200" b="0" i="0" u="none" strike="noStrike" kern="1200" dirty="0">
                <a:solidFill>
                  <a:srgbClr val="00B050"/>
                </a:solidFill>
                <a:effectLst/>
                <a:ea typeface="MS Gothic" panose="020B0609070205080204" pitchFamily="49" charset="-128"/>
              </a:rPr>
              <a:t> Resolution for CIDs in Clause 36.3.13.9       				Jianhan Liu     	[2C]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1551r0</a:t>
            </a:r>
            <a:r>
              <a:rPr lang="en-US" sz="1200" b="0" i="0" u="none" strike="noStrike" kern="1200" dirty="0">
                <a:solidFill>
                  <a:srgbClr val="00B050"/>
                </a:solidFill>
                <a:effectLst/>
                <a:ea typeface="MS Gothic" panose="020B0609070205080204" pitchFamily="49" charset="-128"/>
              </a:rPr>
              <a:t> cr-on-9.4.2.313.4-Supported EHT-MCS And NSS Set field   		Bo Gong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1557r0</a:t>
            </a:r>
            <a:r>
              <a:rPr lang="en-US" sz="1200" b="0" i="0" u="none" strike="noStrike" kern="1200" dirty="0">
                <a:solidFill>
                  <a:srgbClr val="00B050"/>
                </a:solidFill>
                <a:effectLst/>
                <a:ea typeface="MS Gothic" panose="020B0609070205080204" pitchFamily="49" charset="-128"/>
              </a:rPr>
              <a:t> LB266 CR for CID 13577   						Ross Jian Yu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1513r0</a:t>
            </a:r>
            <a:r>
              <a:rPr lang="en-US" sz="1200" b="0" i="0" u="none" strike="noStrike" kern="1200" dirty="0">
                <a:solidFill>
                  <a:srgbClr val="00B050"/>
                </a:solidFill>
                <a:effectLst/>
                <a:ea typeface="MS Gothic" panose="020B0609070205080204" pitchFamily="49" charset="-128"/>
              </a:rPr>
              <a:t> LB266 CR on subclause 36.3.19 Transmit specification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[9C]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1514r0</a:t>
            </a:r>
            <a:r>
              <a:rPr lang="en-US" sz="1200" b="0" i="0" u="none" strike="noStrike" kern="1200" dirty="0">
                <a:solidFill>
                  <a:srgbClr val="00B050"/>
                </a:solidFill>
                <a:effectLst/>
                <a:ea typeface="MS Gothic" panose="020B0609070205080204" pitchFamily="49" charset="-128"/>
              </a:rPr>
              <a:t> LB266 CR on subclause 36.3.19.1 Transmit spectral mask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1590r0</a:t>
            </a:r>
            <a:r>
              <a:rPr lang="en-US" sz="1200" b="0" i="0" u="none" strike="noStrike" kern="1200" dirty="0">
                <a:solidFill>
                  <a:srgbClr val="00B050"/>
                </a:solidFill>
                <a:effectLst/>
                <a:ea typeface="MS Gothic" panose="020B0609070205080204" pitchFamily="49" charset="-128"/>
              </a:rPr>
              <a:t> D2.0 Comment Resolution for Section 36.3.15   			Rui Cao  		[1C]</a:t>
            </a:r>
          </a:p>
          <a:p>
            <a:pPr lvl="1">
              <a:buFont typeface="Arial" panose="020B0604020202020204" pitchFamily="34" charset="0"/>
              <a:buChar char="•"/>
            </a:pPr>
            <a:r>
              <a:rPr lang="en-US" sz="1200" kern="1200" dirty="0">
                <a:solidFill>
                  <a:schemeClr val="bg1">
                    <a:lumMod val="65000"/>
                  </a:schemeClr>
                </a:solidFill>
                <a:ea typeface="MS Gothic" panose="020B0609070205080204" pitchFamily="49" charset="-128"/>
                <a:hlinkClick r:id="rId11">
                  <a:extLst>
                    <a:ext uri="{A12FA001-AC4F-418D-AE19-62706E023703}">
                      <ahyp:hlinkClr xmlns:ahyp="http://schemas.microsoft.com/office/drawing/2018/hyperlinkcolor" val="tx"/>
                    </a:ext>
                  </a:extLst>
                </a:hlinkClick>
              </a:rPr>
              <a:t>1546r0</a:t>
            </a:r>
            <a:r>
              <a:rPr lang="en-US" sz="1200" kern="1200" dirty="0">
                <a:solidFill>
                  <a:schemeClr val="bg1">
                    <a:lumMod val="65000"/>
                  </a:schemeClr>
                </a:solidFill>
                <a:ea typeface="MS Gothic" panose="020B0609070205080204" pitchFamily="49" charset="-128"/>
              </a:rPr>
              <a:t> EHT SU 									Youhan Kim 		[1C]</a:t>
            </a:r>
            <a:endParaRPr lang="en-GB" sz="1200" kern="1200" dirty="0">
              <a:solidFill>
                <a:schemeClr val="bg1">
                  <a:lumMod val="65000"/>
                </a:schemeClr>
              </a:solidFill>
              <a:ea typeface="MS Gothic" panose="020B0609070205080204" pitchFamily="49" charset="-128"/>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1356r0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LB266 comment resolutions for RSNA 			Michael Montemurro</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37C	30’]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subclause 35.8.2 				Ming Gan		[16C	20’]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6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65000"/>
                  </a:schemeClr>
                </a:solidFill>
                <a:effectLst/>
                <a:ea typeface="MS Gothic" panose="020B0609070205080204" pitchFamily="49" charset="-128"/>
              </a:rPr>
              <a:t>M. Kumail Haider	[12C    15’]</a:t>
            </a:r>
          </a:p>
          <a:p>
            <a:pPr lvl="1">
              <a:buFont typeface="Arial" panose="020B0604020202020204" pitchFamily="34" charset="0"/>
              <a:buChar char="•"/>
            </a:pPr>
            <a:r>
              <a:rPr lang="en-GB" sz="1200" i="0" strike="noStrike" kern="1200" dirty="0">
                <a:solidFill>
                  <a:schemeClr val="bg1">
                    <a:lumMod val="6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1500r0</a:t>
            </a:r>
            <a:r>
              <a:rPr lang="en-GB" sz="1200" i="0"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D2.0 comment resolution subclause 10.12</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Liwen Chu		[7C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1477r0</a:t>
            </a:r>
            <a:r>
              <a:rPr lang="en-GB" sz="1200" i="0" u="none" strike="noStrike" kern="1200" dirty="0">
                <a:solidFill>
                  <a:schemeClr val="bg1">
                    <a:lumMod val="65000"/>
                  </a:schemeClr>
                </a:solidFill>
                <a:effectLst/>
                <a:ea typeface="Times New Roman" panose="02020603050405020304" pitchFamily="18" charset="0"/>
              </a:rPr>
              <a:t> CR for Clause 9 and 10 						Gaurang Naik</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10C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1436r0</a:t>
            </a:r>
            <a:r>
              <a:rPr lang="en-GB" sz="1200" i="0" u="none" strike="noStrike" kern="1200" dirty="0">
                <a:solidFill>
                  <a:schemeClr val="bg1">
                    <a:lumMod val="65000"/>
                  </a:schemeClr>
                </a:solidFill>
                <a:effectLst/>
                <a:ea typeface="Times New Roman" panose="02020603050405020304" pitchFamily="18" charset="0"/>
              </a:rPr>
              <a:t> CR for 9.4.2.316 QoS </a:t>
            </a:r>
            <a:r>
              <a:rPr lang="en-GB" sz="1200" i="0" u="none" strike="noStrike" kern="1200" dirty="0" err="1">
                <a:solidFill>
                  <a:schemeClr val="bg1">
                    <a:lumMod val="65000"/>
                  </a:schemeClr>
                </a:solidFill>
                <a:effectLst/>
                <a:ea typeface="Times New Roman" panose="02020603050405020304" pitchFamily="18" charset="0"/>
              </a:rPr>
              <a:t>charateristics</a:t>
            </a:r>
            <a:r>
              <a:rPr lang="en-GB" sz="1200" i="0" u="none" strike="noStrike" kern="1200" dirty="0">
                <a:solidFill>
                  <a:schemeClr val="bg1">
                    <a:lumMod val="65000"/>
                  </a:schemeClr>
                </a:solidFill>
                <a:effectLst/>
                <a:ea typeface="Times New Roman" panose="02020603050405020304" pitchFamily="18" charset="0"/>
              </a:rPr>
              <a:t> element Part 1 		</a:t>
            </a:r>
            <a:r>
              <a:rPr lang="en-GB" sz="1200" b="0" i="0" u="none" strike="noStrike" kern="1200" dirty="0">
                <a:solidFill>
                  <a:schemeClr val="bg1">
                    <a:lumMod val="65000"/>
                  </a:schemeClr>
                </a:solidFill>
                <a:effectLst/>
                <a:ea typeface="Times New Roman" panose="02020603050405020304" pitchFamily="18" charset="0"/>
              </a:rPr>
              <a:t>Duncan Ho 		[47C	45’]</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8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1051r1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TWT 						Rubayet Shafin 	[6C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1318r0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for CID 12427 						</a:t>
            </a:r>
            <a:r>
              <a:rPr lang="en-GB" sz="1200" i="0" u="none" strike="noStrike" kern="1200" dirty="0" err="1">
                <a:solidFill>
                  <a:schemeClr val="bg1">
                    <a:lumMod val="65000"/>
                  </a:schemeClr>
                </a:solidFill>
                <a:effectLst/>
                <a:ea typeface="Times New Roman" panose="02020603050405020304" pitchFamily="18" charset="0"/>
              </a:rPr>
              <a:t>Yousi</a:t>
            </a:r>
            <a:r>
              <a:rPr lang="en-GB" sz="1200" i="0" u="none" strike="noStrike" kern="1200" dirty="0">
                <a:solidFill>
                  <a:schemeClr val="bg1">
                    <a:lumMod val="65000"/>
                  </a:schemeClr>
                </a:solidFill>
                <a:effectLst/>
                <a:ea typeface="Times New Roman" panose="02020603050405020304" pitchFamily="18" charset="0"/>
              </a:rPr>
              <a:t> Lin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1250r0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err="1">
                <a:solidFill>
                  <a:schemeClr val="bg1">
                    <a:lumMod val="65000"/>
                  </a:schemeClr>
                </a:solidFill>
                <a:effectLst/>
                <a:ea typeface="Times New Roman" panose="02020603050405020304" pitchFamily="18" charset="0"/>
              </a:rPr>
              <a:t>cr</a:t>
            </a:r>
            <a:r>
              <a:rPr lang="en-GB" sz="1200" i="0" u="none" strike="noStrike" kern="1200" dirty="0">
                <a:solidFill>
                  <a:schemeClr val="bg1">
                    <a:lumMod val="65000"/>
                  </a:schemeClr>
                </a:solidFill>
                <a:effectLst/>
                <a:ea typeface="Times New Roman" panose="02020603050405020304" pitchFamily="18" charset="0"/>
              </a:rPr>
              <a:t>-for-ML-SM-power-save-mode 				Jason Y. Guo 		[1C 10’]</a:t>
            </a:r>
            <a:endParaRPr lang="en-US" sz="12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1546r0</a:t>
            </a:r>
            <a:r>
              <a:rPr lang="en-US" sz="1200" kern="1200" dirty="0">
                <a:solidFill>
                  <a:srgbClr val="00B050"/>
                </a:solidFill>
                <a:ea typeface="MS Gothic" panose="020B0609070205080204" pitchFamily="49" charset="-128"/>
              </a:rPr>
              <a:t> EHT SU 									Youhan Kim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1604r0</a:t>
            </a:r>
            <a:r>
              <a:rPr lang="en-US" sz="1200" b="0" i="0" u="none" strike="noStrike" kern="1200" dirty="0">
                <a:solidFill>
                  <a:srgbClr val="00B050"/>
                </a:solidFill>
                <a:effectLst/>
                <a:ea typeface="MS Gothic" panose="020B0609070205080204" pitchFamily="49" charset="-128"/>
              </a:rPr>
              <a:t> LB266 CR on EHT PHY Introduction-2 				Kanke Wu 		[</a:t>
            </a:r>
            <a:r>
              <a:rPr lang="en-GB" sz="1200" i="0" u="none" strike="noStrike" kern="1200" dirty="0">
                <a:solidFill>
                  <a:srgbClr val="00B050"/>
                </a:solidFill>
                <a:effectLst/>
                <a:ea typeface="Times New Roman" panose="02020603050405020304" pitchFamily="18" charset="0"/>
              </a:rPr>
              <a:t>13C]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1606r0</a:t>
            </a:r>
            <a:r>
              <a:rPr lang="en-US" sz="1200" b="0" i="0" u="none" strike="noStrike" kern="1200" dirty="0">
                <a:solidFill>
                  <a:srgbClr val="00B050"/>
                </a:solidFill>
                <a:effectLst/>
                <a:ea typeface="MS Gothic" panose="020B0609070205080204" pitchFamily="49" charset="-128"/>
              </a:rPr>
              <a:t> LB266 CIDs in 9-4-2-313 EHT Capabilities Element 			Kanke Wu 		[</a:t>
            </a:r>
            <a:r>
              <a:rPr lang="en-GB" sz="1200" b="0" i="0" u="none" strike="noStrike" kern="1200" dirty="0">
                <a:solidFill>
                  <a:srgbClr val="00B050"/>
                </a:solidFill>
                <a:effectLst/>
                <a:ea typeface="Times New Roman" panose="02020603050405020304" pitchFamily="18" charset="0"/>
              </a:rPr>
              <a:t>18C]</a:t>
            </a:r>
            <a:endParaRPr lang="en-US" sz="1200" kern="1200" dirty="0">
              <a:solidFill>
                <a:srgbClr val="00B050"/>
              </a:solidFill>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800100" lvl="2" fontAlgn="b">
              <a:spcBef>
                <a:spcPts val="0"/>
              </a:spcBef>
              <a:spcAft>
                <a:spcPts val="0"/>
              </a:spcAft>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1051r1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CR for TWT 						Rubayet Shafin     [6C-Q&amp;A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3">
                  <a:extLst>
                    <a:ext uri="{A12FA001-AC4F-418D-AE19-62706E023703}">
                      <ahyp:hlinkClr xmlns:ahyp="http://schemas.microsoft.com/office/drawing/2018/hyperlinkcolor" val="tx"/>
                    </a:ext>
                  </a:extLst>
                </a:hlinkClick>
              </a:rPr>
              <a:t>1189r3</a:t>
            </a:r>
            <a:r>
              <a:rPr lang="en-US" sz="1100" b="0" i="0" u="none" strike="noStrike" dirty="0">
                <a:solidFill>
                  <a:srgbClr val="00B050"/>
                </a:solidFill>
                <a:effectLst/>
              </a:rPr>
              <a:t> CR for TXS - part 1 						Dibakar Das 	    [72C-SP, 15C-Ctd. 25’]</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1428r</a:t>
            </a:r>
            <a:r>
              <a:rPr lang="en-US" sz="11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100" kern="1200" dirty="0">
                <a:solidFill>
                  <a:srgbClr val="00B050"/>
                </a:solidFill>
                <a:ea typeface="MS Gothic" panose="020B0609070205080204" pitchFamily="49" charset="-128"/>
              </a:rPr>
              <a:t> CR for CIDs related to 35.3.4.2 					Laurent Cariou	    [1C-SP       	   5’]</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5">
                  <a:extLst>
                    <a:ext uri="{A12FA001-AC4F-418D-AE19-62706E023703}">
                      <ahyp:hlinkClr xmlns:ahyp="http://schemas.microsoft.com/office/drawing/2018/hyperlinkcolor" val="tx"/>
                    </a:ext>
                  </a:extLst>
                </a:hlinkClick>
              </a:rPr>
              <a:t>1470r3</a:t>
            </a:r>
            <a:r>
              <a:rPr lang="en-US" sz="1100" b="0" i="0" u="none" strike="noStrike" dirty="0">
                <a:solidFill>
                  <a:srgbClr val="00B050"/>
                </a:solidFill>
                <a:effectLst/>
              </a:rPr>
              <a:t> CR for some CIDs in 35.9,35.9.1,35.9.2,35.9.4 and 35.9.4.1 	Chunyu Hu 	    [48C-SP 	 10’]</a:t>
            </a:r>
          </a:p>
          <a:p>
            <a:pPr marL="800100" lvl="2" fontAlgn="b">
              <a:spcBef>
                <a:spcPts val="0"/>
              </a:spcBef>
              <a:spcAft>
                <a:spcPts val="0"/>
              </a:spcAft>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1182r11</a:t>
            </a:r>
            <a:r>
              <a:rPr lang="en-US" sz="1100" dirty="0">
                <a:solidFill>
                  <a:srgbClr val="00B050"/>
                </a:solidFill>
              </a:rPr>
              <a:t> CR for ML IE rules - part 2					Abhishek Patil	    [1C-SP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1233r8</a:t>
            </a:r>
            <a:r>
              <a:rPr lang="en-US" sz="1100" b="0" i="0" u="none" strike="noStrike" dirty="0">
                <a:solidFill>
                  <a:srgbClr val="00B050"/>
                </a:solidFill>
                <a:effectLst/>
              </a:rPr>
              <a:t> CR for 35.3.19 part1						Kaiyin</a:t>
            </a:r>
            <a:r>
              <a:rPr lang="en-US" sz="1100" dirty="0">
                <a:solidFill>
                  <a:srgbClr val="00B050"/>
                </a:solidFill>
              </a:rPr>
              <a:t>g Lu	    [3C-SP	 10’]</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1355r1</a:t>
            </a:r>
            <a:r>
              <a:rPr lang="en-US" sz="1100" b="0" i="0" u="none" strike="noStrike" kern="1200" dirty="0">
                <a:solidFill>
                  <a:srgbClr val="00B050"/>
                </a:solidFill>
                <a:effectLst/>
                <a:ea typeface="MS Gothic" panose="020B0609070205080204" pitchFamily="49" charset="-128"/>
              </a:rPr>
              <a:t> AP Link Disablement Notification 				</a:t>
            </a:r>
            <a:r>
              <a:rPr lang="en-US" sz="1100" kern="1200" dirty="0">
                <a:solidFill>
                  <a:srgbClr val="00B050"/>
                </a:solidFill>
                <a:ea typeface="MS Gothic" panose="020B0609070205080204" pitchFamily="49" charset="-128"/>
              </a:rPr>
              <a:t>Vishnu Ratnam	    [1C-SP 	 10’]</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1545r0</a:t>
            </a:r>
            <a:r>
              <a:rPr lang="en-US" sz="1100" b="0" i="0" u="none" strike="noStrike" kern="1200" dirty="0">
                <a:solidFill>
                  <a:srgbClr val="00B050"/>
                </a:solidFill>
                <a:effectLst/>
                <a:ea typeface="MS Gothic" panose="020B0609070205080204" pitchFamily="49" charset="-128"/>
              </a:rPr>
              <a:t> LB 266: CR for CIDs related to TWT Information frame 		</a:t>
            </a:r>
            <a:r>
              <a:rPr lang="en-US" sz="1100" i="0" u="none" strike="noStrike" kern="1200" dirty="0">
                <a:solidFill>
                  <a:srgbClr val="00B050"/>
                </a:solidFill>
                <a:effectLst/>
                <a:ea typeface="MS Gothic" panose="020B0609070205080204" pitchFamily="49" charset="-128"/>
              </a:rPr>
              <a:t>M. Kumail Haider[12C    	 15’]</a:t>
            </a:r>
          </a:p>
          <a:p>
            <a:pPr lvl="1">
              <a:buFont typeface="Arial" panose="020B0604020202020204" pitchFamily="34" charset="0"/>
              <a:buChar char="•"/>
            </a:pPr>
            <a:r>
              <a:rPr lang="en-GB" sz="1100" i="0" strike="noStrike" kern="1200" dirty="0">
                <a:solidFill>
                  <a:schemeClr val="bg1">
                    <a:lumMod val="7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1500r0</a:t>
            </a:r>
            <a:r>
              <a:rPr lang="en-GB" sz="1100" i="0" strike="noStrike" kern="1200" dirty="0">
                <a:solidFill>
                  <a:schemeClr val="bg1">
                    <a:lumMod val="75000"/>
                  </a:schemeClr>
                </a:solidFill>
                <a:effectLst/>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D2.0 comment resolution subclause 10.12</a:t>
            </a:r>
            <a:r>
              <a:rPr lang="en-US" sz="1100" dirty="0">
                <a:solidFill>
                  <a:schemeClr val="bg1">
                    <a:lumMod val="75000"/>
                  </a:schemeClr>
                </a:solidFill>
              </a:rPr>
              <a:t> 				</a:t>
            </a:r>
            <a:r>
              <a:rPr lang="en-GB" sz="1100" i="0" u="none" strike="noStrike" kern="1200" dirty="0">
                <a:solidFill>
                  <a:schemeClr val="bg1">
                    <a:lumMod val="75000"/>
                  </a:schemeClr>
                </a:solidFill>
                <a:effectLst/>
                <a:ea typeface="Times New Roman" panose="02020603050405020304" pitchFamily="18" charset="0"/>
              </a:rPr>
              <a:t>Liwen Chu	</a:t>
            </a:r>
            <a:r>
              <a:rPr lang="en-GB" sz="1100" kern="1200" dirty="0">
                <a:solidFill>
                  <a:schemeClr val="bg1">
                    <a:lumMod val="75000"/>
                  </a:schemeClr>
                </a:solidFill>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[7C		 10’]</a:t>
            </a:r>
          </a:p>
          <a:p>
            <a:pPr marL="400050" lvl="1" fontAlgn="b">
              <a:spcBef>
                <a:spcPts val="0"/>
              </a:spcBef>
              <a:spcAft>
                <a:spcPts val="0"/>
              </a:spcAft>
              <a:buFont typeface="Arial" panose="020B0604020202020204" pitchFamily="34" charset="0"/>
              <a:buChar char="•"/>
            </a:pPr>
            <a:r>
              <a:rPr lang="en-US" sz="1600" b="1" dirty="0">
                <a:cs typeface="+mn-cs"/>
              </a:rPr>
              <a:t>Submissions (last 30’):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1318r0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 12427 						</a:t>
            </a:r>
            <a:r>
              <a:rPr lang="en-GB" sz="1100" i="0" u="none" strike="noStrike" kern="1200" dirty="0" err="1">
                <a:solidFill>
                  <a:srgbClr val="00B050"/>
                </a:solidFill>
                <a:effectLst/>
                <a:ea typeface="Times New Roman" panose="02020603050405020304" pitchFamily="18" charset="0"/>
              </a:rPr>
              <a:t>Yousi</a:t>
            </a:r>
            <a:r>
              <a:rPr lang="en-GB" sz="1100" i="0" u="none" strike="noStrike" kern="1200" dirty="0">
                <a:solidFill>
                  <a:srgbClr val="00B050"/>
                </a:solidFill>
                <a:effectLst/>
                <a:ea typeface="Times New Roman" panose="02020603050405020304" pitchFamily="18" charset="0"/>
              </a:rPr>
              <a:t> Lin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1250r0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err="1">
                <a:solidFill>
                  <a:srgbClr val="00B050"/>
                </a:solidFill>
                <a:effectLst/>
                <a:ea typeface="Times New Roman" panose="02020603050405020304" pitchFamily="18" charset="0"/>
              </a:rPr>
              <a:t>cr</a:t>
            </a:r>
            <a:r>
              <a:rPr lang="en-GB" sz="1100" i="0" u="none" strike="noStrike" kern="1200" dirty="0">
                <a:solidFill>
                  <a:srgbClr val="00B050"/>
                </a:solidFill>
                <a:effectLst/>
                <a:ea typeface="Times New Roman" panose="02020603050405020304" pitchFamily="18" charset="0"/>
              </a:rPr>
              <a:t>-for-ML-SM-power-save-mode 					Jason Y. Guo 		[1C 10’]</a:t>
            </a:r>
            <a:endParaRPr lang="en-US" sz="1100" b="1" dirty="0">
              <a:solidFill>
                <a:srgbClr val="00B050"/>
              </a:solidFill>
            </a:endParaRPr>
          </a:p>
          <a:p>
            <a:pPr lvl="1">
              <a:buFont typeface="Arial" panose="020B0604020202020204" pitchFamily="34" charset="0"/>
              <a:buChar char="•"/>
            </a:pPr>
            <a:r>
              <a:rPr lang="en-GB" sz="1100" i="0" u="sng" strike="noStrike" kern="1200" dirty="0">
                <a:solidFill>
                  <a:schemeClr val="bg1">
                    <a:lumMod val="65000"/>
                  </a:schemeClr>
                </a:solidFill>
                <a:effectLst/>
                <a:ea typeface="Times New Roman" panose="02020603050405020304" pitchFamily="18" charset="0"/>
                <a:hlinkClick r:id="rId13">
                  <a:extLst>
                    <a:ext uri="{A12FA001-AC4F-418D-AE19-62706E023703}">
                      <ahyp:hlinkClr xmlns:ahyp="http://schemas.microsoft.com/office/drawing/2018/hyperlinkcolor" val="tx"/>
                    </a:ext>
                  </a:extLst>
                </a:hlinkClick>
              </a:rPr>
              <a:t>1225r0</a:t>
            </a:r>
            <a:r>
              <a:rPr lang="en-GB" sz="1100" i="0" u="sng" strike="noStrike" kern="1200" dirty="0">
                <a:solidFill>
                  <a:schemeClr val="bg1">
                    <a:lumMod val="65000"/>
                  </a:schemeClr>
                </a:solidFill>
                <a:effectLst/>
                <a:ea typeface="Times New Roman" panose="02020603050405020304" pitchFamily="18" charset="0"/>
              </a:rPr>
              <a:t> </a:t>
            </a:r>
            <a:r>
              <a:rPr lang="en-GB" sz="1100" i="0" u="none" strike="noStrike" kern="1200" dirty="0">
                <a:solidFill>
                  <a:schemeClr val="bg1">
                    <a:lumMod val="65000"/>
                  </a:schemeClr>
                </a:solidFill>
                <a:effectLst/>
                <a:ea typeface="Times New Roman" panose="02020603050405020304" pitchFamily="18" charset="0"/>
              </a:rPr>
              <a:t>CR on CID 12318 ESS Report element 				Guogang Huang	[1C 10’]</a:t>
            </a:r>
            <a:endParaRPr lang="en-US" sz="11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2"/>
              </a:rPr>
              <a:t>1410r0</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for CIDs on NDPA frame format 				Mahmoud Kamel	[9C]	</a:t>
            </a:r>
            <a:endParaRPr lang="en-US" sz="1100" i="0" u="none" strike="noStrike" dirty="0">
              <a:effectLst/>
            </a:endParaRPr>
          </a:p>
          <a:p>
            <a:pPr lvl="1">
              <a:buFont typeface="Arial" panose="020B0604020202020204" pitchFamily="34" charset="0"/>
              <a:buChar char="•"/>
            </a:pPr>
            <a:r>
              <a:rPr lang="en-GB" sz="1100" b="0" i="0" u="sng" strike="noStrike" kern="1200" dirty="0">
                <a:solidFill>
                  <a:srgbClr val="0000FF"/>
                </a:solidFill>
                <a:effectLst/>
                <a:ea typeface="Times New Roman" panose="02020603050405020304" pitchFamily="18" charset="0"/>
                <a:hlinkClick r:id="rId3"/>
              </a:rPr>
              <a:t>1416r0</a:t>
            </a:r>
            <a:r>
              <a:rPr lang="en-GB" sz="1100" b="0" i="0" u="sng" strike="noStrike" kern="1200" dirty="0">
                <a:solidFill>
                  <a:srgbClr val="0000FF"/>
                </a:solidFill>
                <a:effectLst/>
                <a:ea typeface="Times New Roman" panose="02020603050405020304" pitchFamily="18" charset="0"/>
              </a:rPr>
              <a:t> </a:t>
            </a:r>
            <a:r>
              <a:rPr lang="en-GB" sz="1100" b="0" i="0" u="none" strike="noStrike" kern="1200" dirty="0">
                <a:solidFill>
                  <a:srgbClr val="000000"/>
                </a:solidFill>
                <a:effectLst/>
                <a:ea typeface="Times New Roman" panose="02020603050405020304" pitchFamily="18" charset="0"/>
              </a:rPr>
              <a:t>Discussion on SST and A-PPDU 				Ross Jian Yu 	         	[15C]</a:t>
            </a:r>
            <a:endParaRPr lang="en-US" sz="1100" b="0" i="0" u="none" strike="noStrike" dirty="0">
              <a:effectLst/>
            </a:endParaRP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4"/>
              </a:rPr>
              <a:t>1544r0</a:t>
            </a:r>
            <a:r>
              <a:rPr lang="en-US" sz="1100" b="0" i="0" u="none" strike="noStrike" kern="1200" dirty="0">
                <a:solidFill>
                  <a:srgbClr val="000000"/>
                </a:solidFill>
                <a:effectLst/>
                <a:ea typeface="MS Gothic" panose="020B0609070205080204" pitchFamily="49" charset="-128"/>
              </a:rPr>
              <a:t> </a:t>
            </a:r>
            <a:r>
              <a:rPr lang="fr-FR" sz="1100" b="0" i="0" u="none" strike="noStrike" kern="1200" dirty="0">
                <a:solidFill>
                  <a:srgbClr val="000000"/>
                </a:solidFill>
                <a:effectLst/>
                <a:ea typeface="MS Gothic" panose="020B0609070205080204" pitchFamily="49" charset="-128"/>
              </a:rPr>
              <a:t>LB 266 </a:t>
            </a:r>
            <a:r>
              <a:rPr lang="fr-FR" sz="1100" b="0" i="0" u="none" strike="noStrike" kern="1200" dirty="0" err="1">
                <a:solidFill>
                  <a:srgbClr val="000000"/>
                </a:solidFill>
                <a:effectLst/>
                <a:ea typeface="MS Gothic" panose="020B0609070205080204" pitchFamily="49" charset="-128"/>
              </a:rPr>
              <a:t>CIDs</a:t>
            </a:r>
            <a:r>
              <a:rPr lang="fr-FR" sz="1100" b="0" i="0" u="none" strike="noStrike" kern="1200" dirty="0">
                <a:solidFill>
                  <a:srgbClr val="000000"/>
                </a:solidFill>
                <a:effectLst/>
                <a:ea typeface="MS Gothic" panose="020B0609070205080204" pitchFamily="49" charset="-128"/>
              </a:rPr>
              <a:t> on Coexistence Assurance document 		</a:t>
            </a:r>
            <a:r>
              <a:rPr lang="en-US" sz="1100" b="0" i="0" u="none" strike="noStrike" kern="1200" dirty="0">
                <a:solidFill>
                  <a:srgbClr val="000000"/>
                </a:solidFill>
                <a:effectLst/>
                <a:ea typeface="MS Gothic" panose="020B0609070205080204" pitchFamily="49" charset="-128"/>
              </a:rPr>
              <a:t>Sigurd Schelstraete 	[</a:t>
            </a:r>
            <a:r>
              <a:rPr lang="en-GB" sz="1100" b="0" i="0" u="none" strike="noStrike" kern="1200" dirty="0">
                <a:solidFill>
                  <a:srgbClr val="000000"/>
                </a:solidFill>
                <a:effectLst/>
                <a:ea typeface="Times New Roman" panose="02020603050405020304" pitchFamily="18" charset="0"/>
              </a:rPr>
              <a:t>9C]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5"/>
              </a:rPr>
              <a:t>706r6</a:t>
            </a:r>
            <a:r>
              <a:rPr lang="en-US" sz="1100" b="0" i="0" u="none" strike="noStrike" kern="1200" dirty="0">
                <a:solidFill>
                  <a:srgbClr val="000000"/>
                </a:solidFill>
                <a:effectLst/>
                <a:ea typeface="MS Gothic" panose="020B0609070205080204" pitchFamily="49" charset="-128"/>
              </a:rPr>
              <a:t> TGbe Coexistence Assessment Document 			Sigurd Schelstraete</a:t>
            </a:r>
            <a:endParaRPr lang="en-US" sz="1100" dirty="0"/>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6"/>
              </a:rPr>
              <a:t>1307r0</a:t>
            </a:r>
            <a:r>
              <a:rPr lang="en-US" sz="1100" b="0" i="0" u="none" strike="noStrike" kern="1200" dirty="0">
                <a:solidFill>
                  <a:schemeClr val="tx1"/>
                </a:solidFill>
                <a:effectLst/>
                <a:ea typeface="MS Gothic" panose="020B0609070205080204" pitchFamily="49" charset="-128"/>
              </a:rPr>
              <a:t> cr-for-9.3.1.19-part1 						Jinyoung Chun 	[10C]</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7"/>
              </a:rPr>
              <a:t>1481r0</a:t>
            </a:r>
            <a:r>
              <a:rPr lang="en-US" sz="1100" b="0" i="0" u="none" strike="noStrike" kern="1200" dirty="0">
                <a:solidFill>
                  <a:srgbClr val="FF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CR for UL MU operation 35.5.2.3 				Yanjun Sun 		[6C]</a:t>
            </a:r>
            <a:endParaRPr lang="en-US" sz="1100" b="0" i="0" u="none" strike="noStrike" dirty="0">
              <a:effectLst/>
            </a:endParaRPr>
          </a:p>
          <a:p>
            <a:pPr>
              <a:buFont typeface="Arial" panose="020B0604020202020204" pitchFamily="34" charset="0"/>
              <a:buChar char="•"/>
            </a:pPr>
            <a:r>
              <a:rPr lang="en-US" sz="1400" dirty="0"/>
              <a:t>TGbe Editor’s Report: </a:t>
            </a:r>
            <a:r>
              <a:rPr lang="en-US" sz="1400" dirty="0">
                <a:hlinkClick r:id="rId8"/>
              </a:rPr>
              <a:t>11-22/972r9</a:t>
            </a:r>
            <a:endParaRPr lang="en-US" sz="1400" dirty="0"/>
          </a:p>
          <a:p>
            <a:pPr>
              <a:buFont typeface="Arial" panose="020B0604020202020204" pitchFamily="34" charset="0"/>
              <a:buChar char="•"/>
            </a:pPr>
            <a:r>
              <a:rPr lang="en-US" sz="1400" dirty="0">
                <a:solidFill>
                  <a:schemeClr val="tx1"/>
                </a:solidFill>
              </a:rPr>
              <a:t>Approve TG minutes</a:t>
            </a:r>
          </a:p>
          <a:p>
            <a:pPr>
              <a:buFont typeface="Arial" panose="020B0604020202020204" pitchFamily="34" charset="0"/>
              <a:buChar char="•"/>
            </a:pPr>
            <a:r>
              <a:rPr lang="en-US" sz="1400" dirty="0">
                <a:solidFill>
                  <a:schemeClr val="tx1"/>
                </a:solidFill>
              </a:rPr>
              <a:t>Motions: </a:t>
            </a:r>
            <a:r>
              <a:rPr lang="en-US" sz="1400" dirty="0">
                <a:solidFill>
                  <a:schemeClr val="tx1"/>
                </a:solidFill>
                <a:hlinkClick r:id="rId9"/>
              </a:rPr>
              <a:t>1038r12</a:t>
            </a:r>
            <a:endParaRPr lang="en-US" sz="1400" dirty="0">
              <a:solidFill>
                <a:schemeClr val="tx1"/>
              </a:solidFill>
            </a:endParaRPr>
          </a:p>
          <a:p>
            <a:pPr lvl="0">
              <a:buFont typeface="Arial" panose="020B0604020202020204" pitchFamily="34" charset="0"/>
              <a:buChar char="•"/>
            </a:pPr>
            <a:r>
              <a:rPr lang="en-GB" sz="1400" dirty="0"/>
              <a:t>Submissions (rest): </a:t>
            </a:r>
            <a:r>
              <a:rPr lang="en-GB" sz="1400" b="0" dirty="0"/>
              <a:t>Resume submissions from list above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Fast Track Submissions (work in progress):</a:t>
            </a:r>
          </a:p>
          <a:p>
            <a:pPr lvl="1">
              <a:buFont typeface="Arial" panose="020B0604020202020204" pitchFamily="34" charset="0"/>
              <a:buChar char="•"/>
            </a:pPr>
            <a:r>
              <a:rPr lang="en-US" sz="1200" kern="1200" dirty="0">
                <a:ea typeface="MS Gothic" panose="020B0609070205080204" pitchFamily="49" charset="-128"/>
                <a:hlinkClick r:id="rId2"/>
              </a:rPr>
              <a:t>1250r0</a:t>
            </a:r>
            <a:r>
              <a:rPr lang="en-US" sz="1200" kern="1200" dirty="0">
                <a:ea typeface="MS Gothic" panose="020B0609070205080204" pitchFamily="49" charset="-128"/>
              </a:rPr>
              <a:t> </a:t>
            </a:r>
            <a:r>
              <a:rPr lang="en-US" sz="1200" kern="1200" dirty="0" err="1">
                <a:ea typeface="MS Gothic" panose="020B0609070205080204" pitchFamily="49" charset="-128"/>
              </a:rPr>
              <a:t>cr</a:t>
            </a:r>
            <a:r>
              <a:rPr lang="en-US" sz="1200" kern="1200" dirty="0">
                <a:ea typeface="MS Gothic" panose="020B0609070205080204" pitchFamily="49" charset="-128"/>
              </a:rPr>
              <a:t>-for-ML-SM-power-save-mode 				Jason Y. Guo 		[1C Cont. 10’]</a:t>
            </a:r>
          </a:p>
          <a:p>
            <a:pPr lvl="1">
              <a:buFont typeface="Arial" panose="020B0604020202020204" pitchFamily="34" charset="0"/>
              <a:buChar char="•"/>
            </a:pPr>
            <a:r>
              <a:rPr lang="en-US" sz="1200" kern="1200" dirty="0">
                <a:ea typeface="MS Gothic" panose="020B0609070205080204" pitchFamily="49" charset="-128"/>
                <a:hlinkClick r:id="rId3"/>
              </a:rPr>
              <a:t>1434r2</a:t>
            </a:r>
            <a:r>
              <a:rPr lang="en-US" sz="1200" kern="1200" dirty="0">
                <a:ea typeface="MS Gothic" panose="020B0609070205080204" pitchFamily="49" charset="-128"/>
              </a:rPr>
              <a:t> LB266 CR CL35 EMLSR part3				Minyoung Park 	[7C-SP	     10’] </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4"/>
              </a:rPr>
              <a:t>1252r3</a:t>
            </a:r>
            <a:r>
              <a:rPr lang="en-US" sz="1200" i="0" u="none" strike="noStrike" kern="1200" dirty="0">
                <a:solidFill>
                  <a:srgbClr val="000000"/>
                </a:solidFill>
                <a:effectLst/>
                <a:ea typeface="Times New Roman" panose="02020603050405020304" pitchFamily="18" charset="0"/>
              </a:rPr>
              <a:t> CR for CIDs related to 35.3.25 					Laurent Cariou	[10C	     10’] </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5"/>
              </a:rPr>
              <a:t>1436r0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9.4.2.316 QoS </a:t>
            </a:r>
            <a:r>
              <a:rPr lang="en-GB" sz="1200" i="0" u="none" strike="noStrike" kern="1200" dirty="0" err="1">
                <a:solidFill>
                  <a:srgbClr val="000000"/>
                </a:solidFill>
                <a:effectLst/>
                <a:ea typeface="Times New Roman" panose="02020603050405020304" pitchFamily="18" charset="0"/>
              </a:rPr>
              <a:t>charateristics</a:t>
            </a:r>
            <a:r>
              <a:rPr lang="en-GB" sz="1200" i="0" u="none" strike="noStrike" kern="1200" dirty="0">
                <a:solidFill>
                  <a:srgbClr val="000000"/>
                </a:solidFill>
                <a:effectLst/>
                <a:ea typeface="Times New Roman" panose="02020603050405020304" pitchFamily="18" charset="0"/>
              </a:rPr>
              <a:t> element Part 1 		Duncan Ho		[47C	     40’]</a:t>
            </a:r>
            <a:endParaRPr lang="en-US" sz="1200" i="0" u="none" strike="noStrike" dirty="0">
              <a:effectLst/>
            </a:endParaRPr>
          </a:p>
          <a:p>
            <a:pPr>
              <a:buFont typeface="Arial" panose="020B0604020202020204" pitchFamily="34" charset="0"/>
              <a:buChar char="•"/>
            </a:pPr>
            <a:r>
              <a:rPr lang="en-GB" sz="1600" dirty="0"/>
              <a:t>Submissions (work in progress):</a:t>
            </a:r>
            <a:endParaRPr lang="en-US" sz="1600" i="0" u="none" strike="noStrike" dirty="0">
              <a:effectLst/>
            </a:endParaRPr>
          </a:p>
          <a:p>
            <a:pPr lvl="1">
              <a:buFont typeface="Arial" panose="020B0604020202020204" pitchFamily="34" charset="0"/>
              <a:buChar char="•"/>
            </a:pPr>
            <a:r>
              <a:rPr lang="en-US" sz="1200" b="0" i="0" u="none" strike="noStrike" dirty="0">
                <a:effectLst/>
                <a:hlinkClick r:id="rId6"/>
              </a:rPr>
              <a:t>1225r1</a:t>
            </a:r>
            <a:r>
              <a:rPr lang="en-US" sz="1200" b="0" i="0" u="none" strike="noStrike" dirty="0">
                <a:effectLst/>
              </a:rPr>
              <a:t> CR on CID 12318 ESS Report element 		Guogang Huang	[1C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1426r1</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CID 13840 				</a:t>
            </a:r>
            <a:r>
              <a:rPr lang="en-GB" sz="1200" i="0" u="none" strike="noStrike" kern="1200" dirty="0" err="1">
                <a:solidFill>
                  <a:srgbClr val="000000"/>
                </a:solidFill>
                <a:effectLst/>
                <a:ea typeface="Times New Roman" panose="02020603050405020304" pitchFamily="18" charset="0"/>
              </a:rPr>
              <a:t>Sanghyun</a:t>
            </a:r>
            <a:r>
              <a:rPr lang="en-GB" sz="1200" i="0" u="none" strike="noStrike" kern="1200" dirty="0">
                <a:solidFill>
                  <a:srgbClr val="000000"/>
                </a:solidFill>
                <a:effectLst/>
                <a:ea typeface="Times New Roman" panose="02020603050405020304" pitchFamily="18" charset="0"/>
              </a:rPr>
              <a:t> Kim	</a:t>
            </a:r>
            <a:r>
              <a:rPr lang="en-US" sz="1200" b="0" i="0" u="none" strike="noStrike" dirty="0">
                <a:effectLst/>
              </a:rPr>
              <a:t>[1C 10’]</a:t>
            </a:r>
            <a:endParaRPr lang="en-US" sz="120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115658</TotalTime>
  <Words>6922</Words>
  <Application>Microsoft Office PowerPoint</Application>
  <PresentationFormat>On-screen Show (4:3)</PresentationFormat>
  <Paragraphs>1452</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2022-09-14T17:47:23Z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