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69"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47" dt="2022-09-14T06:16:53.0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22623" autoAdjust="0"/>
    <p:restoredTop sz="94660"/>
  </p:normalViewPr>
  <p:slideViewPr>
    <p:cSldViewPr>
      <p:cViewPr varScale="1">
        <p:scale>
          <a:sx n="115" d="100"/>
          <a:sy n="115" d="100"/>
        </p:scale>
        <p:origin x="1092"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4T06:25:55.928" v="6496" actId="6549"/>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3T21:40:12.094" v="5400"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3T21:40:12.094" v="5400"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1:50:23.027" v="5967" actId="13926"/>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3T21:05:05.427" v="5192" actId="2057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1:49:51.285" v="5961" actId="13926"/>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1:46:56.163" v="5867"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06:22:24.467" v="6483" actId="13926"/>
        <pc:sldMkLst>
          <pc:docMk/>
          <pc:sldMk cId="588130191" sldId="353"/>
        </pc:sldMkLst>
        <pc:spChg chg="mod">
          <ac:chgData name="Alfred Asterjadhi" userId="39de57b9-85c0-4fd1-aaac-8ca2b6560ad0" providerId="ADAL" clId="{28F3505D-BA15-4A1A-93B7-17C6DABCA4C4}" dt="2022-09-14T06:22:24.467" v="6483"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06:22:21.290" v="6482" actId="14100"/>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add mod ord">
        <pc:chgData name="Alfred Asterjadhi" userId="39de57b9-85c0-4fd1-aaac-8ca2b6560ad0" providerId="ADAL" clId="{28F3505D-BA15-4A1A-93B7-17C6DABCA4C4}" dt="2022-09-13T21:41:35.702" v="5436"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3T21:41:35.702" v="5436"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05:58:13.345" v="6149" actId="20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05:58:13.345" v="6149" actId="20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4T06:12:31.605" v="6317" actId="6549"/>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4T06:12:31.605" v="6317" actId="6549"/>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4T06:04:27.327" v="6212" actId="207"/>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4T06:04:27.327" v="6212" actId="207"/>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4T06:09:59.439" v="6262"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4T06:09:59.439" v="6262" actId="207"/>
          <ac:graphicFrameMkLst>
            <pc:docMk/>
            <pc:sldMk cId="110446968" sldId="386"/>
            <ac:graphicFrameMk id="6" creationId="{5094FBC8-BB74-47F3-965D-16BC678F4D1D}"/>
          </ac:graphicFrameMkLst>
        </pc:graphicFrameChg>
      </pc:sldChg>
      <pc:sldMasterChg chg="modSp mod">
        <pc:chgData name="Alfred Asterjadhi" userId="39de57b9-85c0-4fd1-aaac-8ca2b6560ad0" providerId="ADAL" clId="{28F3505D-BA15-4A1A-93B7-17C6DABCA4C4}" dt="2022-09-14T06:25:55.928" v="6496" actId="6549"/>
        <pc:sldMasterMkLst>
          <pc:docMk/>
          <pc:sldMasterMk cId="0" sldId="2147483648"/>
        </pc:sldMasterMkLst>
        <pc:spChg chg="mod">
          <ac:chgData name="Alfred Asterjadhi" userId="39de57b9-85c0-4fd1-aaac-8ca2b6560ad0" providerId="ADAL" clId="{28F3505D-BA15-4A1A-93B7-17C6DABCA4C4}" dt="2022-09-14T06:25:55.928" v="6496"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802.11-22/1246r13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46-00-00be-eht-su.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416-00-00be-discussion-on-sst-and-a-ppdu.ppt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2/11-22-1544-00-00be-lb-266-cids-on-coexistence-assurance-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1/11-21-0706-06-00be-tgbe-coexistence-assessment-docu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436-00-00be-cr-for-9-4-2-316-qos-charateristics-element-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1307-00-00be-cr-for-9-3-1-19-part1.docx" TargetMode="External"/><Relationship Id="rId3" Type="http://schemas.openxmlformats.org/officeDocument/2006/relationships/hyperlink" Target="https://mentor.ieee.org/802.11/dcn/22/11-22-1038-12-00be-tgbe-motions-list-part-3.pptx" TargetMode="External"/><Relationship Id="rId7" Type="http://schemas.openxmlformats.org/officeDocument/2006/relationships/hyperlink" Target="https://mentor.ieee.org/802.11/dcn/21/11-21-0706-06-00be-tgbe-coexistence-assessment-document.docx" TargetMode="External"/><Relationship Id="rId2" Type="http://schemas.openxmlformats.org/officeDocument/2006/relationships/hyperlink" Target="https://mentor.ieee.org/802.11/dcn/22/11-22-0972-08-00be-tgbe-editor-s-report-on-lb266.ppt"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416-00-00be-discussion-on-sst-and-a-ppdu.ppt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481-00-00be-lb266-cr-for-ul-mu-operation-35-5-2-3.doc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3998525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1363r0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3.2 CIDs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Ross Jian Yu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3.2 Definitions specific to IEEE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23313624"/>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4"/>
                        </a:rPr>
                        <a:t>1410r0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CIDs on NDPA frame format</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Mahmoud Kamel</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Partially Presented</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Joint</a:t>
                      </a:r>
                      <a:endParaRPr lang="en-US" sz="100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rPr>
                        <a:t>1531r0</a:t>
                      </a: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8">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chemeClr val="tx1"/>
                          </a:solidFill>
                          <a:latin typeface="+mn-lt"/>
                          <a:ea typeface="+mn-ea"/>
                          <a:cs typeface="+mn-cs"/>
                          <a:hlinkClick r:id="rId9"/>
                        </a:rPr>
                        <a:t>706r6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N/A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10"/>
                        </a:rPr>
                        <a:t>1544r0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fr-FR" sz="1000" b="0" kern="1200" dirty="0">
                          <a:solidFill>
                            <a:schemeClr val="tx1"/>
                          </a:solidFill>
                          <a:latin typeface="+mn-lt"/>
                          <a:ea typeface="+mn-ea"/>
                          <a:cs typeface="+mn-cs"/>
                        </a:rPr>
                        <a:t>LB 266 </a:t>
                      </a:r>
                      <a:r>
                        <a:rPr lang="fr-FR" sz="1000" b="0" kern="1200" dirty="0" err="1">
                          <a:solidFill>
                            <a:schemeClr val="tx1"/>
                          </a:solidFill>
                          <a:latin typeface="+mn-lt"/>
                          <a:ea typeface="+mn-ea"/>
                          <a:cs typeface="+mn-cs"/>
                        </a:rPr>
                        <a:t>CIDs</a:t>
                      </a:r>
                      <a:r>
                        <a:rPr lang="fr-FR" sz="1000" b="0" kern="1200" dirty="0">
                          <a:solidFill>
                            <a:schemeClr val="tx1"/>
                          </a:solidFill>
                          <a:latin typeface="+mn-lt"/>
                          <a:ea typeface="+mn-ea"/>
                          <a:cs typeface="+mn-cs"/>
                        </a:rPr>
                        <a:t> on Coexistence Assurance document</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9</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1"/>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a:effectLst/>
                          <a:latin typeface="+mn-lt"/>
                          <a:ea typeface="Times New Roman" panose="02020603050405020304" pitchFamily="18" charset="0"/>
                        </a:rPr>
                        <a:t>Greg G. Ko</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52233223"/>
              </p:ext>
            </p:extLst>
          </p:nvPr>
        </p:nvGraphicFramePr>
        <p:xfrm>
          <a:off x="851217" y="1582301"/>
          <a:ext cx="7736269" cy="442824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79581003"/>
              </p:ext>
            </p:extLst>
          </p:nvPr>
        </p:nvGraphicFramePr>
        <p:xfrm>
          <a:off x="851217" y="1582301"/>
          <a:ext cx="7736269" cy="496160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1250r0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cr-for-ML-SM-power-save-mode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Jason Y. Guo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Partially Presented</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1225r0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12318 ESS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1426r1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LB266 CR for CID 13840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Sanghyun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1381r0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39643076"/>
              </p:ext>
            </p:extLst>
          </p:nvPr>
        </p:nvGraphicFramePr>
        <p:xfrm>
          <a:off x="851217" y="1582301"/>
          <a:ext cx="7736269" cy="49006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1336r0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Abhishek Patil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cr-for-nstrMobileAP-apRemoval</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Gaurang Naik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Beacon protection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48915818"/>
              </p:ext>
            </p:extLst>
          </p:nvPr>
        </p:nvGraphicFramePr>
        <p:xfrm>
          <a:off x="851217" y="1582301"/>
          <a:ext cx="7736269" cy="457289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p>
                      <a:pPr marL="0" marR="0" algn="ctr">
                        <a:spcBef>
                          <a:spcPts val="0"/>
                        </a:spcBef>
                        <a:spcAft>
                          <a:spcPts val="0"/>
                        </a:spcAft>
                      </a:pPr>
                      <a:r>
                        <a:rPr lang="en-US" sz="1000" dirty="0">
                          <a:solidFill>
                            <a:schemeClr val="tx1"/>
                          </a:solidFill>
                          <a:effectLst/>
                          <a:latin typeface="+mn-lt"/>
                          <a:ea typeface="Times New Roman" panose="02020603050405020304" pitchFamily="18" charset="0"/>
                        </a:rPr>
                        <a:t>(from Ad-hoc)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2"/>
              </a:rPr>
              <a:t>1479r0</a:t>
            </a:r>
            <a:r>
              <a:rPr lang="en-US" sz="1200" b="0" i="0" u="none" strike="noStrike" kern="1200" dirty="0">
                <a:solidFill>
                  <a:schemeClr val="tx1"/>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3"/>
              </a:rPr>
              <a:t>1550r0</a:t>
            </a:r>
            <a:r>
              <a:rPr lang="en-US" sz="1200" b="0" i="0" u="none" strike="noStrike" kern="1200" dirty="0">
                <a:solidFill>
                  <a:schemeClr val="tx1"/>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1552r0</a:t>
            </a:r>
            <a:r>
              <a:rPr lang="en-US" sz="1200" b="0" i="0" u="none" strike="noStrike" kern="1200" dirty="0">
                <a:solidFill>
                  <a:schemeClr val="tx1"/>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5"/>
              </a:rPr>
              <a:t>1553r0</a:t>
            </a:r>
            <a:r>
              <a:rPr lang="en-US" sz="1200" b="0" i="0" u="none" strike="noStrike" kern="1200" dirty="0">
                <a:solidFill>
                  <a:schemeClr val="tx1"/>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6"/>
              </a:rPr>
              <a:t>1551r0</a:t>
            </a:r>
            <a:r>
              <a:rPr lang="en-US" sz="1200" b="0" i="0" u="none" strike="noStrike" kern="1200" dirty="0">
                <a:solidFill>
                  <a:schemeClr val="tx1"/>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7"/>
              </a:rPr>
              <a:t>1557r0</a:t>
            </a:r>
            <a:r>
              <a:rPr lang="en-US" sz="1200" b="0" i="0" u="none" strike="noStrike" kern="1200" dirty="0">
                <a:solidFill>
                  <a:schemeClr val="tx1"/>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8"/>
              </a:rPr>
              <a:t>1513r0</a:t>
            </a:r>
            <a:r>
              <a:rPr lang="en-US" sz="1200" b="0" i="0" u="none" strike="noStrike" kern="1200" dirty="0">
                <a:solidFill>
                  <a:schemeClr val="tx1"/>
                </a:solidFill>
                <a:effectLst/>
                <a:ea typeface="MS Gothic" panose="020B0609070205080204" pitchFamily="49" charset="-128"/>
              </a:rPr>
              <a:t> LB266 CR on subclause 36.3.19 Transmit specification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9"/>
              </a:rPr>
              <a:t>1514r0</a:t>
            </a:r>
            <a:r>
              <a:rPr lang="en-US" sz="1200" b="0" i="0" u="none" strike="noStrike" kern="1200" dirty="0">
                <a:solidFill>
                  <a:schemeClr val="tx1"/>
                </a:solidFill>
                <a:effectLst/>
                <a:ea typeface="MS Gothic" panose="020B0609070205080204" pitchFamily="49" charset="-128"/>
              </a:rPr>
              <a:t> LB266 CR on subclause 36.3.19.1 Transmit spectral mask   		</a:t>
            </a:r>
            <a:r>
              <a:rPr lang="en-US" sz="1200" b="0" i="0" u="none" strike="noStrike" kern="1200" dirty="0" err="1">
                <a:solidFill>
                  <a:schemeClr val="tx1"/>
                </a:solidFill>
                <a:effectLst/>
                <a:ea typeface="MS Gothic" panose="020B0609070205080204" pitchFamily="49" charset="-128"/>
              </a:rPr>
              <a:t>Yapu</a:t>
            </a:r>
            <a:r>
              <a:rPr lang="en-US" sz="1200" b="0" i="0" u="none" strike="noStrike" kern="1200" dirty="0">
                <a:solidFill>
                  <a:schemeClr val="tx1"/>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10"/>
              </a:rPr>
              <a:t>1590r0</a:t>
            </a:r>
            <a:r>
              <a:rPr lang="en-US" sz="1200" b="0" i="0" u="none" strike="noStrike" kern="1200" dirty="0">
                <a:solidFill>
                  <a:schemeClr val="tx1"/>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tx1"/>
                </a:solidFill>
                <a:ea typeface="MS Gothic" panose="020B0609070205080204" pitchFamily="49" charset="-128"/>
                <a:hlinkClick r:id="rId11"/>
              </a:rPr>
              <a:t>1546r0</a:t>
            </a:r>
            <a:r>
              <a:rPr lang="en-US" sz="1200" kern="1200" dirty="0">
                <a:solidFill>
                  <a:schemeClr val="tx1"/>
                </a:solidFill>
                <a:ea typeface="MS Gothic" panose="020B0609070205080204" pitchFamily="49" charset="-128"/>
              </a:rPr>
              <a:t> EHT SU 									Youhan Kim 		[1C]</a:t>
            </a:r>
            <a:endParaRPr lang="en-GB" sz="1200" kern="1200" dirty="0">
              <a:solidFill>
                <a:schemeClr val="tx1"/>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4"/>
              </a:rPr>
              <a:t>1545r0</a:t>
            </a:r>
            <a:r>
              <a:rPr lang="en-US" sz="1200" b="0" i="0" u="none" strike="noStrike" kern="1200" dirty="0">
                <a:solidFill>
                  <a:schemeClr val="tx1"/>
                </a:solidFill>
                <a:effectLst/>
                <a:ea typeface="MS Gothic" panose="020B0609070205080204" pitchFamily="49" charset="-128"/>
              </a:rPr>
              <a:t> LB 266: CR for CIDs related to TWT Information frame 	</a:t>
            </a:r>
            <a:r>
              <a:rPr lang="en-US" sz="1200" i="0" u="none" strike="noStrike" kern="1200" dirty="0">
                <a:solidFill>
                  <a:schemeClr val="tx1"/>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tx1"/>
                </a:solidFill>
                <a:effectLst/>
                <a:ea typeface="Times New Roman" panose="02020603050405020304" pitchFamily="18" charset="0"/>
                <a:hlinkClick r:id="rId5"/>
              </a:rPr>
              <a:t>1500r0</a:t>
            </a:r>
            <a:r>
              <a:rPr lang="en-GB" sz="1200" i="0" strike="noStrike" kern="1200" dirty="0">
                <a:solidFill>
                  <a:schemeClr val="tx1"/>
                </a:solidFill>
                <a:effectLst/>
                <a:ea typeface="Times New Roman" panose="02020603050405020304" pitchFamily="18" charset="0"/>
              </a:rPr>
              <a:t> </a:t>
            </a:r>
            <a:r>
              <a:rPr lang="en-GB" sz="1200" i="0" u="none" strike="noStrike" kern="1200" dirty="0">
                <a:solidFill>
                  <a:schemeClr val="tx1"/>
                </a:solidFill>
                <a:effectLst/>
                <a:ea typeface="Times New Roman" panose="02020603050405020304" pitchFamily="18" charset="0"/>
              </a:rPr>
              <a:t>D2.0 comment resolution subclause 10.12</a:t>
            </a:r>
            <a:r>
              <a:rPr lang="en-US" sz="1200" dirty="0">
                <a:solidFill>
                  <a:schemeClr val="tx1"/>
                </a:solidFill>
              </a:rPr>
              <a:t> 			</a:t>
            </a:r>
            <a:r>
              <a:rPr lang="en-GB" sz="1200" i="0" u="none" strike="noStrike" kern="1200" dirty="0">
                <a:solidFill>
                  <a:schemeClr val="tx1"/>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6"/>
              </a:rPr>
              <a:t>1477r0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9 and 10 						Gaurang Naik</a:t>
            </a:r>
            <a:r>
              <a:rPr lang="en-US" sz="1200" dirty="0"/>
              <a:t> 		[</a:t>
            </a:r>
            <a:r>
              <a:rPr lang="en-GB" sz="1200" i="0" u="none" strike="noStrike" kern="1200" dirty="0">
                <a:solidFill>
                  <a:srgbClr val="000000"/>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1436r0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9.4.2.316 QoS </a:t>
            </a:r>
            <a:r>
              <a:rPr lang="en-GB" sz="1200" i="0" u="none" strike="noStrike" kern="1200" dirty="0" err="1">
                <a:solidFill>
                  <a:srgbClr val="000000"/>
                </a:solidFill>
                <a:effectLst/>
                <a:ea typeface="Times New Roman" panose="02020603050405020304" pitchFamily="18" charset="0"/>
              </a:rPr>
              <a:t>charateristics</a:t>
            </a:r>
            <a:r>
              <a:rPr lang="en-GB" sz="1200" i="0" u="none" strike="noStrike" kern="1200" dirty="0">
                <a:solidFill>
                  <a:srgbClr val="000000"/>
                </a:solidFill>
                <a:effectLst/>
                <a:ea typeface="Times New Roman" panose="02020603050405020304" pitchFamily="18" charset="0"/>
              </a:rPr>
              <a:t> element Part 1 		</a:t>
            </a:r>
            <a:r>
              <a:rPr lang="en-GB" sz="1200" b="0" i="0" u="none" strike="noStrike" kern="1200" dirty="0">
                <a:solidFill>
                  <a:srgbClr val="000000"/>
                </a:solidFill>
                <a:effectLst/>
                <a:ea typeface="Times New Roman" panose="02020603050405020304" pitchFamily="18" charset="0"/>
              </a:rPr>
              <a:t>Duncan Ho 		[47C	45’]</a:t>
            </a:r>
            <a:endParaRPr lang="en-US" sz="1200" b="0" i="0" u="none" strike="noStrike" dirty="0">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9"/>
              </a:rPr>
              <a:t>1318r0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 12427 						</a:t>
            </a:r>
            <a:r>
              <a:rPr lang="en-GB" sz="1200" i="0" u="none" strike="noStrike" kern="1200" dirty="0" err="1">
                <a:solidFill>
                  <a:srgbClr val="000000"/>
                </a:solidFill>
                <a:effectLst/>
                <a:ea typeface="Times New Roman" panose="02020603050405020304" pitchFamily="18" charset="0"/>
              </a:rPr>
              <a:t>Yousi</a:t>
            </a:r>
            <a:r>
              <a:rPr lang="en-GB" sz="1200" i="0" u="none" strike="noStrike" kern="1200" dirty="0">
                <a:solidFill>
                  <a:srgbClr val="000000"/>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10"/>
              </a:rPr>
              <a:t>1250r0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err="1">
                <a:solidFill>
                  <a:srgbClr val="000000"/>
                </a:solidFill>
                <a:effectLst/>
                <a:ea typeface="Times New Roman" panose="02020603050405020304" pitchFamily="18" charset="0"/>
              </a:rPr>
              <a:t>cr</a:t>
            </a:r>
            <a:r>
              <a:rPr lang="en-GB" sz="1200" i="0" u="none" strike="noStrike" kern="1200" dirty="0">
                <a:solidFill>
                  <a:srgbClr val="000000"/>
                </a:solidFill>
                <a:effectLst/>
                <a:ea typeface="Times New Roman" panose="02020603050405020304" pitchFamily="18" charset="0"/>
              </a:rPr>
              <a:t>-for-ML-SM-power-save-mode 				Jason Y. Guo 		[1C 10’]</a:t>
            </a:r>
            <a:endParaRPr lang="en-US" sz="1200" dirty="0">
              <a:solidFill>
                <a:schemeClr val="tx1"/>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 </a:t>
            </a:r>
            <a:r>
              <a:rPr lang="en-US" sz="1600" dirty="0">
                <a:hlinkClick r:id="rId2"/>
              </a:rPr>
              <a:t>11-22/972r8</a:t>
            </a:r>
            <a:endParaRPr lang="en-US" sz="1600" dirty="0"/>
          </a:p>
          <a:p>
            <a:pPr>
              <a:buFont typeface="Arial" panose="020B0604020202020204" pitchFamily="34" charset="0"/>
              <a:buChar char="•"/>
            </a:pPr>
            <a:r>
              <a:rPr lang="en-US" sz="1600" dirty="0">
                <a:solidFill>
                  <a:schemeClr val="tx1"/>
                </a:solidFill>
              </a:rPr>
              <a:t>Approve TG minutes</a:t>
            </a:r>
          </a:p>
          <a:p>
            <a:pPr>
              <a:buFont typeface="Arial" panose="020B0604020202020204" pitchFamily="34" charset="0"/>
              <a:buChar char="•"/>
            </a:pPr>
            <a:r>
              <a:rPr lang="en-US" sz="1600" dirty="0">
                <a:solidFill>
                  <a:schemeClr val="tx1"/>
                </a:solidFill>
              </a:rPr>
              <a:t>Motions: </a:t>
            </a:r>
            <a:r>
              <a:rPr lang="en-US" sz="1600" dirty="0">
                <a:solidFill>
                  <a:schemeClr val="tx1"/>
                </a:solidFill>
                <a:hlinkClick r:id="rId3"/>
              </a:rPr>
              <a:t>1038r12</a:t>
            </a:r>
            <a:endParaRPr lang="en-US" sz="1600" dirty="0">
              <a:solidFill>
                <a:schemeClr val="tx1"/>
              </a:solidFill>
            </a:endParaRP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i="0" u="sng" strike="noStrike" kern="1200" dirty="0">
                <a:solidFill>
                  <a:srgbClr val="0000FF"/>
                </a:solidFill>
                <a:effectLst/>
                <a:ea typeface="Times New Roman" panose="02020603050405020304" pitchFamily="18" charset="0"/>
                <a:hlinkClick r:id="rId4"/>
              </a:rPr>
              <a:t>1410r0</a:t>
            </a:r>
            <a:r>
              <a:rPr lang="en-GB" sz="1200" i="0" u="sng" strike="noStrike" kern="1200" dirty="0">
                <a:solidFill>
                  <a:srgbClr val="0000FF"/>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CIDs on NDPA frame format 				Mahmoud Kamel	[9C]	</a:t>
            </a:r>
            <a:endParaRPr lang="en-US" sz="1200" i="0" u="none" strike="noStrike" dirty="0">
              <a:effectLst/>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5"/>
              </a:rPr>
              <a:t>1416r0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Discussion on SST and A-PPDU 				Ross Jian Yu 	         	[15C]</a:t>
            </a:r>
            <a:endParaRPr lang="en-US" sz="1200" b="0" i="0" u="none" strike="noStrike" dirty="0">
              <a:effectLst/>
            </a:endParaRP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6"/>
              </a:rPr>
              <a:t>1544r0</a:t>
            </a:r>
            <a:r>
              <a:rPr lang="en-US" sz="1200" b="0" i="0" u="none" strike="noStrike" kern="1200" dirty="0">
                <a:solidFill>
                  <a:srgbClr val="000000"/>
                </a:solidFill>
                <a:effectLst/>
                <a:ea typeface="MS Gothic" panose="020B0609070205080204" pitchFamily="49" charset="-128"/>
              </a:rPr>
              <a:t> </a:t>
            </a:r>
            <a:r>
              <a:rPr lang="fr-FR" sz="1200" b="0" i="0" u="none" strike="noStrike" kern="1200" dirty="0">
                <a:solidFill>
                  <a:srgbClr val="000000"/>
                </a:solidFill>
                <a:effectLst/>
                <a:ea typeface="MS Gothic" panose="020B0609070205080204" pitchFamily="49" charset="-128"/>
              </a:rPr>
              <a:t>LB 266 </a:t>
            </a:r>
            <a:r>
              <a:rPr lang="fr-FR" sz="1200" b="0" i="0" u="none" strike="noStrike" kern="1200" dirty="0" err="1">
                <a:solidFill>
                  <a:srgbClr val="000000"/>
                </a:solidFill>
                <a:effectLst/>
                <a:ea typeface="MS Gothic" panose="020B0609070205080204" pitchFamily="49" charset="-128"/>
              </a:rPr>
              <a:t>CIDs</a:t>
            </a:r>
            <a:r>
              <a:rPr lang="fr-FR" sz="1200" b="0" i="0" u="none" strike="noStrike" kern="1200" dirty="0">
                <a:solidFill>
                  <a:srgbClr val="000000"/>
                </a:solidFill>
                <a:effectLst/>
                <a:ea typeface="MS Gothic" panose="020B0609070205080204" pitchFamily="49" charset="-128"/>
              </a:rPr>
              <a:t> on Coexistence Assurance document 		</a:t>
            </a:r>
            <a:r>
              <a:rPr lang="en-US" sz="1200" b="0" i="0" u="none" strike="noStrike" kern="1200" dirty="0">
                <a:solidFill>
                  <a:srgbClr val="000000"/>
                </a:solidFill>
                <a:effectLst/>
                <a:ea typeface="MS Gothic" panose="020B0609070205080204" pitchFamily="49" charset="-128"/>
              </a:rPr>
              <a:t>Sigurd Schelstraete 	[</a:t>
            </a:r>
            <a:r>
              <a:rPr lang="en-GB" sz="1200" b="0" i="0" u="none" strike="noStrike" kern="1200" dirty="0">
                <a:solidFill>
                  <a:srgbClr val="000000"/>
                </a:solidFill>
                <a:effectLst/>
                <a:ea typeface="Times New Roman" panose="02020603050405020304" pitchFamily="18" charset="0"/>
              </a:rPr>
              <a:t>9C]</a:t>
            </a:r>
          </a:p>
          <a:p>
            <a:pPr lvl="1">
              <a:buFont typeface="Arial" panose="020B0604020202020204" pitchFamily="34" charset="0"/>
              <a:buChar char="•"/>
            </a:pPr>
            <a:r>
              <a:rPr lang="en-US" sz="1200" b="0" i="0" u="none" strike="noStrike" kern="1200" dirty="0">
                <a:solidFill>
                  <a:srgbClr val="000000"/>
                </a:solidFill>
                <a:effectLst/>
                <a:ea typeface="MS Gothic" panose="020B0609070205080204" pitchFamily="49" charset="-128"/>
                <a:hlinkClick r:id="rId7"/>
              </a:rPr>
              <a:t>706r6</a:t>
            </a:r>
            <a:r>
              <a:rPr lang="en-US" sz="1200" b="0" i="0" u="none" strike="noStrike" kern="1200" dirty="0">
                <a:solidFill>
                  <a:srgbClr val="000000"/>
                </a:solidFill>
                <a:effectLst/>
                <a:ea typeface="MS Gothic" panose="020B0609070205080204" pitchFamily="49" charset="-128"/>
              </a:rPr>
              <a:t> TGbe Coexistence Assessment Document 			Sigurd Schelstraete</a:t>
            </a:r>
            <a:endParaRPr lang="en-US" sz="1200" dirty="0"/>
          </a:p>
          <a:p>
            <a:pPr lvl="1">
              <a:buFont typeface="Arial" panose="020B0604020202020204" pitchFamily="34" charset="0"/>
              <a:buChar char="•"/>
            </a:pPr>
            <a:r>
              <a:rPr lang="en-US" sz="1200" b="0" i="0" u="none" strike="noStrike" kern="1200" dirty="0">
                <a:solidFill>
                  <a:schemeClr val="tx1"/>
                </a:solidFill>
                <a:effectLst/>
                <a:ea typeface="MS Gothic" panose="020B0609070205080204" pitchFamily="49" charset="-128"/>
                <a:hlinkClick r:id="rId8"/>
              </a:rPr>
              <a:t>1307r0</a:t>
            </a:r>
            <a:r>
              <a:rPr lang="en-US" sz="1200" b="0" i="0" u="none" strike="noStrike" kern="1200" dirty="0">
                <a:solidFill>
                  <a:schemeClr val="tx1"/>
                </a:solidFill>
                <a:effectLst/>
                <a:ea typeface="MS Gothic" panose="020B0609070205080204" pitchFamily="49" charset="-128"/>
              </a:rPr>
              <a:t> cr-for-9.3.1.19-part1 						Jinyoung Chun 	[10C]</a:t>
            </a:r>
          </a:p>
          <a:p>
            <a:pPr lvl="1">
              <a:buFont typeface="Arial" panose="020B0604020202020204" pitchFamily="34" charset="0"/>
              <a:buChar char="•"/>
            </a:pPr>
            <a:r>
              <a:rPr lang="en-US" sz="1200" b="0" i="0" u="none" strike="noStrike" kern="1200" dirty="0">
                <a:solidFill>
                  <a:srgbClr val="FF0000"/>
                </a:solidFill>
                <a:effectLst/>
                <a:ea typeface="MS Gothic" panose="020B0609070205080204" pitchFamily="49" charset="-128"/>
                <a:hlinkClick r:id="rId9"/>
              </a:rPr>
              <a:t>1481r0</a:t>
            </a:r>
            <a:r>
              <a:rPr lang="en-US" sz="1200" b="0" i="0" u="none" strike="noStrike" kern="1200" dirty="0">
                <a:solidFill>
                  <a:srgbClr val="FF0000"/>
                </a:solidFill>
                <a:effectLst/>
                <a:ea typeface="MS Gothic" panose="020B0609070205080204" pitchFamily="49" charset="-128"/>
              </a:rPr>
              <a:t> </a:t>
            </a:r>
            <a:r>
              <a:rPr lang="en-US" sz="1200" b="0" i="0" u="none" strike="noStrike" kern="1200" dirty="0">
                <a:solidFill>
                  <a:srgbClr val="000000"/>
                </a:solidFill>
                <a:effectLst/>
                <a:ea typeface="MS Gothic" panose="020B0609070205080204" pitchFamily="49" charset="-128"/>
              </a:rPr>
              <a:t>CR for UL MU operation 35.5.2.3 				Yanjun Sun 		[6C]</a:t>
            </a:r>
            <a:endParaRPr lang="en-US" sz="1200" b="0" i="0" u="none" strike="noStrike" dirty="0">
              <a:effectLst/>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solidFill>
                  <a:schemeClr val="tx1"/>
                </a:solidFill>
                <a:latin typeface="Times New Roman" panose="02020603050405020304" pitchFamily="18" charset="0"/>
                <a:ea typeface="MS Gothic" panose="020B0609070205080204" pitchFamily="49" charset="-128"/>
              </a:rPr>
              <a:t>…</a:t>
            </a: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kern="1200" dirty="0">
                <a:ea typeface="MS Gothic" panose="020B0609070205080204" pitchFamily="49" charset="-128"/>
              </a:rPr>
              <a:t>…</a:t>
            </a:r>
            <a:endParaRPr lang="en-US" sz="1400" b="0" i="0" u="none" strike="noStrike" dirty="0">
              <a:effectLst/>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4149919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600" dirty="0">
                <a:effectLst/>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115009</TotalTime>
  <Words>6785</Words>
  <Application>Microsoft Office PowerPoint</Application>
  <PresentationFormat>On-screen Show (4:3)</PresentationFormat>
  <Paragraphs>1445</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2022-09-14T06:25:57Z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