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84" r:id="rId23"/>
    <p:sldId id="364" r:id="rId24"/>
    <p:sldId id="377" r:id="rId25"/>
    <p:sldId id="378" r:id="rId26"/>
    <p:sldId id="379" r:id="rId27"/>
    <p:sldId id="380" r:id="rId28"/>
    <p:sldId id="381" r:id="rId29"/>
    <p:sldId id="386" r:id="rId30"/>
    <p:sldId id="382" r:id="rId31"/>
    <p:sldId id="334" r:id="rId32"/>
    <p:sldId id="335" r:id="rId33"/>
    <p:sldId id="346" r:id="rId34"/>
    <p:sldId id="365" r:id="rId35"/>
    <p:sldId id="370" r:id="rId36"/>
    <p:sldId id="371" r:id="rId37"/>
    <p:sldId id="385" r:id="rId38"/>
    <p:sldId id="350" r:id="rId39"/>
    <p:sldId id="351" r:id="rId40"/>
    <p:sldId id="352" r:id="rId41"/>
    <p:sldId id="357" r:id="rId42"/>
    <p:sldId id="358" r:id="rId43"/>
    <p:sldId id="353" r:id="rId44"/>
    <p:sldId id="372" r:id="rId45"/>
    <p:sldId id="360" r:id="rId46"/>
    <p:sldId id="355" r:id="rId47"/>
    <p:sldId id="373" r:id="rId48"/>
    <p:sldId id="374" r:id="rId49"/>
    <p:sldId id="356" r:id="rId50"/>
    <p:sldId id="368" r:id="rId51"/>
    <p:sldId id="362" r:id="rId52"/>
    <p:sldId id="369" r:id="rId53"/>
    <p:sldId id="375" r:id="rId54"/>
    <p:sldId id="323" r:id="rId5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F3505D-BA15-4A1A-93B7-17C6DABCA4C4}" v="402" dt="2022-09-14T00:42:13.0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14T01:51:52.459" v="5988"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3T21:40:12.094" v="5400"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3T21:40:12.094" v="5400"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1:50:23.027" v="5967" actId="13926"/>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3T21:05:05.427" v="5192" actId="2057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1:49:51.285" v="5961" actId="13926"/>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1:46:56.163" v="5867"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2T03:00:17.078" v="3683"/>
        <pc:sldMkLst>
          <pc:docMk/>
          <pc:sldMk cId="588130191" sldId="353"/>
        </pc:sldMkLst>
        <pc:spChg chg="mod">
          <ac:chgData name="Alfred Asterjadhi" userId="39de57b9-85c0-4fd1-aaac-8ca2b6560ad0" providerId="ADAL" clId="{28F3505D-BA15-4A1A-93B7-17C6DABCA4C4}" dt="2022-09-12T03:00:17.078" v="3683"/>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14T01:49:46.920" v="5960" actId="13926"/>
        <pc:sldMkLst>
          <pc:docMk/>
          <pc:sldMk cId="2828608285" sldId="357"/>
        </pc:sldMkLst>
        <pc:spChg chg="mod">
          <ac:chgData name="Alfred Asterjadhi" userId="39de57b9-85c0-4fd1-aaac-8ca2b6560ad0" providerId="ADAL" clId="{28F3505D-BA15-4A1A-93B7-17C6DABCA4C4}" dt="2022-09-14T01:49:46.920" v="5960"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1:49:43.219" v="5959" actId="2057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1:51:52.459" v="5988" actId="20577"/>
        <pc:sldMkLst>
          <pc:docMk/>
          <pc:sldMk cId="2379446320" sldId="358"/>
        </pc:sldMkLst>
        <pc:spChg chg="mod">
          <ac:chgData name="Alfred Asterjadhi" userId="39de57b9-85c0-4fd1-aaac-8ca2b6560ad0" providerId="ADAL" clId="{28F3505D-BA15-4A1A-93B7-17C6DABCA4C4}" dt="2022-09-14T01:50:15.759" v="5966"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1:51:52.459" v="5988" actId="2057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3T21:27:47.258" v="5342" actId="207"/>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3T21:27:47.258" v="5342"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add mod ord">
        <pc:chgData name="Alfred Asterjadhi" userId="39de57b9-85c0-4fd1-aaac-8ca2b6560ad0" providerId="ADAL" clId="{28F3505D-BA15-4A1A-93B7-17C6DABCA4C4}" dt="2022-09-13T21:41:35.702" v="5436"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3T21:41:35.702" v="5436"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3T23:36:13.866" v="5499" actId="20577"/>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3T23:36:13.866" v="5499" actId="20577"/>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13T20:59:43.630" v="505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13T20:59:43.630" v="505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3T20:52:43.711" v="4946" actId="207"/>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3T20:52:43.711" v="4946" actId="207"/>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13T20:46:17.493" v="4871" actId="20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13T20:46:17.493" v="4871" actId="20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3T20:54:32.185" v="4963"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3T20:54:32.185" v="4963"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2T19:16:33.605" v="3769" actId="2057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2T19:16:33.605" v="3769" actId="2057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4T00:39:30.490" v="5752" actId="122"/>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4T00:39:30.490" v="5752" actId="122"/>
          <ac:graphicFrameMkLst>
            <pc:docMk/>
            <pc:sldMk cId="110446968" sldId="386"/>
            <ac:graphicFrameMk id="6" creationId="{5094FBC8-BB74-47F3-965D-16BC678F4D1D}"/>
          </ac:graphicFrameMkLst>
        </pc:graphicFrameChg>
      </pc:sldChg>
      <pc:sldMasterChg chg="modSp mod">
        <pc:chgData name="Alfred Asterjadhi" userId="39de57b9-85c0-4fd1-aaac-8ca2b6560ad0" providerId="ADAL" clId="{28F3505D-BA15-4A1A-93B7-17C6DABCA4C4}" dt="2022-09-14T01:51:39.800" v="5986" actId="20577"/>
        <pc:sldMasterMkLst>
          <pc:docMk/>
          <pc:sldMasterMk cId="0" sldId="2147483648"/>
        </pc:sldMasterMkLst>
        <pc:spChg chg="mod">
          <ac:chgData name="Alfred Asterjadhi" userId="39de57b9-85c0-4fd1-aaac-8ca2b6560ad0" providerId="ADAL" clId="{28F3505D-BA15-4A1A-93B7-17C6DABCA4C4}" dt="2022-09-14T01:51:39.800" v="5986"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802.11-22/1246r12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317-00-00be-cr-on-cid-10116.docx" TargetMode="External"/><Relationship Id="rId13" Type="http://schemas.openxmlformats.org/officeDocument/2006/relationships/hyperlink" Target="https://mentor.ieee.org/802.11/dcn/22/11-22-1320-01-00be-lb266-cr-for-3-2-definitions-specific-to-ieee-802-11.docx" TargetMode="External"/><Relationship Id="rId3" Type="http://schemas.openxmlformats.org/officeDocument/2006/relationships/hyperlink" Target="https://mentor.ieee.org/802.11/dcn/22/11-22-1270-00-00be-cr-for-power-boost-factor-cids.docx" TargetMode="External"/><Relationship Id="rId7" Type="http://schemas.openxmlformats.org/officeDocument/2006/relationships/hyperlink" Target="https://mentor.ieee.org/802.11/dcn/22/11-22-1267-00-00be-lb266-cr-on-eht-operation-element.docx" TargetMode="External"/><Relationship Id="rId12" Type="http://schemas.openxmlformats.org/officeDocument/2006/relationships/hyperlink" Target="https://mentor.ieee.org/802.11/dcn/22/11-22-1364-00-00be-lb266-cr-for-phy-ru-or-mru-index.docx" TargetMode="External"/><Relationship Id="rId2" Type="http://schemas.openxmlformats.org/officeDocument/2006/relationships/hyperlink" Target="https://mentor.ieee.org/802.11/dcn/22/11-22-1194-00-00be-lb266-cr-for-9-4-1-7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12-00-00be-cr-for-clause-6-3-part-3.docx" TargetMode="External"/><Relationship Id="rId11" Type="http://schemas.openxmlformats.org/officeDocument/2006/relationships/hyperlink" Target="https://mentor.ieee.org/802.11/dcn/22/11-22-1361-00-00be-lb266-cr-for-9-3-1-22-2-common-info-field-of-trigger-frame.docx" TargetMode="External"/><Relationship Id="rId5" Type="http://schemas.openxmlformats.org/officeDocument/2006/relationships/hyperlink" Target="https://mentor.ieee.org/802.11/dcn/22/11-22-1311-00-00be-cr-for-clause-6-3-part-2.docx" TargetMode="External"/><Relationship Id="rId10" Type="http://schemas.openxmlformats.org/officeDocument/2006/relationships/hyperlink" Target="https://mentor.ieee.org/802.11/dcn/22/11-22-1251-00-00be-lb266-cr-for-35-14-nominal-packet-padding-values.docx" TargetMode="External"/><Relationship Id="rId4" Type="http://schemas.openxmlformats.org/officeDocument/2006/relationships/hyperlink" Target="https://mentor.ieee.org/802.11/dcn/22/11-22-1232-00-00be-cr-for-cids-in-35-7-2-part-ii.docx" TargetMode="External"/><Relationship Id="rId9" Type="http://schemas.openxmlformats.org/officeDocument/2006/relationships/hyperlink" Target="https://mentor.ieee.org/802.11/dcn/22/11-22-1363-00-00be-cr-on-3-2-cids-part2.doc" TargetMode="External"/><Relationship Id="rId14" Type="http://schemas.openxmlformats.org/officeDocument/2006/relationships/hyperlink" Target="https://mentor.ieee.org/802.11/dcn/22/11-22-1266-00-00be-lb266-cr-for-eht-mu-opera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546-00-00be-eht-su.docx" TargetMode="External"/><Relationship Id="rId3" Type="http://schemas.openxmlformats.org/officeDocument/2006/relationships/hyperlink" Target="https://mentor.ieee.org/802.11/dcn/22/11-22-1324-01-00be-cr-for-cids-in-35-7-2-part-iii.docx" TargetMode="External"/><Relationship Id="rId7" Type="http://schemas.openxmlformats.org/officeDocument/2006/relationships/hyperlink" Target="https://mentor.ieee.org/802.11/dcn/22/11-22-1481-00-00be-lb266-cr-for-ul-mu-operation-35-5-2-3.docx" TargetMode="External"/><Relationship Id="rId2" Type="http://schemas.openxmlformats.org/officeDocument/2006/relationships/hyperlink" Target="https://mentor.ieee.org/802.11/dcn/22/11-22-1340-00-00be-lb266-cr-for-eht-trs-part-i.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07-00-00be-cr-for-9-3-1-19-part1.docx" TargetMode="External"/><Relationship Id="rId11" Type="http://schemas.openxmlformats.org/officeDocument/2006/relationships/hyperlink" Target="https://mentor.ieee.org/802.11/dcn/22/11-22-1416-00-00be-discussion-on-sst-and-a-ppdu.pptx" TargetMode="External"/><Relationship Id="rId5" Type="http://schemas.openxmlformats.org/officeDocument/2006/relationships/hyperlink" Target="https://mentor.ieee.org/802.11/dcn/22/11-22-1131-03-00be-lb266-cr-on-9-4-1-71.docx" TargetMode="External"/><Relationship Id="rId10" Type="http://schemas.openxmlformats.org/officeDocument/2006/relationships/hyperlink" Target="https://mentor.ieee.org/802.11/dcn/22/11-22-1544-00-00be-lb-266-cids-on-coexistence-assurance-document.docx" TargetMode="External"/><Relationship Id="rId4" Type="http://schemas.openxmlformats.org/officeDocument/2006/relationships/hyperlink" Target="https://mentor.ieee.org/802.11/dcn/22/11-22-1410-00-00be-cr-for-cids-on-ndpa-frame-format.docx" TargetMode="External"/><Relationship Id="rId9" Type="http://schemas.openxmlformats.org/officeDocument/2006/relationships/hyperlink" Target="https://mentor.ieee.org/802.11/dcn/21/11-21-0706-06-00be-tgbe-coexistence-assessment-document.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1120-03-00be-lb266-cr-for-cids-of-4-3-16a.docx" TargetMode="External"/><Relationship Id="rId2" Type="http://schemas.openxmlformats.org/officeDocument/2006/relationships/hyperlink" Target="https://mentor.ieee.org/802.11/dcn/22/11-22-1565-00-00be-lb266-cr-for-uora.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469-00-00be-cr-on-36-3-13-5-segment-parser.docx" TargetMode="External"/><Relationship Id="rId13" Type="http://schemas.openxmlformats.org/officeDocument/2006/relationships/hyperlink" Target="https://mentor.ieee.org/802.11/dcn/22/11-22-1548-00-00be-resolution-for-cids-in-clause-36-3-2-2-2.docx" TargetMode="External"/><Relationship Id="rId3" Type="http://schemas.openxmlformats.org/officeDocument/2006/relationships/hyperlink" Target="https://mentor.ieee.org/802.11/dcn/22/11-22-1404-00-00be-cr-d2-0-txvector-rxvector-parameters.docx" TargetMode="External"/><Relationship Id="rId7" Type="http://schemas.openxmlformats.org/officeDocument/2006/relationships/hyperlink" Target="https://mentor.ieee.org/802.11/dcn/22/11-22-1465-00-00be-lb266-cr-for-cid-12937.docx" TargetMode="External"/><Relationship Id="rId12" Type="http://schemas.openxmlformats.org/officeDocument/2006/relationships/hyperlink" Target="https://mentor.ieee.org/802.11/dcn/22/11-22-1547-00-00be-resolutions-for-cids-in-clause-36-3-2-2-1.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64-00-00be-lb266-cr-for-cid-11692-and-11693.docx" TargetMode="External"/><Relationship Id="rId11"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379-00-00be-cr-for-cid-10745.docx" TargetMode="External"/><Relationship Id="rId10" Type="http://schemas.openxmlformats.org/officeDocument/2006/relationships/hyperlink" Target="https://mentor.ieee.org/802.11/dcn/22/11-22-1474-00-00be-cr-on-cid-10119-and-cid-10120.docx" TargetMode="External"/><Relationship Id="rId4" Type="http://schemas.openxmlformats.org/officeDocument/2006/relationships/hyperlink" Target="https://mentor.ieee.org/802.11/dcn/22/11-22-1384-00-00be-lb226-cr-for-clause-36-3-4-eht-ppdu-format.docx" TargetMode="External"/><Relationship Id="rId9" Type="http://schemas.openxmlformats.org/officeDocument/2006/relationships/hyperlink" Target="https://mentor.ieee.org/802.11/dcn/22/11-22-1473-00-00be-cr-on-36-2-3-trigvector-parameters.docx" TargetMode="External"/><Relationship Id="rId14" Type="http://schemas.openxmlformats.org/officeDocument/2006/relationships/hyperlink" Target="https://mentor.ieee.org/802.11/dcn/22/11-22-1549-00-00be-resolution-for-cids-in-clause-36-3-2-2-3.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1514-00-00be-lb266-cr-on-subclause-36-3-19-1-transmit-spectral-mask.docx" TargetMode="External"/><Relationship Id="rId3" Type="http://schemas.openxmlformats.org/officeDocument/2006/relationships/hyperlink" Target="https://mentor.ieee.org/802.11/dcn/22/11-22-1552-00-00be-resolution-for-cids-in-clause-36-3-13-8.docx" TargetMode="External"/><Relationship Id="rId7" Type="http://schemas.openxmlformats.org/officeDocument/2006/relationships/hyperlink" Target="https://mentor.ieee.org/802.11/dcn/22/11-22-1513-00-00be-lb266-cr-on-subclause-36-3-19-transmit-specification.docx" TargetMode="External"/><Relationship Id="rId12" Type="http://schemas.openxmlformats.org/officeDocument/2006/relationships/hyperlink" Target="https://mentor.ieee.org/802.11/dcn/22/11-22-1606-00-00be-lb266-cids-in-9-4-2-313-eht-capabilities-element.docx" TargetMode="External"/><Relationship Id="rId2" Type="http://schemas.openxmlformats.org/officeDocument/2006/relationships/hyperlink" Target="https://mentor.ieee.org/802.11/dcn/22/11-22-1550-00-00be-resolution-for-cids-in-clause-36-3-5.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557-00-00be-lb266-cr-for-cid-13577.doc" TargetMode="External"/><Relationship Id="rId11" Type="http://schemas.openxmlformats.org/officeDocument/2006/relationships/hyperlink" Target="https://mentor.ieee.org/802.11/dcn/22/11-22-1604-00-00be-lb266-cr-on-eht-phy-introduction-2.docx" TargetMode="External"/><Relationship Id="rId5" Type="http://schemas.openxmlformats.org/officeDocument/2006/relationships/hyperlink" Target="https://mentor.ieee.org/802.11/dcn/22/11-22-1551-00-00be-cr-on-9-4-2-313-4-supported-eht-mcs-and-nss-set-field.docx" TargetMode="External"/><Relationship Id="rId10" Type="http://schemas.openxmlformats.org/officeDocument/2006/relationships/hyperlink" Target="https://mentor.ieee.org/802.11/dcn/22/11-22-1546-00-00be-eht-su.docx" TargetMode="External"/><Relationship Id="rId4" Type="http://schemas.openxmlformats.org/officeDocument/2006/relationships/hyperlink" Target="https://mentor.ieee.org/802.11/dcn/22/11-22-1553-00-00be-resolution-for-cids-in-clause-36-3-13-9.docx" TargetMode="External"/><Relationship Id="rId9" Type="http://schemas.openxmlformats.org/officeDocument/2006/relationships/hyperlink" Target="https://mentor.ieee.org/802.11/dcn/22/11-22-1590-00-00be-d2-0-comment-resolution-for-section-36-3-15-non-ht-duplicate-transmission.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373-00-00be-lb266-cr-for-cid-11700.docx" TargetMode="External"/><Relationship Id="rId3" Type="http://schemas.openxmlformats.org/officeDocument/2006/relationships/hyperlink" Target="https://mentor.ieee.org/802.11/dcn/22/11-22-1051-01-00be-lb266-cr-for-twt.docx" TargetMode="External"/><Relationship Id="rId7" Type="http://schemas.openxmlformats.org/officeDocument/2006/relationships/hyperlink" Target="https://mentor.ieee.org/802.11/dcn/22/11-22-1225-00-00be-lb266-cr-on-cid-12318-ess-report-element.docx" TargetMode="External"/><Relationship Id="rId2" Type="http://schemas.openxmlformats.org/officeDocument/2006/relationships/hyperlink" Target="https://mentor.ieee.org/802.11/dcn/22/11-22-1043-02-00be-lb266-cr-on-more-data-ack.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50-00-00be-lb266-cr-for-ml-sm-power-save-mode.docx" TargetMode="External"/><Relationship Id="rId11" Type="http://schemas.openxmlformats.org/officeDocument/2006/relationships/hyperlink" Target="https://mentor.ieee.org/802.11/dcn/22/11-22-1436-00-00be-cr-for-9-4-2-316-qos-charateristics-element-part-1.docx" TargetMode="External"/><Relationship Id="rId5" Type="http://schemas.openxmlformats.org/officeDocument/2006/relationships/hyperlink" Target="https://mentor.ieee.org/802.11/dcn/22/11-22-1318-00-00be-lb266-cr-for-cid-12427.docx" TargetMode="External"/><Relationship Id="rId10" Type="http://schemas.openxmlformats.org/officeDocument/2006/relationships/hyperlink" Target="https://mentor.ieee.org/802.11/dcn/22/11-22-1426-01-00be-lb266-cr-for-cid-13840.docx" TargetMode="External"/><Relationship Id="rId4" Type="http://schemas.openxmlformats.org/officeDocument/2006/relationships/hyperlink" Target="https://mentor.ieee.org/802.11/dcn/22/11-22-1292-02-00be-lb266-cr-for-cid-10861.docx" TargetMode="External"/><Relationship Id="rId9" Type="http://schemas.openxmlformats.org/officeDocument/2006/relationships/hyperlink" Target="https://mentor.ieee.org/802.11/dcn/22/11-22-1377-01-00be-cr-duplication-transmission-over-ml-for-low-latency-traffic.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453-00-00be-cr-for-nstrmobileap-apremoval.docx" TargetMode="External"/><Relationship Id="rId13" Type="http://schemas.openxmlformats.org/officeDocument/2006/relationships/hyperlink" Target="https://mentor.ieee.org/802.11/dcn/22/11-22-1424-00-00be-lb266-cr-for-a-mpdu-in-eht-ppdu.docx" TargetMode="External"/><Relationship Id="rId3" Type="http://schemas.openxmlformats.org/officeDocument/2006/relationships/hyperlink" Target="https://mentor.ieee.org/802.11/dcn/22/11-22-1422-00-00be-lb266-resolution-for-comments-related-to-various-aspects-of-mlo.docx" TargetMode="External"/><Relationship Id="rId7" Type="http://schemas.openxmlformats.org/officeDocument/2006/relationships/hyperlink" Target="https://mentor.ieee.org/802.11/dcn/22/11-22-1454-00-00be-lb266-cr-for-cid-10674.docx" TargetMode="External"/><Relationship Id="rId12" Type="http://schemas.openxmlformats.org/officeDocument/2006/relationships/hyperlink" Target="https://mentor.ieee.org/802.11/dcn/22/11-22-1472-00-00be-lb266-cr-document-for-eht-sta-features-cids.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56-00-00be-tgbe-lb266-comment-resolutions-for-rsna.docx" TargetMode="External"/><Relationship Id="rId11" Type="http://schemas.openxmlformats.org/officeDocument/2006/relationships/hyperlink" Target="https://mentor.ieee.org/802.11/dcn/22/11-22-1477-00-00be-lb266-cr-for-clause-9-and-10.docx" TargetMode="External"/><Relationship Id="rId5" Type="http://schemas.openxmlformats.org/officeDocument/2006/relationships/hyperlink" Target="https://mentor.ieee.org/802.11/dcn/22/11-22-1442-00-00be-cr-for-clause-35-3-16-6-sync-ppdu-start-time.docx" TargetMode="External"/><Relationship Id="rId10" Type="http://schemas.openxmlformats.org/officeDocument/2006/relationships/hyperlink" Target="https://mentor.ieee.org/802.11/dcn/22/11-22-1366-00-00be-cr-for-miscellaneous-cids.docx" TargetMode="External"/><Relationship Id="rId4" Type="http://schemas.openxmlformats.org/officeDocument/2006/relationships/hyperlink" Target="https://mentor.ieee.org/802.11/dcn/22/11-22-1336-00-00be-lb266-resolution-for-comments-related-to-mlo-ba-operation.docx" TargetMode="External"/><Relationship Id="rId9" Type="http://schemas.openxmlformats.org/officeDocument/2006/relationships/hyperlink" Target="https://mentor.ieee.org/802.11/dcn/22/11-22-1216-01-00be-lb266-cr-for-latency-report-element.docx" TargetMode="External"/><Relationship Id="rId14" Type="http://schemas.openxmlformats.org/officeDocument/2006/relationships/hyperlink" Target="https://mentor.ieee.org/802.11/dcn/22/11-22-1500-00-00be-11be-d2-0-comment-resolution-10-12.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279-00-00be-lb266-cr-for-cid-10705.docx" TargetMode="External"/><Relationship Id="rId3" Type="http://schemas.openxmlformats.org/officeDocument/2006/relationships/hyperlink" Target="https://mentor.ieee.org/802.11/dcn/22/11-22-1460-00-00be-cr-for-beacon-protection.docx" TargetMode="External"/><Relationship Id="rId7"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501-00-00be-11be-d2-0-comment-resolution-35-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7-00-00be-lb266-cr-for-r-twt-replacement-link.docx" TargetMode="External"/><Relationship Id="rId5" Type="http://schemas.openxmlformats.org/officeDocument/2006/relationships/hyperlink" Target="https://mentor.ieee.org/802.11/dcn/22/11-22-1233-07-00be-cr-for-35-3-19-part1.docx" TargetMode="External"/><Relationship Id="rId10" Type="http://schemas.openxmlformats.org/officeDocument/2006/relationships/hyperlink" Target="https://mentor.ieee.org/802.11/dcn/22/11-22-1510-00-00be-tid-to-link-mapping-for-qos.docx" TargetMode="External"/><Relationship Id="rId4" Type="http://schemas.openxmlformats.org/officeDocument/2006/relationships/hyperlink" Target="https://mentor.ieee.org/802.11/dcn/22/11-22-1278-00-00be-lb266-cr-for-cids-10710-12711.docx" TargetMode="External"/><Relationship Id="rId9" Type="http://schemas.openxmlformats.org/officeDocument/2006/relationships/hyperlink" Target="https://mentor.ieee.org/802.11/dcn/22/11-22-1509-00-00be-mld-load-balancing.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2/11-22-1028-00-00be-triggered-txop-sharing-error-recovery-cid-12420.pptx" TargetMode="External"/><Relationship Id="rId3" Type="http://schemas.openxmlformats.org/officeDocument/2006/relationships/hyperlink" Target="https://mentor.ieee.org/802.11/dcn/22/11-22-1279-00-00be-lb266-cr-for-cid-10705.docx" TargetMode="External"/><Relationship Id="rId7" Type="http://schemas.openxmlformats.org/officeDocument/2006/relationships/hyperlink" Target="https://mentor.ieee.org/802.11/dcn/22/11-22-1545-00-00be-lb-266-cr-for-cids-related-to-twt-information-frame.docx" TargetMode="External"/><Relationship Id="rId2" Type="http://schemas.openxmlformats.org/officeDocument/2006/relationships/hyperlink" Target="https://mentor.ieee.org/802.11/dcn/22/11-22-1539-00-00be-lb266-cr-for-subclause-35-3-1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80-05-00be-lb-266-cr-for-r-twt-related-cids-part1.docx" TargetMode="External"/><Relationship Id="rId5" Type="http://schemas.openxmlformats.org/officeDocument/2006/relationships/hyperlink" Target="https://mentor.ieee.org/802.11/dcn/22/11-22-1355-01-00be-ap-link-disablement-notification.docx" TargetMode="External"/><Relationship Id="rId4" Type="http://schemas.openxmlformats.org/officeDocument/2006/relationships/hyperlink" Target="https://mentor.ieee.org/802.11/dcn/22/11-22-1496-00-00be-lb266-cr-for-clause-9-4-2-5-1.docx" TargetMode="External"/><Relationship Id="rId9" Type="http://schemas.openxmlformats.org/officeDocument/2006/relationships/hyperlink" Target="https://mentor.ieee.org/802.11/dcn/22/11-22-1471-01-00be-lb266-cr-for-35-9-4-2.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586-00-00be-lb266-resolution-for-comments-related-to-nstr-emlsr-handling-with-tdls.docx" TargetMode="External"/><Relationship Id="rId2" Type="http://schemas.openxmlformats.org/officeDocument/2006/relationships/hyperlink" Target="https://mentor.ieee.org/802.11/dcn/22/11-22-1470-03-00be-lb266-cr-for-some-cids-in-35-9-35-9-1-35-9-2-35-9-4-and-35-9-4-1.doc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423-00-00be-eht-smps.docx" TargetMode="External"/><Relationship Id="rId2" Type="http://schemas.openxmlformats.org/officeDocument/2006/relationships/hyperlink" Target="https://mentor.ieee.org/802.11/dcn/22/11-22-1052-00-00be-end-time-alignment-of-sync-ppdus-medium-access-cid-12415-12426-12431.pptx" TargetMode="External"/><Relationship Id="rId1" Type="http://schemas.openxmlformats.org/officeDocument/2006/relationships/slideLayout" Target="../slideLayouts/slideLayout5.xml"/><Relationship Id="rId4" Type="http://schemas.openxmlformats.org/officeDocument/2006/relationships/hyperlink" Target="https://mentor.ieee.org/802.11/dcn/22/11-22-1508-00-00be-lb266-cr-for-non-zero-backoff-procedure.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548-00-00be-resolution-for-cids-in-clause-36-3-2-2-2.docx" TargetMode="External"/><Relationship Id="rId13" Type="http://schemas.openxmlformats.org/officeDocument/2006/relationships/hyperlink" Target="https://mentor.ieee.org/802.11/dcn/22/11-22-1479-00-00be-lb266-cr-for-36-1-1-introduction-to-the-eht-phy.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7-00-00be-resolutions-for-cids-in-clause-36-3-2-2-1.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65-00-00be-lb266-cr-for-cid-12937.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4-00-00be-lb266-cr-for-cid-11692-and-11693.docx" TargetMode="External"/><Relationship Id="rId10" Type="http://schemas.openxmlformats.org/officeDocument/2006/relationships/hyperlink" Target="https://mentor.ieee.org/802.11/dcn/22/11-22-1469-00-00be-cr-on-36-3-13-5-segment-parser.docx" TargetMode="External"/><Relationship Id="rId4" Type="http://schemas.openxmlformats.org/officeDocument/2006/relationships/hyperlink" Target="https://mentor.ieee.org/802.11/dcn/22/11-22-1379-00-00be-cr-for-cid-10745.docx" TargetMode="External"/><Relationship Id="rId9" Type="http://schemas.openxmlformats.org/officeDocument/2006/relationships/hyperlink" Target="https://mentor.ieee.org/802.11/dcn/22/11-22-1549-00-00be-resolution-for-cids-in-clause-36-3-2-2-3.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1043-04-00be-lb266-cr-on-more-data-ack.docx" TargetMode="External"/><Relationship Id="rId3" Type="http://schemas.openxmlformats.org/officeDocument/2006/relationships/hyperlink" Target="https://mentor.ieee.org/802.11/dcn/22/11-22-1442-01-00be-cr-for-clause-35-3-16-6-sync-ppdu-start-time.docx" TargetMode="External"/><Relationship Id="rId7" Type="http://schemas.openxmlformats.org/officeDocument/2006/relationships/hyperlink" Target="https://mentor.ieee.org/802.11/dcn/22/11-22-1377-01-00be-cr-duplication-transmission-over-ml-for-low-latency-traffic.docx" TargetMode="External"/><Relationship Id="rId2" Type="http://schemas.openxmlformats.org/officeDocument/2006/relationships/hyperlink" Target="https://mentor.ieee.org/802.11/dcn/22/11-22-1356-00-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539-00-00be-lb266-cr-for-subclause-35-3-10.docx" TargetMode="External"/><Relationship Id="rId4" Type="http://schemas.openxmlformats.org/officeDocument/2006/relationships/hyperlink" Target="https://mentor.ieee.org/802.11/dcn/22/11-22-1472-00-00be-lb266-cr-document-for-eht-sta-features-cids.docx" TargetMode="External"/><Relationship Id="rId9" Type="http://schemas.openxmlformats.org/officeDocument/2006/relationships/hyperlink" Target="https://mentor.ieee.org/802.11/dcn/22/11-22-1280-05-00be-lb-266-cr-for-r-twt-related-cids-part1.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2/11-22-1311-00-00be-cr-for-clause-6-3-part-2.docx" TargetMode="External"/><Relationship Id="rId3" Type="http://schemas.openxmlformats.org/officeDocument/2006/relationships/hyperlink" Target="https://mentor.ieee.org/802.11/dcn/22/11-22-1194-00-00be-lb266-cr-for-9-4-1-70.docx" TargetMode="External"/><Relationship Id="rId7" Type="http://schemas.openxmlformats.org/officeDocument/2006/relationships/hyperlink" Target="https://mentor.ieee.org/802.11/dcn/22/11-22-1267-00-00be-lb266-cr-on-eht-operation-element.docx" TargetMode="External"/><Relationship Id="rId2" Type="http://schemas.openxmlformats.org/officeDocument/2006/relationships/hyperlink" Target="https://mentor.ieee.org/802.11/dcn/22/11-22-1270-00-00be-cr-for-power-boost-facto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31-03-00be-lb266-cr-on-9-4-1-71.docx" TargetMode="External"/><Relationship Id="rId5" Type="http://schemas.openxmlformats.org/officeDocument/2006/relationships/hyperlink" Target="https://mentor.ieee.org/802.11/dcn/22/11-22-1232-00-00be-cr-for-cids-in-35-7-2-part-ii.docx" TargetMode="External"/><Relationship Id="rId4" Type="http://schemas.openxmlformats.org/officeDocument/2006/relationships/hyperlink" Target="https://mentor.ieee.org/802.11/dcn/22/11-22-1324-01-00be-cr-for-cids-in-35-7-2-part-iii.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2/11-22-1421-10-00be-sept-mac-adhoc-agenda.docx" TargetMode="External"/><Relationship Id="rId2" Type="http://schemas.openxmlformats.org/officeDocument/2006/relationships/hyperlink" Target="https://mentor.ieee.org/802.11/dcn/22/11-22-1161-17-00be-july-sept-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552-00-00be-resolution-for-cids-in-clause-36-3-13-8.docx" TargetMode="External"/><Relationship Id="rId3" Type="http://schemas.openxmlformats.org/officeDocument/2006/relationships/hyperlink" Target="https://mentor.ieee.org/802.11/dcn/22/11-22-1469-00-00be-cr-on-36-3-13-5-segment-parser.docx" TargetMode="External"/><Relationship Id="rId7" Type="http://schemas.openxmlformats.org/officeDocument/2006/relationships/hyperlink" Target="https://mentor.ieee.org/802.11/dcn/22/11-22-1550-00-00be-resolution-for-cids-in-clause-36-3-5.docx" TargetMode="External"/><Relationship Id="rId2" Type="http://schemas.openxmlformats.org/officeDocument/2006/relationships/hyperlink" Target="https://mentor.ieee.org/802.11/dcn/22/11-22-1549-00-00be-resolution-for-cids-in-clause-36-3-2-2-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474-00-00be-cr-on-cid-10119-and-cid-10120.docx" TargetMode="External"/><Relationship Id="rId10" Type="http://schemas.openxmlformats.org/officeDocument/2006/relationships/hyperlink" Target="https://mentor.ieee.org/802.11/dcn/22/11-22-1551-00-00be-cr-on-9-4-2-313-4-supported-eht-mcs-and-nss-set-field.docx" TargetMode="External"/><Relationship Id="rId4" Type="http://schemas.openxmlformats.org/officeDocument/2006/relationships/hyperlink" Target="https://mentor.ieee.org/802.11/dcn/22/11-22-1473-00-00be-cr-on-36-2-3-trigvector-parameters.docx" TargetMode="External"/><Relationship Id="rId9" Type="http://schemas.openxmlformats.org/officeDocument/2006/relationships/hyperlink" Target="https://mentor.ieee.org/802.11/dcn/22/11-22-1553-00-00be-resolution-for-cids-in-clause-36-3-13-9.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92-02-00be-lb266-cr-for-cid-10861.docx" TargetMode="External"/><Relationship Id="rId5" Type="http://schemas.openxmlformats.org/officeDocument/2006/relationships/hyperlink" Target="https://mentor.ieee.org/802.11/dcn/22/11-22-1051-01-00be-lb266-cr-for-twt.docx" TargetMode="External"/><Relationship Id="rId4" Type="http://schemas.openxmlformats.org/officeDocument/2006/relationships/hyperlink" Target="https://mentor.ieee.org/802.11/dcn/22/11-22-1233-07-00be-cr-for-35-3-19-part1.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2/11-22-1377-01-00be-cr-duplication-transmission-over-ml-for-low-latency-traffic.docx" TargetMode="External"/><Relationship Id="rId3" Type="http://schemas.openxmlformats.org/officeDocument/2006/relationships/hyperlink" Target="https://mentor.ieee.org/802.11/dcn/22/11-22-1424-00-00be-lb266-cr-for-a-mpdu-in-eht-ppdu.docx" TargetMode="External"/><Relationship Id="rId7" Type="http://schemas.openxmlformats.org/officeDocument/2006/relationships/hyperlink" Target="https://mentor.ieee.org/802.11/dcn/22/11-22-1500-00-00be-11be-d2-0-comment-resolution-10-12.docx" TargetMode="External"/><Relationship Id="rId2" Type="http://schemas.openxmlformats.org/officeDocument/2006/relationships/hyperlink" Target="https://mentor.ieee.org/802.11/dcn/22/11-22-1471-01-00be-lb266-cr-for-35-9-4-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5-00-00be-lb-266-cr-for-cids-related-to-twt-information-frame.docx" TargetMode="External"/><Relationship Id="rId5" Type="http://schemas.openxmlformats.org/officeDocument/2006/relationships/hyperlink" Target="https://mentor.ieee.org/802.11/dcn/22/11-22-1526-00-00be-lb266-cr-for-subclause-35-8-2.docx" TargetMode="External"/><Relationship Id="rId10" Type="http://schemas.openxmlformats.org/officeDocument/2006/relationships/hyperlink" Target="https://mentor.ieee.org/802.11/dcn/22/11-22-1280-05-00be-lb-266-cr-for-r-twt-related-cids-part1.docx" TargetMode="External"/><Relationship Id="rId4" Type="http://schemas.openxmlformats.org/officeDocument/2006/relationships/hyperlink" Target="https://mentor.ieee.org/802.11/dcn/22/11-22-1422-00-00be-lb266-resolution-for-comments-related-to-various-aspects-of-mlo.docx" TargetMode="External"/><Relationship Id="rId9" Type="http://schemas.openxmlformats.org/officeDocument/2006/relationships/hyperlink" Target="https://mentor.ieee.org/802.11/dcn/22/11-22-1043-04-00be-lb266-cr-on-more-data-ack.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2/11-22-1340-00-00be-lb266-cr-for-eht-trs-part-i.docx" TargetMode="External"/><Relationship Id="rId3" Type="http://schemas.openxmlformats.org/officeDocument/2006/relationships/hyperlink" Target="https://mentor.ieee.org/802.11/dcn/22/11-22-1311-00-00be-cr-for-clause-6-3-part-2.docx" TargetMode="External"/><Relationship Id="rId7" Type="http://schemas.openxmlformats.org/officeDocument/2006/relationships/hyperlink" Target="https://mentor.ieee.org/802.11/dcn/22/11-22-1266-00-00be-lb266-cr-for-eht-mu-operation.docx" TargetMode="External"/><Relationship Id="rId2" Type="http://schemas.openxmlformats.org/officeDocument/2006/relationships/hyperlink" Target="https://mentor.ieee.org/802.11/dcn/22/11-22-1267-00-00be-lb266-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61-00-00be-lb266-cr-for-9-3-1-22-2-common-info-field-of-trigger-frame.docx" TargetMode="External"/><Relationship Id="rId5" Type="http://schemas.openxmlformats.org/officeDocument/2006/relationships/hyperlink" Target="https://mentor.ieee.org/802.11/dcn/22/11-22-1251-00-00be-lb266-cr-for-35-14-nominal-packet-padding-values.docx" TargetMode="External"/><Relationship Id="rId10" Type="http://schemas.openxmlformats.org/officeDocument/2006/relationships/hyperlink" Target="https://mentor.ieee.org/802.11/dcn/22/11-22-1307-00-00be-cr-for-9-3-1-19-part1.docx" TargetMode="External"/><Relationship Id="rId4" Type="http://schemas.openxmlformats.org/officeDocument/2006/relationships/hyperlink" Target="https://mentor.ieee.org/802.11/dcn/22/11-22-1312-00-00be-cr-for-clause-6-3-part-3.docx" TargetMode="External"/><Relationship Id="rId9" Type="http://schemas.openxmlformats.org/officeDocument/2006/relationships/hyperlink" Target="https://mentor.ieee.org/802.11/dcn/22/11-22-1410-00-00be-cr-for-cids-on-ndpa-frame-format.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2/11-22-1513-00-00be-lb266-cr-on-subclause-36-3-19-transmit-specification.docx" TargetMode="External"/><Relationship Id="rId3" Type="http://schemas.openxmlformats.org/officeDocument/2006/relationships/hyperlink" Target="https://mentor.ieee.org/802.11/dcn/22/11-22-1550-00-00be-resolution-for-cids-in-clause-36-3-5.docx" TargetMode="External"/><Relationship Id="rId7" Type="http://schemas.openxmlformats.org/officeDocument/2006/relationships/hyperlink" Target="https://mentor.ieee.org/802.11/dcn/22/11-22-1557-00-00be-lb266-cr-for-cid-13577.doc" TargetMode="External"/><Relationship Id="rId2" Type="http://schemas.openxmlformats.org/officeDocument/2006/relationships/hyperlink" Target="https://mentor.ieee.org/802.11/dcn/22/11-22-1479-00-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1-00-00be-cr-on-9-4-2-313-4-supported-eht-mcs-and-nss-set-field.docx" TargetMode="External"/><Relationship Id="rId11" Type="http://schemas.openxmlformats.org/officeDocument/2006/relationships/hyperlink" Target="https://mentor.ieee.org/802.11/dcn/22/11-22-1546-00-00be-eht-su.docx" TargetMode="External"/><Relationship Id="rId5" Type="http://schemas.openxmlformats.org/officeDocument/2006/relationships/hyperlink" Target="https://mentor.ieee.org/802.11/dcn/22/11-22-1553-00-00be-resolution-for-cids-in-clause-36-3-13-9.docx" TargetMode="External"/><Relationship Id="rId10" Type="http://schemas.openxmlformats.org/officeDocument/2006/relationships/hyperlink" Target="https://mentor.ieee.org/802.11/dcn/22/11-22-1590-00-00be-d2-0-comment-resolution-for-section-36-3-15-non-ht-duplicate-transmission.docx" TargetMode="External"/><Relationship Id="rId4" Type="http://schemas.openxmlformats.org/officeDocument/2006/relationships/hyperlink" Target="https://mentor.ieee.org/802.11/dcn/22/11-22-1552-00-00be-resolution-for-cids-in-clause-36-3-13-8.docx" TargetMode="External"/><Relationship Id="rId9" Type="http://schemas.openxmlformats.org/officeDocument/2006/relationships/hyperlink" Target="https://mentor.ieee.org/802.11/dcn/22/11-22-1514-00-00be-lb266-cr-on-subclause-36-3-19-1-transmit-spectral-mask.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2/11-22-1051-01-00be-lb266-cr-for-twt.docx" TargetMode="External"/><Relationship Id="rId3" Type="http://schemas.openxmlformats.org/officeDocument/2006/relationships/hyperlink" Target="https://mentor.ieee.org/802.11/dcn/22/11-22-1526-00-00be-lb266-cr-for-subclause-35-8-2.docx" TargetMode="External"/><Relationship Id="rId7" Type="http://schemas.openxmlformats.org/officeDocument/2006/relationships/hyperlink" Target="https://mentor.ieee.org/802.11/dcn/22/11-22-1436-00-00be-cr-for-9-4-2-316-qos-charateristics-element-part-1.docx" TargetMode="External"/><Relationship Id="rId2" Type="http://schemas.openxmlformats.org/officeDocument/2006/relationships/hyperlink" Target="https://mentor.ieee.org/802.11/dcn/22/11-22-1356-00-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77-00-00be-lb266-cr-for-clause-9-and-10.docx" TargetMode="External"/><Relationship Id="rId5" Type="http://schemas.openxmlformats.org/officeDocument/2006/relationships/hyperlink" Target="https://mentor.ieee.org/802.11/dcn/22/11-22-1500-00-00be-11be-d2-0-comment-resolution-10-12.docx" TargetMode="External"/><Relationship Id="rId10" Type="http://schemas.openxmlformats.org/officeDocument/2006/relationships/hyperlink" Target="https://mentor.ieee.org/802.11/dcn/22/11-22-1250-00-00be-lb266-cr-for-ml-sm-power-save-mode.docx" TargetMode="External"/><Relationship Id="rId4" Type="http://schemas.openxmlformats.org/officeDocument/2006/relationships/hyperlink" Target="https://mentor.ieee.org/802.11/dcn/22/11-22-1545-01-00be-lb-266-cr-for-cids-related-to-twt-information-frame.docx" TargetMode="External"/><Relationship Id="rId9" Type="http://schemas.openxmlformats.org/officeDocument/2006/relationships/hyperlink" Target="https://mentor.ieee.org/802.11/dcn/22/11-22-1318-00-00be-lb266-cr-for-cid-12427.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604-00-00be-lb266-cr-on-eht-phy-introduction-2.docx" TargetMode="External"/><Relationship Id="rId2" Type="http://schemas.openxmlformats.org/officeDocument/2006/relationships/hyperlink" Target="https://mentor.ieee.org/802.11/dcn/22/11-22-1546-00-00be-eht-su.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606-00-00be-lb266-cids-in-9-4-2-313-eht-capabilities-element.doc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2/11-22-1355-01-00be-ap-link-disablement-notification.docx" TargetMode="External"/><Relationship Id="rId13" Type="http://schemas.openxmlformats.org/officeDocument/2006/relationships/hyperlink" Target="https://mentor.ieee.org/802.11/dcn/22/11-22-1225-00-00be-lb266-cr-on-cid-12318-ess-report-element.docx" TargetMode="External"/><Relationship Id="rId3" Type="http://schemas.openxmlformats.org/officeDocument/2006/relationships/hyperlink" Target="https://mentor.ieee.org/802.11/dcn/22/11-22-1189-03-00be-cr-for-txs-part-1.docx" TargetMode="External"/><Relationship Id="rId7" Type="http://schemas.openxmlformats.org/officeDocument/2006/relationships/hyperlink" Target="https://mentor.ieee.org/802.11/dcn/22/11-22-1233-08-00be-cr-for-35-3-19-part1.docx" TargetMode="External"/><Relationship Id="rId12" Type="http://schemas.openxmlformats.org/officeDocument/2006/relationships/hyperlink" Target="https://mentor.ieee.org/802.11/dcn/22/11-22-1250-00-00be-lb266-cr-for-ml-sm-power-save-mode.docx" TargetMode="External"/><Relationship Id="rId2" Type="http://schemas.openxmlformats.org/officeDocument/2006/relationships/hyperlink" Target="https://mentor.ieee.org/802.11/dcn/22/11-22-1051-01-00be-lb266-cr-for-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11" Type="http://schemas.openxmlformats.org/officeDocument/2006/relationships/hyperlink" Target="https://mentor.ieee.org/802.11/dcn/22/11-22-1318-00-00be-lb266-cr-for-cid-12427.docx" TargetMode="External"/><Relationship Id="rId5" Type="http://schemas.openxmlformats.org/officeDocument/2006/relationships/hyperlink" Target="https://mentor.ieee.org/802.11/dcn/22/11-22-1470-03-00be-lb266-cr-for-some-cids-in-35-9-35-9-1-35-9-2-35-9-4-and-35-9-4-1.docx" TargetMode="External"/><Relationship Id="rId10" Type="http://schemas.openxmlformats.org/officeDocument/2006/relationships/hyperlink" Target="https://mentor.ieee.org/802.11/dcn/22/11-22-1500-00-00be-11be-d2-0-comment-resolution-10-12.docx" TargetMode="External"/><Relationship Id="rId4" Type="http://schemas.openxmlformats.org/officeDocument/2006/relationships/hyperlink" Target="https://mentor.ieee.org/802.11/dcn/22/11-22-1428-02-00be-lb266-cr-for-cids-related-to-35-3-4-2.docx" TargetMode="External"/><Relationship Id="rId9" Type="http://schemas.openxmlformats.org/officeDocument/2006/relationships/hyperlink" Target="https://mentor.ieee.org/802.11/dcn/22/11-22-1545-01-00be-lb-266-cr-for-cids-related-to-twt-information-frame.docx" TargetMode="Externa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2/11-22-0972-08-00be-tgbe-editor-s-report-on-lb266.ppt"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2022 meeting and conf calls</a:t>
            </a:r>
          </a:p>
          <a:p>
            <a:pPr>
              <a:buFont typeface="Arial" panose="020B0604020202020204" pitchFamily="34" charset="0"/>
              <a:buChar char="•"/>
            </a:pPr>
            <a:r>
              <a:rPr lang="en-US" sz="1800" dirty="0"/>
              <a:t>Approve TGbe minutes from July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IEEE-SA Policies and Procedure</a:t>
            </a:r>
          </a:p>
          <a:p>
            <a:pPr marL="800100" lvl="1" indent="-342900">
              <a:buFont typeface="Arial" panose="020B0604020202020204" pitchFamily="34" charset="0"/>
              <a:buChar char="•"/>
            </a:pPr>
            <a:r>
              <a:rPr lang="en-US" altLang="en-US" sz="1000" dirty="0"/>
              <a:t>Summary from July 2022 F2F, ad-hoc, and conf calls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EVE, MAC (19:30-21:30)</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November 2022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387163239"/>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11-16,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39985250"/>
              </p:ext>
            </p:extLst>
          </p:nvPr>
        </p:nvGraphicFramePr>
        <p:xfrm>
          <a:off x="838200" y="1466262"/>
          <a:ext cx="7759383" cy="448889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1194r3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 for 9.4.1.70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Jinyoung Chun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1270r0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Power Boost Factor CIDs</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Hanqing Lou</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Presented</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i="1"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1232r1</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7030A0"/>
                          </a:solidFill>
                          <a:effectLst/>
                          <a:latin typeface="Times New Roman" panose="02020603050405020304" pitchFamily="18" charset="0"/>
                          <a:ea typeface="Times New Roman" panose="02020603050405020304" pitchFamily="18" charset="0"/>
                        </a:rPr>
                        <a:t>CR for CIDs in 35.7.2 Part II</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a:solidFill>
                            <a:srgbClr val="7030A0"/>
                          </a:solidFill>
                          <a:effectLst/>
                          <a:latin typeface="Times New Roman" panose="02020603050405020304" pitchFamily="18" charset="0"/>
                          <a:ea typeface="Times New Roman" panose="02020603050405020304" pitchFamily="18" charset="0"/>
                        </a:rPr>
                        <a:t>Zinan Lin</a:t>
                      </a:r>
                      <a:endParaRPr lang="en-US" sz="1100" i="1">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7030A0"/>
                          </a:solidFill>
                          <a:effectLst/>
                          <a:latin typeface="Times New Roman" panose="02020603050405020304" pitchFamily="18" charset="0"/>
                          <a:ea typeface="Times New Roman" panose="02020603050405020304" pitchFamily="18" charset="0"/>
                        </a:rPr>
                        <a:t>R4M-8C</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7030A0"/>
                          </a:solidFill>
                          <a:effectLst/>
                          <a:latin typeface="Times New Roman" panose="02020603050405020304" pitchFamily="18" charset="0"/>
                          <a:ea typeface="Times New Roman" panose="02020603050405020304" pitchFamily="18" charset="0"/>
                        </a:rPr>
                        <a:t>8</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7030A0"/>
                          </a:solidFill>
                          <a:effectLst/>
                          <a:latin typeface="Times New Roman" panose="02020603050405020304" pitchFamily="18" charset="0"/>
                          <a:ea typeface="Times New Roman" panose="02020603050405020304" pitchFamily="18" charset="0"/>
                        </a:rPr>
                        <a:t>Joint</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1311r0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clause 6.3 part 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Yan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8</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1312r4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clause 6.3 part 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Yan Li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R4M-10C</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1267r5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 on EHT Operation element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Guogang Huang</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R4M-26C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Def-3C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29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1317r0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10116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Bo Gong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1363r0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3.2 CIDs part2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Ross Jian Yu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1251r2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35.14 Nominal Packet Padding Values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Mengshi</a:t>
                      </a:r>
                      <a:r>
                        <a:rPr lang="en-GB" sz="1000" dirty="0">
                          <a:solidFill>
                            <a:srgbClr val="7030A0"/>
                          </a:solidFill>
                          <a:effectLst/>
                          <a:latin typeface="Times New Roman" panose="02020603050405020304" pitchFamily="18" charset="0"/>
                          <a:ea typeface="Times New Roman" panose="02020603050405020304" pitchFamily="18" charset="0"/>
                        </a:rPr>
                        <a:t> 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R4M-8C</a:t>
                      </a:r>
                    </a:p>
                  </a:txBody>
                  <a:tcPr/>
                </a:tc>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8</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1361r1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9.3.1.22.2 Common Info field of Trigger Frame</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Mengshi</a:t>
                      </a:r>
                      <a:r>
                        <a:rPr lang="en-GB" sz="1000" dirty="0">
                          <a:solidFill>
                            <a:srgbClr val="7030A0"/>
                          </a:solidFill>
                          <a:effectLst/>
                          <a:latin typeface="Times New Roman" panose="02020603050405020304" pitchFamily="18" charset="0"/>
                          <a:ea typeface="Times New Roman" panose="02020603050405020304" pitchFamily="18" charset="0"/>
                        </a:rPr>
                        <a:t> 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R4M-5C</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1364r0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PHY RU or MRU Index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1320r1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3.2 Definitions specific to IEEE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1348r0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PAR verification 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1828664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4">
                            <a:extLst>
                              <a:ext uri="{A12FA001-AC4F-418D-AE19-62706E023703}">
                                <ahyp:hlinkClr xmlns:ahyp="http://schemas.microsoft.com/office/drawing/2018/hyperlinkcolor" val="tx"/>
                              </a:ext>
                            </a:extLst>
                          </a:hlinkClick>
                        </a:rPr>
                        <a:t>1266r2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cr-for-EHT-MU-Operation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Jason Y. Guo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23313624"/>
              </p:ext>
            </p:extLst>
          </p:nvPr>
        </p:nvGraphicFramePr>
        <p:xfrm>
          <a:off x="851217" y="1582301"/>
          <a:ext cx="7736269" cy="435417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1340r2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7030A0"/>
                          </a:solidFill>
                          <a:effectLst/>
                          <a:latin typeface="+mn-lt"/>
                          <a:ea typeface="Times New Roman" panose="02020603050405020304" pitchFamily="18" charset="0"/>
                        </a:rPr>
                        <a:t>cr</a:t>
                      </a:r>
                      <a:r>
                        <a:rPr lang="en-GB" sz="1000" dirty="0">
                          <a:solidFill>
                            <a:srgbClr val="7030A0"/>
                          </a:solidFill>
                          <a:effectLst/>
                          <a:latin typeface="+mn-lt"/>
                          <a:ea typeface="Times New Roman" panose="02020603050405020304" pitchFamily="18" charset="0"/>
                        </a:rPr>
                        <a:t>-for-EHT-TRS-Part-I</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Jason Y. Guo</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7030A0"/>
                          </a:solidFill>
                          <a:effectLst/>
                          <a:latin typeface="Times New Roman" panose="02020603050405020304" pitchFamily="18" charset="0"/>
                          <a:ea typeface="Times New Roman" panose="02020603050405020304" pitchFamily="18" charset="0"/>
                        </a:rPr>
                        <a:t>R4M-10C</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10</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1324r0</a:t>
                      </a:r>
                      <a:endParaRPr lang="en-US" sz="100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CR for CIDs in 35.7.2 Part III</a:t>
                      </a:r>
                      <a:endParaRPr lang="en-US" sz="100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Zinan Lin</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Presented</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2</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1410r0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CIDs on NDPA frame format</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Mahmoud Kamel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Partially 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9</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5">
                            <a:extLst>
                              <a:ext uri="{A12FA001-AC4F-418D-AE19-62706E023703}">
                                <ahyp:hlinkClr xmlns:ahyp="http://schemas.microsoft.com/office/drawing/2018/hyperlinkcolor" val="tx"/>
                              </a:ext>
                            </a:extLst>
                          </a:hlinkClick>
                        </a:rPr>
                        <a:t>1131r5</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  LB266 CR on 9.4.1.71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Jinyoung Chun</a:t>
                      </a:r>
                    </a:p>
                  </a:txBody>
                  <a:tcPr marL="9525" marR="9525" marT="9525" marB="0" anchor="b"/>
                </a:tc>
                <a:tc>
                  <a:txBody>
                    <a:bodyPr/>
                    <a:lstStyle/>
                    <a:p>
                      <a:pPr marL="0" marR="0" algn="ctr">
                        <a:spcBef>
                          <a:spcPts val="0"/>
                        </a:spcBef>
                        <a:spcAft>
                          <a:spcPts val="0"/>
                        </a:spcAft>
                      </a:pPr>
                      <a:r>
                        <a:rPr lang="en-GB" sz="1000" i="1" kern="1200" dirty="0">
                          <a:solidFill>
                            <a:srgbClr val="7030A0"/>
                          </a:solidFill>
                          <a:effectLst/>
                          <a:latin typeface="Times New Roman" panose="02020603050405020304" pitchFamily="18" charset="0"/>
                          <a:ea typeface="Times New Roman" panose="02020603050405020304" pitchFamily="18" charset="0"/>
                        </a:rPr>
                        <a:t>R4M-1C</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chemeClr val="tx1"/>
                          </a:solidFill>
                          <a:latin typeface="+mn-lt"/>
                          <a:ea typeface="+mn-ea"/>
                          <a:cs typeface="+mn-cs"/>
                          <a:hlinkClick r:id="rId6"/>
                        </a:rPr>
                        <a:t>1307r0</a:t>
                      </a:r>
                      <a:endParaRPr lang="en-US" sz="1000" b="0" kern="1200" dirty="0">
                        <a:solidFill>
                          <a:schemeClr val="tx1"/>
                        </a:solidFill>
                        <a:latin typeface="+mn-lt"/>
                        <a:ea typeface="+mn-ea"/>
                        <a:cs typeface="+mn-cs"/>
                      </a:endParaRPr>
                    </a:p>
                  </a:txBody>
                  <a:tcPr marL="0" marR="9525" marT="9525" marB="0" anchor="b"/>
                </a:tc>
                <a:tc>
                  <a:txBody>
                    <a:bodyPr/>
                    <a:lstStyle/>
                    <a:p>
                      <a:pPr algn="l"/>
                      <a:r>
                        <a:rPr lang="en-US" sz="1000" b="0" dirty="0">
                          <a:effectLst/>
                          <a:latin typeface="+mn-lt"/>
                        </a:rPr>
                        <a:t>cr-for-9.3.1.19-part1</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Jinyoung Chun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T-AM1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rgbClr val="FF0000"/>
                          </a:solidFill>
                          <a:latin typeface="+mn-lt"/>
                          <a:ea typeface="+mn-ea"/>
                          <a:cs typeface="+mn-cs"/>
                          <a:hlinkClick r:id="rId7"/>
                        </a:rPr>
                        <a:t>1481r0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  CR for UL MU operation 35.5.2.3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6</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000" b="0" kern="1200" dirty="0">
                          <a:solidFill>
                            <a:srgbClr val="FF0000"/>
                          </a:solidFill>
                          <a:latin typeface="+mn-lt"/>
                          <a:ea typeface="+mn-ea"/>
                          <a:cs typeface="+mn-cs"/>
                        </a:rPr>
                        <a:t>1482r0</a:t>
                      </a:r>
                    </a:p>
                  </a:txBody>
                  <a:tcPr marL="0" marR="9525" marT="9525" marB="0" anchor="b"/>
                </a:tc>
                <a:tc>
                  <a:txBody>
                    <a:bodyPr/>
                    <a:lstStyle/>
                    <a:p>
                      <a:pPr algn="l" fontAlgn="b"/>
                      <a:r>
                        <a:rPr lang="en-US" sz="1000" b="0" kern="1200" dirty="0">
                          <a:solidFill>
                            <a:schemeClr val="tx1"/>
                          </a:solidFill>
                          <a:latin typeface="+mn-lt"/>
                          <a:ea typeface="+mn-ea"/>
                          <a:cs typeface="+mn-cs"/>
                        </a:rPr>
                        <a:t>  CR for preamble puncturing</a:t>
                      </a:r>
                    </a:p>
                  </a:txBody>
                  <a:tcPr marL="9525" marR="9525" marT="9525" marB="0" anchor="b"/>
                </a:tc>
                <a:tc>
                  <a:txBody>
                    <a:bodyPr/>
                    <a:lstStyle/>
                    <a:p>
                      <a:pPr algn="ctr" fontAlgn="b"/>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8</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FF0000"/>
                          </a:solidFill>
                          <a:latin typeface="+mn-lt"/>
                          <a:ea typeface="+mn-ea"/>
                          <a:cs typeface="+mn-cs"/>
                        </a:rPr>
                        <a:t>1531r0</a:t>
                      </a:r>
                    </a:p>
                  </a:txBody>
                  <a:tcPr marL="0" marR="9525" marT="9525" marB="0" anchor="b"/>
                </a:tc>
                <a:tc>
                  <a:txBody>
                    <a:bodyPr/>
                    <a:lstStyle/>
                    <a:p>
                      <a:pPr algn="l" fontAlgn="b"/>
                      <a:r>
                        <a:rPr lang="en-US" sz="1000" b="0" kern="1200" dirty="0">
                          <a:solidFill>
                            <a:schemeClr val="tx1"/>
                          </a:solidFill>
                          <a:latin typeface="+mn-lt"/>
                          <a:ea typeface="+mn-ea"/>
                          <a:cs typeface="+mn-cs"/>
                        </a:rPr>
                        <a:t>CR for CID 14051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Ruchen Duan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strike="sngStrike" kern="1200" dirty="0">
                          <a:solidFill>
                            <a:srgbClr val="FF0000"/>
                          </a:solidFill>
                          <a:latin typeface="+mn-lt"/>
                          <a:ea typeface="+mn-ea"/>
                          <a:cs typeface="+mn-cs"/>
                          <a:hlinkClick r:id="rId8">
                            <a:extLst>
                              <a:ext uri="{A12FA001-AC4F-418D-AE19-62706E023703}">
                                <ahyp:hlinkClr xmlns:ahyp="http://schemas.microsoft.com/office/drawing/2018/hyperlinkcolor" val="tx"/>
                              </a:ext>
                            </a:extLst>
                          </a:hlinkClick>
                        </a:rPr>
                        <a:t>1546r0</a:t>
                      </a:r>
                      <a:endParaRPr lang="en-US" sz="1000" b="0" strike="sngStrike" kern="1200" dirty="0">
                        <a:solidFill>
                          <a:srgbClr val="FF0000"/>
                        </a:solidFill>
                        <a:latin typeface="+mn-lt"/>
                        <a:ea typeface="+mn-ea"/>
                        <a:cs typeface="+mn-cs"/>
                      </a:endParaRPr>
                    </a:p>
                  </a:txBody>
                  <a:tcPr marL="0" marR="9525" marT="9525" marB="0" anchor="b"/>
                </a:tc>
                <a:tc>
                  <a:txBody>
                    <a:bodyPr/>
                    <a:lstStyle/>
                    <a:p>
                      <a:pPr algn="l" fontAlgn="b"/>
                      <a:r>
                        <a:rPr lang="en-US" sz="1000" b="0" strike="sngStrike" kern="1200" dirty="0">
                          <a:solidFill>
                            <a:srgbClr val="FF0000"/>
                          </a:solidFill>
                          <a:latin typeface="+mn-lt"/>
                          <a:ea typeface="+mn-ea"/>
                          <a:cs typeface="+mn-cs"/>
                        </a:rPr>
                        <a:t>EHT 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strike="sngStrike" kern="1200" dirty="0">
                          <a:solidFill>
                            <a:srgbClr val="FF0000"/>
                          </a:solidFill>
                          <a:latin typeface="+mn-lt"/>
                          <a:ea typeface="+mn-ea"/>
                          <a:cs typeface="+mn-cs"/>
                        </a:rPr>
                        <a:t>Youhan Kim</a:t>
                      </a:r>
                    </a:p>
                  </a:txBody>
                  <a:tcPr marL="9525" marR="9525" marT="9525" marB="0" anchor="b"/>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Moved to PHY</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1</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Joint</a:t>
                      </a:r>
                      <a:endParaRPr lang="en-US" sz="1000" strike="sngStrike" dirty="0">
                        <a:solidFill>
                          <a:srgbClr val="FF000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chemeClr val="tx1"/>
                          </a:solidFill>
                          <a:latin typeface="+mn-lt"/>
                          <a:ea typeface="+mn-ea"/>
                          <a:cs typeface="+mn-cs"/>
                          <a:hlinkClick r:id="rId9"/>
                        </a:rPr>
                        <a:t>706r6</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TGbe Coexistence Assessment Document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Sigurd Schelstraete</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N/A</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10"/>
                        </a:rPr>
                        <a:t>1544r0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fr-FR" sz="1000" b="0" kern="1200" dirty="0">
                          <a:solidFill>
                            <a:schemeClr val="tx1"/>
                          </a:solidFill>
                          <a:latin typeface="+mn-lt"/>
                          <a:ea typeface="+mn-ea"/>
                          <a:cs typeface="+mn-cs"/>
                        </a:rPr>
                        <a:t>LB 266 </a:t>
                      </a:r>
                      <a:r>
                        <a:rPr lang="fr-FR" sz="1000" b="0" kern="1200" dirty="0" err="1">
                          <a:solidFill>
                            <a:schemeClr val="tx1"/>
                          </a:solidFill>
                          <a:latin typeface="+mn-lt"/>
                          <a:ea typeface="+mn-ea"/>
                          <a:cs typeface="+mn-cs"/>
                        </a:rPr>
                        <a:t>CIDs</a:t>
                      </a:r>
                      <a:r>
                        <a:rPr lang="fr-FR" sz="1000" b="0" kern="1200" dirty="0">
                          <a:solidFill>
                            <a:schemeClr val="tx1"/>
                          </a:solidFill>
                          <a:latin typeface="+mn-lt"/>
                          <a:ea typeface="+mn-ea"/>
                          <a:cs typeface="+mn-cs"/>
                        </a:rPr>
                        <a:t> on Coexistence Assurance document</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Sigurd Schelstraete</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9</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1"/>
                        </a:rPr>
                        <a:t>1416r0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Discussion on SST and A-PPDU</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Ross Jian Yu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35198239"/>
              </p:ext>
            </p:extLst>
          </p:nvPr>
        </p:nvGraphicFramePr>
        <p:xfrm>
          <a:off x="851217" y="1582301"/>
          <a:ext cx="7736269" cy="400139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1565r0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LB266 CR for UORA</a:t>
                      </a:r>
                    </a:p>
                  </a:txBody>
                  <a:tcPr/>
                </a:tc>
                <a:tc>
                  <a:txBody>
                    <a:bodyPr/>
                    <a:lstStyle/>
                    <a:p>
                      <a:pPr marL="0" marR="0" algn="ctr">
                        <a:spcBef>
                          <a:spcPts val="0"/>
                        </a:spcBef>
                        <a:spcAft>
                          <a:spcPts val="0"/>
                        </a:spcAft>
                      </a:pPr>
                      <a:r>
                        <a:rPr lang="en-US" sz="1000">
                          <a:effectLst/>
                          <a:latin typeface="+mn-lt"/>
                          <a:ea typeface="Times New Roman" panose="02020603050405020304" pitchFamily="18" charset="0"/>
                        </a:rPr>
                        <a:t>Greg G. Ko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8</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3"/>
                        </a:rPr>
                        <a:t>1120r3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LB266 CR for CIDs of 4.3.16a</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Yanyi 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a:endParaRPr lang="en-US" sz="1000" b="0" dirty="0">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64671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728278550"/>
              </p:ext>
            </p:extLst>
          </p:nvPr>
        </p:nvGraphicFramePr>
        <p:xfrm>
          <a:off x="851217" y="1582301"/>
          <a:ext cx="7736269" cy="411033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1101r2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P802.11be D2.0 Section 36.3.11.12 - Part 1</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Oded Redlich</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6</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1404r1</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cr-d2-0-txvector-rxvector-parameters</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Bo Sun</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R4M-13C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1384r0</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clause 36.3.4 EHT PPDU Format</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Dongguk Lim</a:t>
                      </a:r>
                      <a:endParaRPr lang="en-US" sz="100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R4M-7C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7</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5"/>
                        </a:rPr>
                        <a:t>1379r1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 10745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Mahmoud Kamel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1464r0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cr-for-cid-11692-and-11693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Eunsung Park</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1465r0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cr-for-cid-12937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Eunsung Park</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0" kern="1200" dirty="0">
                          <a:solidFill>
                            <a:srgbClr val="7030A0"/>
                          </a:solidFill>
                          <a:effectLst/>
                          <a:latin typeface="+mn-lt"/>
                          <a:ea typeface="+mn-ea"/>
                          <a:cs typeface="+mn-cs"/>
                          <a:hlinkClick r:id="rId8">
                            <a:extLst>
                              <a:ext uri="{A12FA001-AC4F-418D-AE19-62706E023703}">
                                <ahyp:hlinkClr xmlns:ahyp="http://schemas.microsoft.com/office/drawing/2018/hyperlinkcolor" val="tx"/>
                              </a:ext>
                            </a:extLst>
                          </a:hlinkClick>
                        </a:rPr>
                        <a:t>1469r1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fr-FR" sz="1000" b="0" i="0" kern="1200" dirty="0">
                          <a:solidFill>
                            <a:srgbClr val="7030A0"/>
                          </a:solidFill>
                          <a:effectLst/>
                          <a:latin typeface="+mn-lt"/>
                          <a:ea typeface="+mn-ea"/>
                          <a:cs typeface="+mn-cs"/>
                        </a:rPr>
                        <a:t>CR on 36.3.13.5 Segment </a:t>
                      </a:r>
                      <a:r>
                        <a:rPr lang="fr-FR" sz="1000" b="0" i="0" kern="1200" dirty="0" err="1">
                          <a:solidFill>
                            <a:srgbClr val="7030A0"/>
                          </a:solidFill>
                          <a:effectLst/>
                          <a:latin typeface="+mn-lt"/>
                          <a:ea typeface="+mn-ea"/>
                          <a:cs typeface="+mn-cs"/>
                        </a:rPr>
                        <a:t>Parser</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5</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rgbClr val="7030A0"/>
                          </a:solidFill>
                          <a:effectLst/>
                          <a:latin typeface="+mn-lt"/>
                          <a:ea typeface="+mn-ea"/>
                          <a:cs typeface="+mn-cs"/>
                          <a:hlinkClick r:id="rId9">
                            <a:extLst>
                              <a:ext uri="{A12FA001-AC4F-418D-AE19-62706E023703}">
                                <ahyp:hlinkClr xmlns:ahyp="http://schemas.microsoft.com/office/drawing/2018/hyperlinkcolor" val="tx"/>
                              </a:ext>
                            </a:extLst>
                          </a:hlinkClick>
                        </a:rPr>
                        <a:t>1473r0</a:t>
                      </a:r>
                      <a:endParaRPr lang="en-US" sz="1000" b="0" i="0" kern="1200" dirty="0">
                        <a:solidFill>
                          <a:srgbClr val="7030A0"/>
                        </a:solidFill>
                        <a:effectLst/>
                        <a:latin typeface="+mn-lt"/>
                        <a:ea typeface="+mn-ea"/>
                        <a:cs typeface="+mn-cs"/>
                      </a:endParaRPr>
                    </a:p>
                  </a:txBody>
                  <a:tcPr marL="76200" marR="76200" marT="76200" marB="76200" anchor="ctr"/>
                </a:tc>
                <a:tc>
                  <a:txBody>
                    <a:bodyPr/>
                    <a:lstStyle/>
                    <a:p>
                      <a:r>
                        <a:rPr lang="en-US" sz="1000" b="0" i="0" kern="1200" dirty="0">
                          <a:solidFill>
                            <a:srgbClr val="7030A0"/>
                          </a:solidFill>
                          <a:effectLst/>
                          <a:latin typeface="+mn-lt"/>
                          <a:ea typeface="+mn-ea"/>
                          <a:cs typeface="+mn-cs"/>
                        </a:rPr>
                        <a:t>CR on 36.2.3 TRIGVECTOR parameters</a:t>
                      </a:r>
                    </a:p>
                  </a:txBody>
                  <a:tcPr marL="76200" marR="76200" marT="76200" marB="76200" anchor="ctr"/>
                </a:tc>
                <a:tc>
                  <a:txBody>
                    <a:bodyPr/>
                    <a:lstStyle/>
                    <a:p>
                      <a:pPr algn="ctr" fontAlgn="b"/>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5</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i="0" kern="1200" dirty="0">
                          <a:solidFill>
                            <a:srgbClr val="7030A0"/>
                          </a:solidFill>
                          <a:effectLst/>
                          <a:latin typeface="+mn-lt"/>
                          <a:ea typeface="+mn-ea"/>
                          <a:cs typeface="+mn-cs"/>
                          <a:hlinkClick r:id="rId10">
                            <a:extLst>
                              <a:ext uri="{A12FA001-AC4F-418D-AE19-62706E023703}">
                                <ahyp:hlinkClr xmlns:ahyp="http://schemas.microsoft.com/office/drawing/2018/hyperlinkcolor" val="tx"/>
                              </a:ext>
                            </a:extLst>
                          </a:hlinkClick>
                        </a:rPr>
                        <a:t>1474r0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on CID 10119 and CID 10120</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effectLst/>
                          <a:latin typeface="+mn-lt"/>
                          <a:ea typeface="+mn-ea"/>
                          <a:cs typeface="+mn-cs"/>
                          <a:hlinkClick r:id="rId11"/>
                        </a:rPr>
                        <a:t>1479r0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for 36.1.1 Introduction to the EHT PHY</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Bo Gong</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effectLst/>
                          <a:latin typeface="+mn-lt"/>
                          <a:ea typeface="+mn-ea"/>
                          <a:cs typeface="+mn-cs"/>
                          <a:hlinkClick r:id="rId12">
                            <a:extLst>
                              <a:ext uri="{A12FA001-AC4F-418D-AE19-62706E023703}">
                                <ahyp:hlinkClr xmlns:ahyp="http://schemas.microsoft.com/office/drawing/2018/hyperlinkcolor" val="tx"/>
                              </a:ext>
                            </a:extLst>
                          </a:hlinkClick>
                        </a:rPr>
                        <a:t>1547r1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Resolutions for CIDs in Clause 36.3.2.2.1</a:t>
                      </a:r>
                      <a:endParaRPr lang="en-US" sz="1000" b="0" kern="1200" dirty="0">
                        <a:solidFill>
                          <a:srgbClr val="7030A0"/>
                        </a:solidFill>
                        <a:latin typeface="+mn-lt"/>
                        <a:ea typeface="+mn-ea"/>
                        <a:cs typeface="+mn-cs"/>
                      </a:endParaRPr>
                    </a:p>
                  </a:txBody>
                  <a:tcPr marL="9525" marR="9525" marT="9525" marB="0" anchor="b"/>
                </a:tc>
                <a:tc>
                  <a:txBody>
                    <a:bodyPr/>
                    <a:lstStyle/>
                    <a:p>
                      <a:pPr algn="ctr"/>
                      <a:r>
                        <a:rPr lang="en-US" sz="1000" b="0" i="0" kern="1200" dirty="0">
                          <a:solidFill>
                            <a:srgbClr val="7030A0"/>
                          </a:solidFill>
                          <a:effectLst/>
                          <a:latin typeface="+mn-lt"/>
                          <a:ea typeface="+mn-ea"/>
                          <a:cs typeface="+mn-cs"/>
                        </a:rPr>
                        <a:t>Jianhan Liu</a:t>
                      </a:r>
                    </a:p>
                  </a:txBody>
                  <a:tcPr marL="0" marR="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7030A0"/>
                          </a:solidFill>
                          <a:effectLst/>
                          <a:latin typeface="+mn-lt"/>
                          <a:ea typeface="+mn-ea"/>
                          <a:cs typeface="+mn-cs"/>
                          <a:hlinkClick r:id="rId13">
                            <a:extLst>
                              <a:ext uri="{A12FA001-AC4F-418D-AE19-62706E023703}">
                                <ahyp:hlinkClr xmlns:ahyp="http://schemas.microsoft.com/office/drawing/2018/hyperlinkcolor" val="tx"/>
                              </a:ext>
                            </a:extLst>
                          </a:hlinkClick>
                        </a:rPr>
                        <a:t>1548r1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Resolutions for CIDs in Clause 36.3.2.2.2</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txBody>
                  <a:tcPr marL="0" marR="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6</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i="0" kern="1200" dirty="0">
                          <a:solidFill>
                            <a:srgbClr val="7030A0"/>
                          </a:solidFill>
                          <a:effectLst/>
                          <a:latin typeface="+mn-lt"/>
                          <a:ea typeface="+mn-ea"/>
                          <a:cs typeface="+mn-cs"/>
                          <a:hlinkClick r:id="rId14">
                            <a:extLst>
                              <a:ext uri="{A12FA001-AC4F-418D-AE19-62706E023703}">
                                <ahyp:hlinkClr xmlns:ahyp="http://schemas.microsoft.com/office/drawing/2018/hyperlinkcolor" val="tx"/>
                              </a:ext>
                            </a:extLst>
                          </a:hlinkClick>
                        </a:rPr>
                        <a:t>1549r1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Resolutions for CIDs in Clause 36.3.2.2.3</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R4M-26C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Def-1C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27</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74595374"/>
              </p:ext>
            </p:extLst>
          </p:nvPr>
        </p:nvGraphicFramePr>
        <p:xfrm>
          <a:off x="851217" y="1582301"/>
          <a:ext cx="7736269" cy="442824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2"/>
                        </a:rPr>
                        <a:t>1550r0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Resolutions for CIDs in Clause 36.3.5</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3"/>
                        </a:rPr>
                        <a:t>1552r0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 for CIDs in Clause 36.3.13.8</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4</a:t>
                      </a: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4"/>
                        </a:rPr>
                        <a:t>1553r0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Resolution for CIDs in Clause 36.3.13.9</a:t>
                      </a:r>
                      <a:endParaRPr lang="en-US" sz="1000" dirty="0">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Jianhan Liu</a:t>
                      </a:r>
                    </a:p>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1551r0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cr-on-9.4.2.313.4-Supported EHT-MCS And NSS Set field</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Bo Gong </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i="0" kern="1200" dirty="0">
                          <a:solidFill>
                            <a:schemeClr val="tx1"/>
                          </a:solidFill>
                          <a:effectLst/>
                          <a:latin typeface="+mn-lt"/>
                          <a:ea typeface="+mn-ea"/>
                          <a:cs typeface="+mn-cs"/>
                          <a:hlinkClick r:id="rId6"/>
                        </a:rPr>
                        <a:t>1557r0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LB266 CR for CID 13577</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Ross Jian Yu </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i="0" kern="1200" dirty="0">
                          <a:solidFill>
                            <a:schemeClr val="tx1"/>
                          </a:solidFill>
                          <a:effectLst/>
                          <a:latin typeface="+mn-lt"/>
                          <a:ea typeface="+mn-ea"/>
                          <a:cs typeface="+mn-cs"/>
                          <a:hlinkClick r:id="rId7"/>
                        </a:rPr>
                        <a:t>1513r0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LB266 CR on subclause 36.3.19 Transmit specification</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chemeClr val="tx1"/>
                          </a:solidFill>
                          <a:effectLst/>
                          <a:latin typeface="+mn-lt"/>
                          <a:ea typeface="+mn-ea"/>
                          <a:cs typeface="+mn-cs"/>
                        </a:rPr>
                        <a:t>Yapu</a:t>
                      </a:r>
                      <a:r>
                        <a:rPr lang="en-US" sz="1000" b="0" i="0" kern="1200" dirty="0">
                          <a:solidFill>
                            <a:schemeClr val="tx1"/>
                          </a:solidFill>
                          <a:effectLst/>
                          <a:latin typeface="+mn-lt"/>
                          <a:ea typeface="+mn-ea"/>
                          <a:cs typeface="+mn-cs"/>
                        </a:rPr>
                        <a:t> Li</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9</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0" kern="1200" dirty="0">
                          <a:solidFill>
                            <a:schemeClr val="tx1"/>
                          </a:solidFill>
                          <a:effectLst/>
                          <a:latin typeface="+mn-lt"/>
                          <a:ea typeface="+mn-ea"/>
                          <a:cs typeface="+mn-cs"/>
                          <a:hlinkClick r:id="rId8"/>
                        </a:rPr>
                        <a:t>1514r0</a:t>
                      </a:r>
                      <a:endParaRPr lang="en-US" sz="1000" b="0" kern="1200" dirty="0">
                        <a:solidFill>
                          <a:schemeClr val="tx1"/>
                        </a:solidFill>
                        <a:latin typeface="+mn-lt"/>
                        <a:ea typeface="+mn-ea"/>
                        <a:cs typeface="+mn-cs"/>
                      </a:endParaRPr>
                    </a:p>
                  </a:txBody>
                  <a:tcPr marL="0" marR="9525" marT="9525" marB="0" anchor="b"/>
                </a:tc>
                <a:tc>
                  <a:txBody>
                    <a:bodyPr/>
                    <a:lstStyle/>
                    <a:p>
                      <a:r>
                        <a:rPr lang="en-US" sz="1000" dirty="0">
                          <a:solidFill>
                            <a:srgbClr val="000000"/>
                          </a:solidFill>
                          <a:effectLst/>
                          <a:latin typeface="+mn-lt"/>
                        </a:rPr>
                        <a:t>LB266 CR on subclause 36.3.19.1 Transmit spectral mask</a:t>
                      </a:r>
                      <a:endParaRPr lang="en-US" sz="1000" dirty="0">
                        <a:effectLst/>
                        <a:latin typeface="+mn-lt"/>
                      </a:endParaRPr>
                    </a:p>
                  </a:txBody>
                  <a:tcPr marL="76200" marR="76200" marT="76200" marB="7620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chemeClr val="tx1"/>
                          </a:solidFill>
                          <a:effectLst/>
                          <a:latin typeface="+mn-lt"/>
                          <a:ea typeface="+mn-ea"/>
                          <a:cs typeface="+mn-cs"/>
                        </a:rPr>
                        <a:t>Yapu</a:t>
                      </a:r>
                      <a:r>
                        <a:rPr lang="en-US" sz="1000" b="0" i="0" kern="1200" dirty="0">
                          <a:solidFill>
                            <a:schemeClr val="tx1"/>
                          </a:solidFill>
                          <a:effectLst/>
                          <a:latin typeface="+mn-lt"/>
                          <a:ea typeface="+mn-ea"/>
                          <a:cs typeface="+mn-cs"/>
                        </a:rPr>
                        <a:t> Li</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chemeClr val="tx1"/>
                          </a:solidFill>
                          <a:effectLst/>
                          <a:latin typeface="+mn-lt"/>
                          <a:ea typeface="+mn-ea"/>
                          <a:cs typeface="+mn-cs"/>
                          <a:hlinkClick r:id="rId9"/>
                        </a:rPr>
                        <a:t>1590r0</a:t>
                      </a:r>
                      <a:endParaRPr lang="en-US" sz="1000" b="0" i="0" kern="1200" dirty="0">
                        <a:solidFill>
                          <a:schemeClr val="tx1"/>
                        </a:solidFill>
                        <a:effectLst/>
                        <a:latin typeface="+mn-lt"/>
                        <a:ea typeface="+mn-ea"/>
                        <a:cs typeface="+mn-cs"/>
                      </a:endParaRPr>
                    </a:p>
                  </a:txBody>
                  <a:tcPr marL="76200" marR="76200" marT="76200" marB="76200" anchor="ctr"/>
                </a:tc>
                <a:tc>
                  <a:txBody>
                    <a:bodyPr/>
                    <a:lstStyle/>
                    <a:p>
                      <a:r>
                        <a:rPr lang="en-US" sz="1000" b="0" i="0" kern="1200" dirty="0">
                          <a:solidFill>
                            <a:schemeClr val="tx1"/>
                          </a:solidFill>
                          <a:effectLst/>
                          <a:latin typeface="+mn-lt"/>
                          <a:ea typeface="+mn-ea"/>
                          <a:cs typeface="+mn-cs"/>
                        </a:rPr>
                        <a:t>D2.0 CR for Section 36.3.15 (Non-HT duplicate transmission)</a:t>
                      </a:r>
                    </a:p>
                  </a:txBody>
                  <a:tcPr marL="76200" marR="76200" marT="76200" marB="76200" anchor="ctr"/>
                </a:tc>
                <a:tc>
                  <a:txBody>
                    <a:bodyPr/>
                    <a:lstStyle/>
                    <a:p>
                      <a:pPr algn="ctr" fontAlgn="b"/>
                      <a:r>
                        <a:rPr lang="en-US" sz="1000" b="0" kern="1200" dirty="0">
                          <a:solidFill>
                            <a:schemeClr val="tx1"/>
                          </a:solidFill>
                          <a:latin typeface="+mn-lt"/>
                          <a:ea typeface="+mn-ea"/>
                          <a:cs typeface="+mn-cs"/>
                        </a:rPr>
                        <a:t>Rui Cao</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10"/>
                        </a:rPr>
                        <a:t>1546r0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EHT 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Youhan Kim</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chemeClr val="tx1"/>
                          </a:solidFill>
                          <a:effectLst/>
                          <a:latin typeface="+mn-lt"/>
                          <a:ea typeface="+mn-ea"/>
                          <a:cs typeface="+mn-cs"/>
                          <a:hlinkClick r:id="rId11"/>
                        </a:rPr>
                        <a:t>1604r0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LB266 CR on EHT PHY Introduction-2</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Kanke Wu </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chemeClr val="tx1"/>
                          </a:solidFill>
                          <a:effectLst/>
                          <a:latin typeface="+mn-lt"/>
                          <a:ea typeface="+mn-ea"/>
                          <a:cs typeface="+mn-cs"/>
                          <a:hlinkClick r:id="rId12"/>
                        </a:rPr>
                        <a:t>1606r0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LB266 CIDs in 9-4-2-313 EHT Capabilities Element</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Kanke Wu </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18</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609638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61305864"/>
              </p:ext>
            </p:extLst>
          </p:nvPr>
        </p:nvGraphicFramePr>
        <p:xfrm>
          <a:off x="851217" y="1582301"/>
          <a:ext cx="7736269" cy="47100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1043r4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on More Data Ack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Guogang Huang </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00B050"/>
                          </a:solidFill>
                          <a:effectLst/>
                          <a:latin typeface="Times New Roman" panose="02020603050405020304" pitchFamily="18" charset="0"/>
                          <a:ea typeface="Times New Roman" panose="02020603050405020304" pitchFamily="18" charset="0"/>
                        </a:rPr>
                        <a:t>09/12</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3"/>
                        </a:rPr>
                        <a:t>1051r1</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LB266: CR for TWT</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Rubayet Shafin</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Partially Presented</a:t>
                      </a:r>
                      <a:endParaRPr lang="en-US" sz="14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strike="sngStrike" dirty="0">
                          <a:solidFill>
                            <a:srgbClr val="FF000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1292r2</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CR for CID 10861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Yousi Lin</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Deferred 09/12</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1318r0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CID 12427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000000"/>
                          </a:solidFill>
                          <a:effectLst/>
                          <a:latin typeface="Times New Roman" panose="02020603050405020304" pitchFamily="18" charset="0"/>
                          <a:ea typeface="Times New Roman" panose="02020603050405020304" pitchFamily="18" charset="0"/>
                        </a:rPr>
                        <a:t>Yousi</a:t>
                      </a:r>
                      <a:r>
                        <a:rPr lang="en-GB" sz="1000" dirty="0">
                          <a:solidFill>
                            <a:srgbClr val="000000"/>
                          </a:solidFill>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1250r0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cr-for-ML-SM-power-save-mode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Jason Y. Guo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1225r0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12318 ESS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Guogang Huang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1373r0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11700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strike="sngStrike" dirty="0">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1377r1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CR-duplication-transmission-over-ml-for-low-latency-traffic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Xiangxin Gu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Q&amp;A</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strike="sngStrike" dirty="0">
                          <a:solidFill>
                            <a:srgbClr val="FF0000"/>
                          </a:solidFill>
                          <a:effectLst/>
                          <a:latin typeface="Times New Roman" panose="02020603050405020304" pitchFamily="18" charset="0"/>
                          <a:ea typeface="Times New Roman" panose="02020603050405020304" pitchFamily="18" charset="0"/>
                        </a:rPr>
                        <a:t>Deferred 09/12</a:t>
                      </a:r>
                      <a:endParaRPr lang="en-US" sz="14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1426r1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LB266 CR for CID 13840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Sanghyun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1381r0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ML traffic indication part1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35.9.2.1 Latency sensitive traffic differentiation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1"/>
                        </a:rPr>
                        <a:t>1436r0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9.4.2.316 QoS charateristics element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47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5.1.5.1 Architecture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58245977"/>
              </p:ext>
            </p:extLst>
          </p:nvPr>
        </p:nvGraphicFramePr>
        <p:xfrm>
          <a:off x="851217" y="1582301"/>
          <a:ext cx="7736269" cy="47482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1189r0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TXS - part 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Dibakar Das</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Presented 09/12</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110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1422r1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LB266: Resolution for comments related to various aspects of MLO</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Abhishek Patil</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R4M-13</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Def-7C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20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1336r0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Resolution for comments related to MLO BA operation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1442r4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Clause 35.3.16.6. Sync PPDU start time</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Dmitry Akhmetov</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R4M-20</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25</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6"/>
                        </a:rPr>
                        <a:t>1356r0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TGbe LB266 comment resolutions for RSNA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Michael Montemurro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T-PM1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37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7"/>
                        </a:rPr>
                        <a:t>1454r0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CR for CID 10674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1453r0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cr-for-nstrMobileAP-apRemoval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1216r1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Latency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Frank Hsu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1366r0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1"/>
                        </a:rPr>
                        <a:t>1477r0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Clause 9 and 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Gaurang Naik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1472r5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document for EHT STA features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Rajat Pushkarna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R4M-9</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3">
                            <a:extLst>
                              <a:ext uri="{A12FA001-AC4F-418D-AE19-62706E023703}">
                                <ahyp:hlinkClr xmlns:ahyp="http://schemas.microsoft.com/office/drawing/2018/hyperlinkcolor" val="tx"/>
                              </a:ext>
                            </a:extLst>
                          </a:hlinkClick>
                        </a:rPr>
                        <a:t>1424r0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A-MPDU in EHT PPDU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SunHee</a:t>
                      </a:r>
                      <a:r>
                        <a:rPr lang="en-GB" sz="1000" dirty="0">
                          <a:solidFill>
                            <a:srgbClr val="7030A0"/>
                          </a:solidFill>
                          <a:effectLst/>
                          <a:latin typeface="Times New Roman" panose="02020603050405020304" pitchFamily="18" charset="0"/>
                          <a:ea typeface="Times New Roman" panose="02020603050405020304" pitchFamily="18" charset="0"/>
                        </a:rPr>
                        <a:t> </a:t>
                      </a:r>
                      <a:r>
                        <a:rPr lang="en-GB" sz="1000" dirty="0" err="1">
                          <a:solidFill>
                            <a:srgbClr val="7030A0"/>
                          </a:solidFill>
                          <a:effectLst/>
                          <a:latin typeface="Times New Roman" panose="02020603050405020304" pitchFamily="18" charset="0"/>
                          <a:ea typeface="Times New Roman" panose="02020603050405020304" pitchFamily="18" charset="0"/>
                        </a:rPr>
                        <a:t>Baek</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R4M-9</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4"/>
                        </a:rPr>
                        <a:t>1500r0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10.12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38574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15694451"/>
              </p:ext>
            </p:extLst>
          </p:nvPr>
        </p:nvGraphicFramePr>
        <p:xfrm>
          <a:off x="851217" y="1582301"/>
          <a:ext cx="7736269" cy="422241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1501r0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35.4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Beacon protection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1278r0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CIDs 10710, 12711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1233r8</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cr-for-35-3-19-part1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Kaiying Lu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R4M-1</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1427r0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R-TWT Replacement Link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1526r0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subclause 35.8.2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Ming Gan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1509r0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Mld-load-balancing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1510r0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TID to Link Mapping for QoS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AP initiated EML Operating Mode Change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P2P Communication with EMLSR Peer in Triggered TXOP Sharing CID 12422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04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68783650"/>
              </p:ext>
            </p:extLst>
          </p:nvPr>
        </p:nvGraphicFramePr>
        <p:xfrm>
          <a:off x="851217" y="1582301"/>
          <a:ext cx="7736269" cy="450856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1537r0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EDCAF Selection Issue on Start Time Sync Access CID 12414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err="1">
                          <a:solidFill>
                            <a:srgbClr val="000000"/>
                          </a:solidFill>
                          <a:effectLst/>
                          <a:latin typeface="Times New Roman" panose="02020603050405020304" pitchFamily="18" charset="0"/>
                          <a:ea typeface="Times New Roman" panose="02020603050405020304" pitchFamily="18" charset="0"/>
                        </a:rPr>
                        <a:t>Juseong</a:t>
                      </a:r>
                      <a:r>
                        <a:rPr lang="en-GB" sz="1000" dirty="0">
                          <a:solidFill>
                            <a:srgbClr val="000000"/>
                          </a:solidFill>
                          <a:effectLst/>
                          <a:latin typeface="Times New Roman" panose="02020603050405020304" pitchFamily="18" charset="0"/>
                          <a:ea typeface="Times New Roman" panose="02020603050405020304" pitchFamily="18" charset="0"/>
                        </a:rPr>
                        <a:t> Moon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1539r2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 for subclause 35.3.10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Ming Gan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R4M-26</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30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CR for CID 10705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1496r0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CR-for-Clause-9.4.2.5.1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Arik Klein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FF0000"/>
                          </a:solidFill>
                          <a:latin typeface="+mn-lt"/>
                          <a:ea typeface="+mn-ea"/>
                          <a:cs typeface="+mn-cs"/>
                        </a:rPr>
                        <a:t>1369r0</a:t>
                      </a:r>
                    </a:p>
                  </a:txBody>
                  <a:tcPr marL="0" marR="9525" marT="9525" marB="0" anchor="b"/>
                </a:tc>
                <a:tc>
                  <a:txBody>
                    <a:bodyPr/>
                    <a:lstStyle/>
                    <a:p>
                      <a:pPr algn="l" fontAlgn="b"/>
                      <a:r>
                        <a:rPr lang="en-US" sz="1000" b="0" kern="1200" dirty="0">
                          <a:solidFill>
                            <a:schemeClr val="tx1"/>
                          </a:solidFill>
                          <a:latin typeface="+mn-lt"/>
                          <a:ea typeface="+mn-ea"/>
                          <a:cs typeface="+mn-cs"/>
                        </a:rPr>
                        <a:t>CR for some CIDs on clause-9</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Morteza Mehrnoush</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chemeClr val="tx1"/>
                          </a:solidFill>
                          <a:latin typeface="+mn-lt"/>
                          <a:ea typeface="+mn-ea"/>
                          <a:cs typeface="+mn-cs"/>
                          <a:hlinkClick r:id="rId3"/>
                        </a:rPr>
                        <a:t>1279r0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CID 10705</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Liangxiao Xin</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r>
                        <a:rPr lang="en-US" sz="1000" b="0" kern="1200" dirty="0">
                          <a:solidFill>
                            <a:schemeClr val="tx1"/>
                          </a:solidFill>
                          <a:latin typeface="+mn-lt"/>
                          <a:ea typeface="+mn-ea"/>
                          <a:cs typeface="+mn-cs"/>
                          <a:hlinkClick r:id="rId5"/>
                        </a:rPr>
                        <a:t>1355r1</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AP Link Disablement Notification</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kern="1200" dirty="0">
                          <a:solidFill>
                            <a:srgbClr val="000000"/>
                          </a:solidFill>
                          <a:effectLst/>
                          <a:latin typeface="Times New Roman" panose="02020603050405020304" pitchFamily="18" charset="0"/>
                          <a:ea typeface="+mn-ea"/>
                          <a:cs typeface="+mn-cs"/>
                        </a:rPr>
                        <a:t>Vishnu Ratnam</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rgbClr val="7030A0"/>
                          </a:solidFill>
                          <a:effectLst/>
                          <a:latin typeface="+mn-lt"/>
                          <a:ea typeface="+mn-ea"/>
                          <a:cs typeface="+mn-cs"/>
                          <a:hlinkClick r:id="rId6">
                            <a:extLst>
                              <a:ext uri="{A12FA001-AC4F-418D-AE19-62706E023703}">
                                <ahyp:hlinkClr xmlns:ahyp="http://schemas.microsoft.com/office/drawing/2018/hyperlinkcolor" val="tx"/>
                              </a:ext>
                            </a:extLst>
                          </a:hlinkClick>
                        </a:rPr>
                        <a:t>1280r6</a:t>
                      </a:r>
                      <a:endParaRPr lang="en-US" sz="1000" b="0" i="0" kern="1200" dirty="0">
                        <a:solidFill>
                          <a:srgbClr val="7030A0"/>
                        </a:solidFill>
                        <a:effectLst/>
                        <a:latin typeface="+mn-lt"/>
                        <a:ea typeface="+mn-ea"/>
                        <a:cs typeface="+mn-cs"/>
                      </a:endParaRPr>
                    </a:p>
                  </a:txBody>
                  <a:tcPr marL="76200" marR="76200" marT="76200" marB="76200" anchor="ctr"/>
                </a:tc>
                <a:tc>
                  <a:txBody>
                    <a:bodyPr/>
                    <a:lstStyle/>
                    <a:p>
                      <a:r>
                        <a:rPr lang="en-US" sz="1000" b="0" i="0" kern="1200" dirty="0">
                          <a:solidFill>
                            <a:srgbClr val="7030A0"/>
                          </a:solidFill>
                          <a:effectLst/>
                          <a:latin typeface="+mn-lt"/>
                          <a:ea typeface="+mn-ea"/>
                          <a:cs typeface="+mn-cs"/>
                        </a:rPr>
                        <a:t>CR for R-TWT related CIDs Part1</a:t>
                      </a:r>
                    </a:p>
                  </a:txBody>
                  <a:tcPr marL="76200" marR="76200" marT="76200" marB="76200" anchor="ctr"/>
                </a:tc>
                <a:tc>
                  <a:txBody>
                    <a:bodyPr/>
                    <a:lstStyle/>
                    <a:p>
                      <a:pPr algn="l" fontAlgn="b"/>
                      <a:r>
                        <a:rPr lang="en-US" sz="1000" kern="1200" dirty="0">
                          <a:solidFill>
                            <a:srgbClr val="7030A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R4M-7</a:t>
                      </a:r>
                    </a:p>
                  </a:txBody>
                  <a:tcPr/>
                </a:tc>
                <a:tc>
                  <a:txBody>
                    <a:bodyPr/>
                    <a:lstStyle/>
                    <a:p>
                      <a:pPr marL="0" marR="0" algn="ctr">
                        <a:spcBef>
                          <a:spcPts val="0"/>
                        </a:spcBef>
                        <a:spcAft>
                          <a:spcPts val="0"/>
                        </a:spcAft>
                        <a:tabLst>
                          <a:tab pos="146050" algn="l"/>
                          <a:tab pos="251460" algn="ctr"/>
                        </a:tabLst>
                      </a:pPr>
                      <a:r>
                        <a:rPr lang="en-GB" sz="1000" dirty="0">
                          <a:solidFill>
                            <a:srgbClr val="7030A0"/>
                          </a:solidFill>
                          <a:effectLst/>
                          <a:latin typeface="Times New Roman" panose="02020603050405020304" pitchFamily="18" charset="0"/>
                          <a:ea typeface="Times New Roman" panose="02020603050405020304" pitchFamily="18" charset="0"/>
                        </a:rPr>
                        <a:t>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7"/>
                        </a:rPr>
                        <a:t>1545r0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 266: CR for CIDs related to TWT Information frame</a:t>
                      </a:r>
                    </a:p>
                  </a:txBody>
                  <a:tcPr marL="9525" marR="9525" marT="9525" marB="0" anchor="b"/>
                </a:tc>
                <a:tc>
                  <a:txBody>
                    <a:bodyPr/>
                    <a:lstStyle/>
                    <a:p>
                      <a:pPr algn="l" fontAlgn="b"/>
                      <a:r>
                        <a:rPr lang="en-US" sz="1000" kern="1200" dirty="0">
                          <a:solidFill>
                            <a:srgbClr val="00000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rgbClr val="FF0000"/>
                          </a:solidFill>
                          <a:latin typeface="+mn-lt"/>
                          <a:ea typeface="+mn-ea"/>
                          <a:cs typeface="+mn-cs"/>
                        </a:rPr>
                        <a:t>1573r0</a:t>
                      </a:r>
                    </a:p>
                  </a:txBody>
                  <a:tcPr marL="0" marR="9525" marT="9525" marB="0" anchor="b"/>
                </a:tc>
                <a:tc>
                  <a:txBody>
                    <a:bodyPr/>
                    <a:lstStyle/>
                    <a:p>
                      <a:pPr algn="l" fontAlgn="b"/>
                      <a:r>
                        <a:rPr lang="en-US" sz="1000" b="0" kern="1200" dirty="0">
                          <a:solidFill>
                            <a:schemeClr val="tx1"/>
                          </a:solidFill>
                          <a:latin typeface="+mn-lt"/>
                          <a:ea typeface="+mn-ea"/>
                          <a:cs typeface="+mn-cs"/>
                        </a:rPr>
                        <a:t>CR for CID 10911</a:t>
                      </a:r>
                    </a:p>
                  </a:txBody>
                  <a:tcPr marL="9525" marR="9525" marT="9525" marB="0" anchor="b"/>
                </a:tc>
                <a:tc>
                  <a:txBody>
                    <a:bodyPr/>
                    <a:lstStyle/>
                    <a:p>
                      <a:pPr algn="l"/>
                      <a:r>
                        <a:rPr lang="en-US" sz="1000" kern="1200" dirty="0">
                          <a:solidFill>
                            <a:srgbClr val="000000"/>
                          </a:solidFill>
                          <a:effectLst/>
                          <a:latin typeface="Times New Roman" panose="02020603050405020304" pitchFamily="18" charset="0"/>
                          <a:cs typeface="+mn-cs"/>
                        </a:rPr>
                        <a:t>Jeongki Kim</a:t>
                      </a:r>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effectLst/>
                          <a:latin typeface="+mn-lt"/>
                          <a:ea typeface="+mn-ea"/>
                          <a:cs typeface="+mn-cs"/>
                        </a:rPr>
                        <a:t>1574r0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on EDCA Operation for Restricted TWT </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Liuming Lu</a:t>
                      </a:r>
                      <a:endParaRPr lang="en-US" sz="1000" kern="1200" dirty="0">
                        <a:solidFill>
                          <a:srgbClr val="000000"/>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8"/>
                        </a:rPr>
                        <a:t>1028r6</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Triggered TXOP Sharing Error Recovery CID 12420</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Ronny Y. Kim</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1471r2</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LB266 CR for 35.9.4.2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Chunyu Hu</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R4M-8</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Def-6C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solidFill>
                            <a:srgbClr val="7030A0"/>
                          </a:solidFill>
                          <a:effectLst/>
                          <a:latin typeface="+mn-lt"/>
                          <a:ea typeface="Times New Roman" panose="02020603050405020304" pitchFamily="18" charset="0"/>
                        </a:rPr>
                        <a:t>14</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5926333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69111526"/>
              </p:ext>
            </p:extLst>
          </p:nvPr>
        </p:nvGraphicFramePr>
        <p:xfrm>
          <a:off x="851217" y="1582301"/>
          <a:ext cx="7736269" cy="42833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000" b="0" dirty="0">
                          <a:effectLst/>
                          <a:latin typeface="+mn-lt"/>
                          <a:hlinkClick r:id="rId2"/>
                        </a:rPr>
                        <a:t>1470r3</a:t>
                      </a:r>
                      <a:endParaRPr lang="en-US" sz="1000" b="0" dirty="0">
                        <a:effectLst/>
                        <a:latin typeface="+mn-lt"/>
                      </a:endParaRPr>
                    </a:p>
                  </a:txBody>
                  <a:tcPr anchor="ctr"/>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some CIDs in 35.9,35.9.1,35.9.2,35.9.4 and 35.9.4.1</a:t>
                      </a:r>
                      <a:endParaRPr lang="en-US" sz="1000" dirty="0">
                        <a:effectLst/>
                        <a:latin typeface="+mn-lt"/>
                        <a:ea typeface="Times New Roman" panose="02020603050405020304" pitchFamily="18" charset="0"/>
                      </a:endParaRPr>
                    </a:p>
                  </a:txBody>
                  <a:tcPr/>
                </a:tc>
                <a:tc>
                  <a:txBody>
                    <a:bodyPr/>
                    <a:lstStyle/>
                    <a:p>
                      <a:pPr marL="0" marR="0" algn="l">
                        <a:spcBef>
                          <a:spcPts val="0"/>
                        </a:spcBef>
                        <a:spcAft>
                          <a:spcPts val="0"/>
                        </a:spcAft>
                      </a:pPr>
                      <a:r>
                        <a:rPr lang="en-US" sz="1000" b="0" i="0" kern="1200" dirty="0">
                          <a:solidFill>
                            <a:schemeClr val="tx1"/>
                          </a:solidFill>
                          <a:effectLst/>
                          <a:latin typeface="+mn-lt"/>
                          <a:ea typeface="+mn-ea"/>
                          <a:cs typeface="+mn-cs"/>
                        </a:rPr>
                        <a:t>Chunyu Hu </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62</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3"/>
                        </a:rPr>
                        <a:t>1586r0</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for comments related to NSTR-EMLSR handling with TDLS</a:t>
                      </a:r>
                    </a:p>
                  </a:txBody>
                  <a:tcPr/>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Abhishek Patil </a:t>
                      </a:r>
                    </a:p>
                  </a:txBody>
                  <a:tcPr/>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14</a:t>
                      </a:r>
                    </a:p>
                  </a:txBody>
                  <a:tcPr/>
                </a:tc>
                <a:tc>
                  <a:txBody>
                    <a:bodyPr/>
                    <a:lstStyle/>
                    <a:p>
                      <a:pPr marL="0" marR="0" algn="ctr">
                        <a:spcBef>
                          <a:spcPts val="0"/>
                        </a:spcBef>
                        <a:spcAft>
                          <a:spcPts val="0"/>
                        </a:spcAft>
                      </a:pPr>
                      <a:r>
                        <a:rPr lang="en-GB" sz="10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algn="ctr">
                        <a:spcBef>
                          <a:spcPts val="0"/>
                        </a:spcBef>
                        <a:spcAft>
                          <a:spcPts val="0"/>
                        </a:spcAft>
                      </a:pPr>
                      <a:endParaRPr lang="en-GB"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l" fontAlgn="b"/>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l" fontAlgn="b"/>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l"/>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kern="1200" dirty="0">
                        <a:solidFill>
                          <a:srgbClr val="000000"/>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10446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September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https://web.cvent.com/event/ae5c1e5a-6074-492a-9cd7-16b5ddc15864/summary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MAC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05170657"/>
              </p:ext>
            </p:extLst>
          </p:nvPr>
        </p:nvGraphicFramePr>
        <p:xfrm>
          <a:off x="851217" y="1582301"/>
          <a:ext cx="7736269" cy="41309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1052r0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End time alignment of Sync PPDUs medium access - CID 12415, 12426, 12431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Ronny Y.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1423r0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EHT SMPS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1508r0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non-zero backoff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1101r1</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P802.11be D2.0 Section 36.3.11.12 - Part 1</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Oded Redlich</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6</a:t>
            </a:r>
            <a:r>
              <a:rPr lang="en-GB" sz="1100" b="0" i="0" u="none" strike="noStrike" kern="1200" dirty="0">
                <a:solidFill>
                  <a:srgbClr val="00B050"/>
                </a:solidFill>
                <a:effectLst/>
                <a:ea typeface="Times New Roman" panose="02020603050405020304" pitchFamily="18" charset="0"/>
              </a:rPr>
              <a:t>C]</a:t>
            </a:r>
            <a:endParaRPr lang="en-US"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1384r0</a:t>
            </a:r>
            <a:r>
              <a:rPr lang="en-GB" sz="1100" b="0" i="0" u="sng" strike="noStrike" kern="1200" dirty="0">
                <a:solidFill>
                  <a:srgbClr val="00B050"/>
                </a:solidFill>
                <a:effectLst/>
                <a:ea typeface="Times New Roman" panose="02020603050405020304" pitchFamily="18" charset="0"/>
              </a:rPr>
              <a:t> </a:t>
            </a:r>
            <a:r>
              <a:rPr lang="en-GB" sz="1100" b="0" i="0" u="none" strike="noStrike" kern="1200" dirty="0">
                <a:solidFill>
                  <a:srgbClr val="00B050"/>
                </a:solidFill>
                <a:effectLst/>
                <a:ea typeface="Times New Roman" panose="02020603050405020304" pitchFamily="18" charset="0"/>
              </a:rPr>
              <a:t>CR for clause 36.3.4 EHT PPDU Format 				Dongguk Lim 		[7C]</a:t>
            </a:r>
          </a:p>
          <a:p>
            <a:pPr lvl="1">
              <a:buFont typeface="Arial" panose="020B0604020202020204" pitchFamily="34" charset="0"/>
              <a:buChar char="•"/>
            </a:pPr>
            <a:r>
              <a:rPr lang="en-GB" sz="1100" b="0" i="0" u="sng"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1379r0</a:t>
            </a:r>
            <a:r>
              <a:rPr lang="en-GB" sz="1100" b="0" i="0" u="sng" strike="sngStrike" kern="1200" dirty="0">
                <a:solidFill>
                  <a:srgbClr val="FF0000"/>
                </a:solidFill>
                <a:effectLst/>
                <a:ea typeface="Times New Roman" panose="02020603050405020304" pitchFamily="18" charset="0"/>
              </a:rPr>
              <a:t> </a:t>
            </a:r>
            <a:r>
              <a:rPr lang="en-GB" sz="1100" b="0" i="0" u="none" strike="sngStrike" kern="1200" dirty="0">
                <a:solidFill>
                  <a:srgbClr val="FF0000"/>
                </a:solidFill>
                <a:effectLst/>
                <a:ea typeface="Times New Roman" panose="02020603050405020304" pitchFamily="18" charset="0"/>
              </a:rPr>
              <a:t>CR for CID 10745 						Mahmoud Kamel 	[1C]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1464r0</a:t>
            </a:r>
            <a:r>
              <a:rPr lang="en-US" sz="1100" b="0" i="0" u="none" strike="noStrike" kern="1200" dirty="0">
                <a:solidFill>
                  <a:srgbClr val="00B050"/>
                </a:solidFill>
                <a:effectLst/>
                <a:ea typeface="MS Gothic" panose="020B0609070205080204" pitchFamily="49" charset="-128"/>
              </a:rPr>
              <a:t> cr-for-cid-11692-and-11693 					Eunsung Park 		[</a:t>
            </a:r>
            <a:r>
              <a:rPr lang="en-GB" sz="1100" b="0" i="0" u="none" strike="noStrike" kern="1200" dirty="0">
                <a:solidFill>
                  <a:srgbClr val="00B050"/>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1465r0</a:t>
            </a:r>
            <a:r>
              <a:rPr lang="en-US" sz="1100" b="0" i="0" u="none" strike="noStrike" kern="1200" dirty="0">
                <a:solidFill>
                  <a:srgbClr val="00B050"/>
                </a:solidFill>
                <a:effectLst/>
                <a:ea typeface="MS Gothic" panose="020B0609070205080204" pitchFamily="49" charset="-128"/>
              </a:rPr>
              <a:t> cr-for-cid-12937 							Eunsung Park 		[</a:t>
            </a:r>
            <a:r>
              <a:rPr lang="en-GB" sz="1100" b="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1547r0</a:t>
            </a:r>
            <a:r>
              <a:rPr lang="en-US" sz="1100" b="0" i="0" u="none" strike="noStrike" kern="1200" dirty="0">
                <a:solidFill>
                  <a:srgbClr val="00B050"/>
                </a:solidFill>
                <a:effectLst/>
                <a:ea typeface="MS Gothic" panose="020B0609070205080204" pitchFamily="49" charset="-128"/>
              </a:rPr>
              <a:t> Resolutions for CIDs in Clause 36.3.2.2.1 				Jianhan </a:t>
            </a:r>
            <a:r>
              <a:rPr lang="en-US" sz="1100" i="0" u="none" strike="noStrike" kern="1200" dirty="0">
                <a:solidFill>
                  <a:srgbClr val="00B050"/>
                </a:solidFill>
                <a:effectLst/>
                <a:ea typeface="MS Gothic" panose="020B0609070205080204" pitchFamily="49" charset="-128"/>
              </a:rPr>
              <a:t>Liu</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3C]</a:t>
            </a:r>
            <a:endParaRPr lang="en-US" sz="1100" dirty="0">
              <a:solidFill>
                <a:srgbClr val="00B050"/>
              </a:solidFill>
            </a:endParaRP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1548r0</a:t>
            </a:r>
            <a:r>
              <a:rPr lang="en-US" sz="1100" b="0" i="0" u="none" strike="noStrike" kern="1200" dirty="0">
                <a:solidFill>
                  <a:srgbClr val="00B050"/>
                </a:solidFill>
                <a:effectLst/>
                <a:ea typeface="MS Gothic" panose="020B0609070205080204" pitchFamily="49" charset="-128"/>
              </a:rPr>
              <a:t> Resolutions for CIDs in Clause 36.3.2.2.2</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Jianhan Liu</a:t>
            </a:r>
            <a:r>
              <a:rPr lang="en-US" sz="1100" kern="1200" dirty="0">
                <a:solidFill>
                  <a:srgbClr val="00B050"/>
                </a:solidFill>
                <a:ea typeface="MS Gothic" panose="020B0609070205080204" pitchFamily="49" charset="-128"/>
              </a:rPr>
              <a:t> 		</a:t>
            </a:r>
            <a:r>
              <a:rPr lang="en-US" sz="1100" dirty="0">
                <a:solidFill>
                  <a:srgbClr val="00B050"/>
                </a:solidFill>
              </a:rPr>
              <a:t>[</a:t>
            </a:r>
            <a:r>
              <a:rPr lang="en-GB" sz="1100" kern="1200" dirty="0">
                <a:solidFill>
                  <a:srgbClr val="00B050"/>
                </a:solidFill>
              </a:rPr>
              <a:t>6</a:t>
            </a:r>
            <a:r>
              <a:rPr lang="en-GB" sz="1100" i="0" u="none" strike="noStrike" kern="1200" dirty="0">
                <a:solidFill>
                  <a:srgbClr val="00B050"/>
                </a:solidFill>
                <a:effectLst/>
                <a:ea typeface="Times New Roman" panose="02020603050405020304" pitchFamily="18" charset="0"/>
              </a:rPr>
              <a:t>C] </a:t>
            </a:r>
            <a:r>
              <a:rPr lang="en-GB" sz="1100" b="0" i="0" u="none" strike="noStrike" kern="1200" dirty="0">
                <a:solidFill>
                  <a:srgbClr val="00B050"/>
                </a:solidFill>
                <a:effectLst/>
                <a:ea typeface="Times New Roman" panose="02020603050405020304" pitchFamily="18" charset="0"/>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1549r0</a:t>
            </a:r>
            <a:r>
              <a:rPr lang="en-US" sz="1100" b="0" i="0" u="none" strike="noStrike" kern="1200" dirty="0">
                <a:solidFill>
                  <a:srgbClr val="00B050"/>
                </a:solidFill>
                <a:effectLst/>
                <a:ea typeface="MS Gothic" panose="020B0609070205080204" pitchFamily="49" charset="-128"/>
              </a:rPr>
              <a:t> Resolutions for CIDs in Clause 36.3.2.2.3 				Jianhan Liu </a:t>
            </a:r>
            <a:r>
              <a:rPr lang="en-GB" sz="1100" kern="1200" dirty="0">
                <a:solidFill>
                  <a:srgbClr val="00B050"/>
                </a:solidFill>
                <a:ea typeface="MS Gothic" panose="020B0609070205080204" pitchFamily="49" charset="-128"/>
              </a:rPr>
              <a:t>		</a:t>
            </a:r>
            <a:r>
              <a:rPr lang="en-US" sz="1100" dirty="0">
                <a:solidFill>
                  <a:srgbClr val="00B050"/>
                </a:solidFill>
              </a:rPr>
              <a:t>[</a:t>
            </a:r>
            <a:r>
              <a:rPr lang="en-GB" sz="1100" i="0" u="none" strike="noStrike" kern="1200" dirty="0">
                <a:solidFill>
                  <a:srgbClr val="00B050"/>
                </a:solidFill>
                <a:effectLst/>
                <a:ea typeface="Times New Roman" panose="02020603050405020304" pitchFamily="18" charset="0"/>
              </a:rPr>
              <a:t>27C]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1469r0</a:t>
            </a:r>
            <a:r>
              <a:rPr lang="en-US" sz="1100" b="0" i="0" u="none" strike="noStrike" kern="1200" dirty="0">
                <a:solidFill>
                  <a:schemeClr val="bg1">
                    <a:lumMod val="65000"/>
                  </a:schemeClr>
                </a:solidFill>
                <a:effectLst/>
                <a:ea typeface="MS Gothic" panose="020B0609070205080204" pitchFamily="49" charset="-128"/>
              </a:rPr>
              <a:t> </a:t>
            </a:r>
            <a:r>
              <a:rPr lang="fr-FR" sz="1100" b="0" i="0" u="none" strike="noStrike" kern="1200" dirty="0">
                <a:solidFill>
                  <a:schemeClr val="bg1">
                    <a:lumMod val="65000"/>
                  </a:schemeClr>
                </a:solidFill>
                <a:effectLst/>
                <a:ea typeface="MS Gothic" panose="020B0609070205080204" pitchFamily="49" charset="-128"/>
              </a:rPr>
              <a:t>CR on 36.3.13.5 Segment </a:t>
            </a:r>
            <a:r>
              <a:rPr lang="fr-FR" sz="1100" b="0" i="0" u="none" strike="noStrike" kern="1200" dirty="0" err="1">
                <a:solidFill>
                  <a:schemeClr val="bg1">
                    <a:lumMod val="65000"/>
                  </a:schemeClr>
                </a:solidFill>
                <a:effectLst/>
                <a:ea typeface="MS Gothic" panose="020B0609070205080204" pitchFamily="49" charset="-128"/>
              </a:rPr>
              <a:t>Parser</a:t>
            </a:r>
            <a:r>
              <a:rPr lang="fr-FR" sz="1100" b="0" i="0" u="none" strike="noStrike" kern="1200" dirty="0">
                <a:solidFill>
                  <a:schemeClr val="bg1">
                    <a:lumMod val="65000"/>
                  </a:schemeClr>
                </a:solidFill>
                <a:effectLst/>
                <a:ea typeface="MS Gothic" panose="020B0609070205080204" pitchFamily="49" charset="-128"/>
              </a:rPr>
              <a:t> 					</a:t>
            </a:r>
            <a:r>
              <a:rPr lang="en-US" sz="1100" b="0" i="0" u="none" strike="noStrike" kern="1200" dirty="0">
                <a:solidFill>
                  <a:schemeClr val="bg1">
                    <a:lumMod val="65000"/>
                  </a:schemeClr>
                </a:solidFill>
                <a:effectLst/>
                <a:ea typeface="MS Gothic" panose="020B0609070205080204" pitchFamily="49" charset="-128"/>
              </a:rPr>
              <a:t>Bo Gong 		[</a:t>
            </a:r>
            <a:r>
              <a:rPr lang="en-GB" sz="1100" b="0" i="0" u="none" strike="noStrike" kern="1200" dirty="0">
                <a:solidFill>
                  <a:schemeClr val="bg1">
                    <a:lumMod val="65000"/>
                  </a:schemeClr>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1473r0</a:t>
            </a:r>
            <a:r>
              <a:rPr lang="en-US" sz="1100" b="0" i="0" u="none" strike="noStrike" kern="1200" dirty="0">
                <a:solidFill>
                  <a:schemeClr val="bg1">
                    <a:lumMod val="65000"/>
                  </a:schemeClr>
                </a:solidFill>
                <a:effectLst/>
                <a:ea typeface="MS Gothic" panose="020B0609070205080204" pitchFamily="49" charset="-128"/>
              </a:rPr>
              <a:t> CR on 36.2.3 TRIGVECTOR parameters 				Bo Gong 		[</a:t>
            </a:r>
            <a:r>
              <a:rPr lang="en-GB" sz="1100" b="0" i="0" u="none" strike="noStrike" kern="1200" dirty="0">
                <a:solidFill>
                  <a:schemeClr val="bg1">
                    <a:lumMod val="65000"/>
                  </a:schemeClr>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1474r0</a:t>
            </a:r>
            <a:r>
              <a:rPr lang="en-US" sz="1100" b="0" i="0" u="none" strike="noStrike" kern="1200" dirty="0">
                <a:solidFill>
                  <a:schemeClr val="bg1">
                    <a:lumMod val="65000"/>
                  </a:schemeClr>
                </a:solidFill>
                <a:effectLst/>
                <a:ea typeface="MS Gothic" panose="020B0609070205080204" pitchFamily="49" charset="-128"/>
              </a:rPr>
              <a:t> CR on CID 10119 and CID 10120 					Bo Gong 		[</a:t>
            </a:r>
            <a:r>
              <a:rPr lang="en-GB" sz="1100" b="0" i="0" u="none" strike="noStrike" kern="1200" dirty="0">
                <a:solidFill>
                  <a:schemeClr val="bg1">
                    <a:lumMod val="65000"/>
                  </a:schemeClr>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3">
                  <a:extLst>
                    <a:ext uri="{A12FA001-AC4F-418D-AE19-62706E023703}">
                      <ahyp:hlinkClr xmlns:ahyp="http://schemas.microsoft.com/office/drawing/2018/hyperlinkcolor" val="tx"/>
                    </a:ext>
                  </a:extLst>
                </a:hlinkClick>
              </a:rPr>
              <a:t>1479r0</a:t>
            </a:r>
            <a:r>
              <a:rPr lang="en-US" sz="1100" b="0" i="0" u="none" strike="noStrike" kern="1200" dirty="0">
                <a:solidFill>
                  <a:schemeClr val="bg1">
                    <a:lumMod val="65000"/>
                  </a:schemeClr>
                </a:solidFill>
                <a:effectLst/>
                <a:ea typeface="MS Gothic" panose="020B0609070205080204" pitchFamily="49" charset="-128"/>
              </a:rPr>
              <a:t> CR for 36.1.1 Introduction to the EHT PHY 			Bo Gong 		[</a:t>
            </a:r>
            <a:r>
              <a:rPr lang="en-GB" sz="1100" b="0" i="0" u="none" strike="noStrike" kern="1200" dirty="0">
                <a:solidFill>
                  <a:schemeClr val="bg1">
                    <a:lumMod val="65000"/>
                  </a:schemeClr>
                </a:solidFill>
                <a:effectLst/>
                <a:ea typeface="Times New Roman" panose="02020603050405020304" pitchFamily="18" charset="0"/>
              </a:rPr>
              <a:t>10C]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strike="sngStrike" dirty="0">
                <a:solidFill>
                  <a:srgbClr val="FF0000"/>
                </a:solidFill>
                <a:hlinkClick r:id="rId2">
                  <a:extLst>
                    <a:ext uri="{A12FA001-AC4F-418D-AE19-62706E023703}">
                      <ahyp:hlinkClr xmlns:ahyp="http://schemas.microsoft.com/office/drawing/2018/hyperlinkcolor" val="tx"/>
                    </a:ext>
                  </a:extLst>
                </a:hlinkClick>
              </a:rPr>
              <a:t>1356r0</a:t>
            </a:r>
            <a:r>
              <a:rPr lang="en-GB" sz="1200" strike="sngStrike" dirty="0">
                <a:solidFill>
                  <a:srgbClr val="FF0000"/>
                </a:solidFill>
              </a:rPr>
              <a:t> TGbe LB266 comment resolutions for RSNA 			Michael Montemurro	 [37C-24GT 35’]</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1442r1</a:t>
            </a:r>
            <a:r>
              <a:rPr lang="en-GB" sz="1200" dirty="0">
                <a:solidFill>
                  <a:srgbClr val="00B050"/>
                </a:solidFill>
              </a:rPr>
              <a:t> </a:t>
            </a:r>
            <a:r>
              <a:rPr lang="en-US" sz="1200" dirty="0">
                <a:solidFill>
                  <a:srgbClr val="00B050"/>
                </a:solidFill>
              </a:rPr>
              <a:t>CR for Clause 35.3.16.6. Sync PPDU start time		Dmitry Akhmetov	 [25C-13GT 20’]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1472r0</a:t>
            </a:r>
            <a:r>
              <a:rPr lang="en-GB" sz="1200" i="0" u="none" strike="noStrike" kern="1200" dirty="0">
                <a:solidFill>
                  <a:srgbClr val="00B050"/>
                </a:solidFill>
                <a:effectLst/>
                <a:ea typeface="Times New Roman" panose="02020603050405020304" pitchFamily="18" charset="0"/>
              </a:rPr>
              <a:t> CR document for EHT STA features CIDs 			Rajat Pushkarna          [12C-5GT   15’]</a:t>
            </a:r>
            <a:endParaRPr lang="en-US" sz="2800" b="1"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1539r0</a:t>
            </a:r>
            <a:r>
              <a:rPr lang="en-GB" sz="1200" i="0" u="none" strike="noStrike" kern="1200" dirty="0">
                <a:solidFill>
                  <a:srgbClr val="00B050"/>
                </a:solidFill>
                <a:effectLst/>
                <a:ea typeface="Times New Roman" panose="02020603050405020304" pitchFamily="18" charset="0"/>
              </a:rPr>
              <a:t> LB266 CR for subclause 35.3.10 				Ming Gan</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30C-16GT   30’]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1424r0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A-MPDU in EHT PPDU 				</a:t>
            </a:r>
            <a:r>
              <a:rPr lang="en-GB" sz="1200" i="0" u="none" strike="noStrike" kern="1200" dirty="0" err="1">
                <a:solidFill>
                  <a:srgbClr val="00B050"/>
                </a:solidFill>
                <a:effectLst/>
                <a:ea typeface="Times New Roman" panose="02020603050405020304" pitchFamily="18" charset="0"/>
              </a:rPr>
              <a:t>SunHee</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Baek</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	[9C	15’]</a:t>
            </a:r>
            <a:endParaRPr lang="en-US" sz="1200" i="0" u="none" strike="noStrike" dirty="0">
              <a:solidFill>
                <a:srgbClr val="00B050"/>
              </a:solidFill>
              <a:effectLst/>
            </a:endParaRP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1377r1</a:t>
            </a:r>
            <a:r>
              <a:rPr lang="en-GB" sz="1200" dirty="0">
                <a:solidFill>
                  <a:schemeClr val="bg1">
                    <a:lumMod val="65000"/>
                  </a:schemeClr>
                </a:solidFill>
              </a:rPr>
              <a:t> CR-dup.-transmission-over-ml-for-low-latency-traffic	Xiangxin Gu		  </a:t>
            </a:r>
            <a:r>
              <a:rPr lang="en-US" sz="1200" dirty="0">
                <a:solidFill>
                  <a:schemeClr val="bg1">
                    <a:lumMod val="65000"/>
                  </a:schemeClr>
                </a:solidFill>
              </a:rPr>
              <a:t>[1C-</a:t>
            </a:r>
            <a:r>
              <a:rPr lang="en-GB" sz="1200" dirty="0">
                <a:solidFill>
                  <a:schemeClr val="bg1">
                    <a:lumMod val="65000"/>
                  </a:schemeClr>
                </a:solidFill>
              </a:rPr>
              <a:t>Q&amp;A 10’]</a:t>
            </a:r>
          </a:p>
          <a:p>
            <a:pPr lvl="1">
              <a:buFont typeface="Arial" panose="020B0604020202020204" pitchFamily="34" charset="0"/>
              <a:buChar char="•"/>
            </a:pPr>
            <a:r>
              <a:rPr lang="en-US" sz="1200" dirty="0">
                <a:solidFill>
                  <a:schemeClr val="bg1">
                    <a:lumMod val="65000"/>
                  </a:schemeClr>
                </a:solidFill>
                <a:hlinkClick r:id="rId8">
                  <a:extLst>
                    <a:ext uri="{A12FA001-AC4F-418D-AE19-62706E023703}">
                      <ahyp:hlinkClr xmlns:ahyp="http://schemas.microsoft.com/office/drawing/2018/hyperlinkcolor" val="tx"/>
                    </a:ext>
                  </a:extLst>
                </a:hlinkClick>
              </a:rPr>
              <a:t>1043r4</a:t>
            </a:r>
            <a:r>
              <a:rPr lang="en-US" sz="1200" dirty="0">
                <a:solidFill>
                  <a:schemeClr val="bg1">
                    <a:lumMod val="65000"/>
                  </a:schemeClr>
                </a:solidFill>
              </a:rPr>
              <a:t> LB266 CR on More Data Ack 					Guogang Huang 	  [1C-</a:t>
            </a:r>
            <a:r>
              <a:rPr lang="en-GB" sz="1200" dirty="0">
                <a:solidFill>
                  <a:schemeClr val="bg1">
                    <a:lumMod val="65000"/>
                  </a:schemeClr>
                </a:solidFill>
              </a:rPr>
              <a:t>SP 10’]</a:t>
            </a:r>
          </a:p>
          <a:p>
            <a:pPr lvl="1">
              <a:buFont typeface="Arial" panose="020B0604020202020204" pitchFamily="34" charset="0"/>
              <a:buChar char="•"/>
            </a:pPr>
            <a:r>
              <a:rPr lang="en-US" sz="12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1280r5</a:t>
            </a:r>
            <a:r>
              <a:rPr lang="en-US" sz="1200" b="0" i="0" u="none" strike="noStrike" kern="1200" dirty="0">
                <a:solidFill>
                  <a:schemeClr val="bg1">
                    <a:lumMod val="65000"/>
                  </a:schemeClr>
                </a:solidFill>
                <a:effectLst/>
                <a:ea typeface="MS Gothic" panose="020B0609070205080204" pitchFamily="49" charset="-128"/>
              </a:rPr>
              <a:t> CR for R-TWT related CIDs Part1				M. Kumail Haider</a:t>
            </a:r>
            <a:r>
              <a:rPr lang="en-US" sz="1200" dirty="0">
                <a:solidFill>
                  <a:schemeClr val="bg1">
                    <a:lumMod val="65000"/>
                  </a:schemeClr>
                </a:solidFill>
              </a:rPr>
              <a:t> 	  [</a:t>
            </a:r>
            <a:r>
              <a:rPr lang="en-GB" sz="1200" i="0" u="none" strike="noStrike" kern="1200" dirty="0">
                <a:solidFill>
                  <a:schemeClr val="bg1">
                    <a:lumMod val="65000"/>
                  </a:schemeClr>
                </a:solidFill>
                <a:effectLst/>
                <a:ea typeface="Times New Roman" panose="02020603050405020304" pitchFamily="18" charset="0"/>
              </a:rPr>
              <a:t>7C-SP-10’]</a:t>
            </a:r>
            <a:endParaRPr lang="en-US" sz="120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July 2022 meeting and conf calls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1270r0</a:t>
            </a:r>
            <a:r>
              <a:rPr lang="en-GB" sz="1200" i="0" u="none" strike="noStrike" kern="1200" dirty="0">
                <a:solidFill>
                  <a:srgbClr val="00B050"/>
                </a:solidFill>
                <a:effectLst/>
                <a:ea typeface="Times New Roman" panose="02020603050405020304" pitchFamily="18" charset="0"/>
              </a:rPr>
              <a:t> CR for Power Boost Factor CIDs 			</a:t>
            </a:r>
            <a:r>
              <a:rPr lang="en-GB" sz="1200" dirty="0">
                <a:solidFill>
                  <a:srgbClr val="00B050"/>
                </a:solidFill>
                <a:effectLst/>
                <a:latin typeface="Times New Roman" panose="02020603050405020304" pitchFamily="18" charset="0"/>
                <a:ea typeface="Times New Roman" panose="02020603050405020304" pitchFamily="18" charset="0"/>
              </a:rPr>
              <a:t>Hanqing Lou</a:t>
            </a:r>
            <a:r>
              <a:rPr lang="en-US" sz="1600" dirty="0">
                <a:solidFill>
                  <a:srgbClr val="00B050"/>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5C-Q&amp;A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1194r2</a:t>
            </a:r>
            <a:r>
              <a:rPr lang="en-GB" sz="1200" i="0" u="none" strike="noStrike" kern="1200" dirty="0">
                <a:solidFill>
                  <a:srgbClr val="00B050"/>
                </a:solidFill>
                <a:effectLst/>
                <a:ea typeface="Times New Roman" panose="02020603050405020304" pitchFamily="18" charset="0"/>
              </a:rPr>
              <a:t> LB266 CR for 9.4.1.70 					Jinyoung Chun 	[1C-SP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1324r0</a:t>
            </a:r>
            <a:r>
              <a:rPr lang="en-GB" sz="1200" i="0" u="none" strike="noStrike" kern="1200" dirty="0">
                <a:solidFill>
                  <a:srgbClr val="00B050"/>
                </a:solidFill>
                <a:effectLst/>
                <a:ea typeface="Times New Roman" panose="02020603050405020304" pitchFamily="18" charset="0"/>
              </a:rPr>
              <a:t> CR for CIDs in 35.7.2 Part III 				Zinan Lin</a:t>
            </a:r>
            <a:r>
              <a:rPr lang="en-US" sz="1200" i="0" u="none" strike="noStrike" dirty="0">
                <a:solidFill>
                  <a:srgbClr val="00B050"/>
                </a:solidFill>
                <a:effectLst/>
              </a:rPr>
              <a:t> 		[2C-S</a:t>
            </a:r>
            <a:r>
              <a:rPr lang="en-GB" sz="1200" i="0" u="none" strike="noStrike" kern="1200" dirty="0">
                <a:solidFill>
                  <a:srgbClr val="00B050"/>
                </a:solidFill>
                <a:effectLst/>
                <a:ea typeface="Times New Roman" panose="02020603050405020304" pitchFamily="18" charset="0"/>
              </a:rPr>
              <a:t>P</a:t>
            </a:r>
            <a:r>
              <a:rPr lang="en-US" sz="1200" kern="1200" dirty="0">
                <a:solidFill>
                  <a:srgbClr val="00B050"/>
                </a:solidFill>
                <a:ea typeface="Times New Roman" panose="02020603050405020304" pitchFamily="18" charset="0"/>
              </a:rPr>
              <a:t>        10’]</a:t>
            </a:r>
            <a:r>
              <a:rPr lang="en-US" sz="1200" dirty="0">
                <a:solidFill>
                  <a:srgbClr val="00B050"/>
                </a:solidFill>
              </a:rPr>
              <a:t>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1232r0</a:t>
            </a:r>
            <a:r>
              <a:rPr lang="en-GB" sz="1200" i="0" u="none" strike="noStrike" kern="1200" dirty="0">
                <a:solidFill>
                  <a:srgbClr val="00B050"/>
                </a:solidFill>
                <a:effectLst/>
                <a:ea typeface="Times New Roman" panose="02020603050405020304" pitchFamily="18" charset="0"/>
              </a:rPr>
              <a:t> CR for CIDs in 35.7.2 Part II 				Zinan Lin 		[8C	15’] </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1131r3</a:t>
            </a:r>
            <a:r>
              <a:rPr lang="en-US" sz="1200" i="0" u="none" strike="noStrike" kern="1200" dirty="0">
                <a:solidFill>
                  <a:srgbClr val="00B050"/>
                </a:solidFill>
                <a:effectLst/>
                <a:ea typeface="MS Gothic" panose="020B0609070205080204" pitchFamily="49" charset="-128"/>
              </a:rPr>
              <a:t> LB266 CR on 9.4.1.71	 				Jinyoung Chun 	[1C-</a:t>
            </a:r>
            <a:r>
              <a:rPr lang="en-GB" sz="1200" i="0" u="none" strike="noStrike" kern="1200" dirty="0">
                <a:solidFill>
                  <a:srgbClr val="00B050"/>
                </a:solidFill>
                <a:effectLst/>
                <a:ea typeface="Times New Roman" panose="02020603050405020304" pitchFamily="18" charset="0"/>
              </a:rPr>
              <a:t>SP        10’]</a:t>
            </a:r>
            <a:endParaRPr lang="en-US" sz="1200" i="0" u="none" strike="noStrike" dirty="0">
              <a:solidFill>
                <a:srgbClr val="00B050"/>
              </a:solidFill>
              <a:effectLst/>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1267r0</a:t>
            </a:r>
            <a:r>
              <a:rPr lang="en-GB" sz="1200" i="0" u="none" strike="noStrike" kern="1200" dirty="0">
                <a:solidFill>
                  <a:srgbClr val="00B050"/>
                </a:solidFill>
                <a:effectLst/>
                <a:ea typeface="Times New Roman" panose="02020603050405020304" pitchFamily="18" charset="0"/>
              </a:rPr>
              <a:t> LB266 CR on EHT Operation element 		Guogang Huang</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29C-13GT 20’]</a:t>
            </a:r>
          </a:p>
          <a:p>
            <a:pPr lvl="1">
              <a:buFont typeface="Arial" panose="020B0604020202020204" pitchFamily="34" charset="0"/>
              <a:buChar char="•"/>
            </a:pPr>
            <a:r>
              <a:rPr lang="en-GB" sz="1200" b="0" i="0" u="sng"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1311r0</a:t>
            </a:r>
            <a:r>
              <a:rPr lang="en-GB" sz="1200" b="0" i="0" u="sng" strike="noStrike" kern="1200" dirty="0">
                <a:solidFill>
                  <a:schemeClr val="bg1">
                    <a:lumMod val="65000"/>
                  </a:schemeClr>
                </a:solidFill>
                <a:effectLst/>
                <a:ea typeface="Times New Roman" panose="02020603050405020304" pitchFamily="18" charset="0"/>
              </a:rPr>
              <a:t> </a:t>
            </a:r>
            <a:r>
              <a:rPr lang="en-GB" sz="1200" b="0" i="0" u="none" strike="noStrike" kern="1200" dirty="0">
                <a:solidFill>
                  <a:schemeClr val="bg1">
                    <a:lumMod val="65000"/>
                  </a:schemeClr>
                </a:solidFill>
                <a:effectLst/>
                <a:ea typeface="Times New Roman" panose="02020603050405020304" pitchFamily="18" charset="0"/>
              </a:rPr>
              <a:t>CR for clause 6.3 part 2 				Yan Li 		[8C	15’]</a:t>
            </a:r>
            <a:endParaRPr lang="en-US" sz="1200" b="0" i="0" u="none" strike="noStrike" dirty="0">
              <a:solidFill>
                <a:schemeClr val="bg1">
                  <a:lumMod val="65000"/>
                </a:schemeClr>
              </a:solidFill>
              <a:effectLst/>
            </a:endParaRP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July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a:xfrm>
            <a:off x="685801" y="1981200"/>
            <a:ext cx="4953000" cy="4494213"/>
          </a:xfrm>
        </p:spPr>
        <p:txBody>
          <a:bodyPr/>
          <a:lstStyle/>
          <a:p>
            <a:pPr>
              <a:buFont typeface="Arial" panose="020B0604020202020204" pitchFamily="34" charset="0"/>
              <a:buChar char="•"/>
            </a:pPr>
            <a:r>
              <a:rPr lang="en-US" sz="1400" dirty="0"/>
              <a:t>During the July plenary</a:t>
            </a:r>
          </a:p>
          <a:p>
            <a:pPr lvl="1">
              <a:buFont typeface="Arial" panose="020B0604020202020204" pitchFamily="34" charset="0"/>
              <a:buChar char="•"/>
            </a:pPr>
            <a:r>
              <a:rPr lang="en-US" sz="1200" dirty="0"/>
              <a:t>Discussed CR documents and a couple technical submissions</a:t>
            </a:r>
          </a:p>
          <a:p>
            <a:pPr marL="1200150" lvl="2" indent="-285750">
              <a:buFont typeface="Arial" panose="020B0604020202020204" pitchFamily="34" charset="0"/>
              <a:buChar char="•"/>
            </a:pPr>
            <a:r>
              <a:rPr lang="en-US" sz="1100" dirty="0"/>
              <a:t>Around 510 comments from LB266 were resolved</a:t>
            </a:r>
          </a:p>
          <a:p>
            <a:pPr marL="1200150" lvl="2" indent="-285750">
              <a:buFont typeface="Arial" panose="020B0604020202020204" pitchFamily="34" charset="0"/>
              <a:buChar char="•"/>
            </a:pPr>
            <a:r>
              <a:rPr lang="en-US" sz="1100" dirty="0"/>
              <a:t>Appointed TGbe secretary</a:t>
            </a:r>
          </a:p>
          <a:p>
            <a:pPr marL="2114550" lvl="4" indent="-285750">
              <a:buFont typeface="Arial" panose="020B0604020202020204" pitchFamily="34" charset="0"/>
              <a:buChar char="•"/>
            </a:pPr>
            <a:endParaRPr lang="en-US" sz="900" dirty="0"/>
          </a:p>
          <a:p>
            <a:pPr>
              <a:buFont typeface="Arial" panose="020B0604020202020204" pitchFamily="34" charset="0"/>
              <a:buChar char="•"/>
            </a:pPr>
            <a:r>
              <a:rPr lang="en-US" sz="1400" dirty="0"/>
              <a:t>Since the July plenary</a:t>
            </a:r>
          </a:p>
          <a:p>
            <a:pPr lvl="1">
              <a:buFont typeface="Arial" panose="020B0604020202020204" pitchFamily="34" charset="0"/>
              <a:buChar char="•"/>
            </a:pPr>
            <a:r>
              <a:rPr lang="en-US" sz="1200" dirty="0"/>
              <a:t>Delivered IEEE802.11be D2.1, available in the members area</a:t>
            </a:r>
          </a:p>
          <a:p>
            <a:pPr lvl="1">
              <a:buFont typeface="Arial" panose="020B0604020202020204" pitchFamily="34" charset="0"/>
              <a:buChar char="•"/>
            </a:pPr>
            <a:r>
              <a:rPr lang="en-US" sz="1200" dirty="0"/>
              <a:t>Held 12 teleconferences between July and August (</a:t>
            </a:r>
            <a:r>
              <a:rPr lang="en-US" sz="1200" dirty="0">
                <a:hlinkClick r:id="rId2"/>
              </a:rPr>
              <a:t>1161r17</a:t>
            </a:r>
            <a:r>
              <a:rPr lang="en-US" sz="1200" dirty="0"/>
              <a:t>)</a:t>
            </a:r>
          </a:p>
          <a:p>
            <a:pPr marL="1200150" lvl="2" indent="-285750">
              <a:buFont typeface="Arial" panose="020B0604020202020204" pitchFamily="34" charset="0"/>
              <a:buChar char="•"/>
            </a:pPr>
            <a:r>
              <a:rPr lang="en-US" sz="1100" dirty="0"/>
              <a:t>3 Joint, 3 parallel MAC/PHY, and 6 MAC telcos</a:t>
            </a:r>
          </a:p>
          <a:p>
            <a:pPr marL="1200150" lvl="2" indent="-285750">
              <a:buFont typeface="Arial" panose="020B0604020202020204" pitchFamily="34" charset="0"/>
              <a:buChar char="•"/>
            </a:pPr>
            <a:r>
              <a:rPr lang="en-US" sz="1100" dirty="0"/>
              <a:t>Around 640 comments resolved* </a:t>
            </a:r>
          </a:p>
          <a:p>
            <a:pPr lvl="1">
              <a:buFont typeface="Arial" panose="020B0604020202020204" pitchFamily="34" charset="0"/>
              <a:buChar char="•"/>
            </a:pPr>
            <a:r>
              <a:rPr lang="en-US" sz="1200" dirty="0"/>
              <a:t>Held a 3-day MAC ad-hoc in San Diego, CA (</a:t>
            </a:r>
            <a:r>
              <a:rPr lang="en-US" sz="1200" dirty="0">
                <a:hlinkClick r:id="rId3"/>
              </a:rPr>
              <a:t>1421r10</a:t>
            </a:r>
            <a:r>
              <a:rPr lang="en-US" sz="1200" dirty="0"/>
              <a:t>)</a:t>
            </a:r>
          </a:p>
          <a:p>
            <a:pPr lvl="2">
              <a:buFont typeface="Arial" panose="020B0604020202020204" pitchFamily="34" charset="0"/>
              <a:buChar char="•"/>
            </a:pPr>
            <a:r>
              <a:rPr lang="en-US" sz="1000" dirty="0"/>
              <a:t>Around 460 comments resolved*</a:t>
            </a:r>
          </a:p>
          <a:p>
            <a:pPr lvl="3">
              <a:buFont typeface="Arial" panose="020B0604020202020204" pitchFamily="34" charset="0"/>
              <a:buChar char="•"/>
            </a:pPr>
            <a:endParaRPr lang="en-US" sz="800" dirty="0"/>
          </a:p>
          <a:p>
            <a:pPr>
              <a:buFont typeface="Arial" panose="020B0604020202020204" pitchFamily="34" charset="0"/>
              <a:buChar char="•"/>
            </a:pPr>
            <a:r>
              <a:rPr lang="en-US" sz="1400" dirty="0"/>
              <a:t>Latest CR status: ~40% of LB266 comments resolved* </a:t>
            </a:r>
          </a:p>
          <a:p>
            <a:pPr lvl="1">
              <a:buFont typeface="Arial" panose="020B0604020202020204" pitchFamily="34" charset="0"/>
              <a:buChar char="•"/>
            </a:pPr>
            <a:r>
              <a:rPr lang="en-US" sz="1200" dirty="0"/>
              <a:t>See figures for more details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1100" b="0" dirty="0"/>
              <a:t>*Either motioned or ready for motion</a:t>
            </a:r>
            <a:endParaRPr lang="en-US" sz="1400" b="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September 2022</a:t>
            </a:r>
            <a:endParaRPr lang="en-GB" dirty="0"/>
          </a:p>
        </p:txBody>
      </p:sp>
      <p:grpSp>
        <p:nvGrpSpPr>
          <p:cNvPr id="7" name="Group 6">
            <a:extLst>
              <a:ext uri="{FF2B5EF4-FFF2-40B4-BE49-F238E27FC236}">
                <a16:creationId xmlns:a16="http://schemas.microsoft.com/office/drawing/2014/main" id="{DB615754-04D1-1A6D-878B-E4B24E688A21}"/>
              </a:ext>
            </a:extLst>
          </p:cNvPr>
          <p:cNvGrpSpPr/>
          <p:nvPr/>
        </p:nvGrpSpPr>
        <p:grpSpPr>
          <a:xfrm>
            <a:off x="5406553" y="1489292"/>
            <a:ext cx="3254377" cy="2534271"/>
            <a:chOff x="8132132" y="1688079"/>
            <a:chExt cx="4059868" cy="3044901"/>
          </a:xfrm>
        </p:grpSpPr>
        <p:pic>
          <p:nvPicPr>
            <p:cNvPr id="8" name="Picture 7">
              <a:extLst>
                <a:ext uri="{FF2B5EF4-FFF2-40B4-BE49-F238E27FC236}">
                  <a16:creationId xmlns:a16="http://schemas.microsoft.com/office/drawing/2014/main" id="{23868EFB-8334-E8F8-EAD3-BE5DFBD0B9C2}"/>
                </a:ext>
              </a:extLst>
            </p:cNvPr>
            <p:cNvPicPr>
              <a:picLocks noChangeAspect="1"/>
            </p:cNvPicPr>
            <p:nvPr/>
          </p:nvPicPr>
          <p:blipFill>
            <a:blip r:embed="rId4"/>
            <a:stretch>
              <a:fillRect/>
            </a:stretch>
          </p:blipFill>
          <p:spPr>
            <a:xfrm>
              <a:off x="8132132" y="1688079"/>
              <a:ext cx="4059868" cy="3044901"/>
            </a:xfrm>
            <a:prstGeom prst="rect">
              <a:avLst/>
            </a:prstGeom>
          </p:spPr>
        </p:pic>
        <p:sp>
          <p:nvSpPr>
            <p:cNvPr id="9" name="Rectangle 8">
              <a:extLst>
                <a:ext uri="{FF2B5EF4-FFF2-40B4-BE49-F238E27FC236}">
                  <a16:creationId xmlns:a16="http://schemas.microsoft.com/office/drawing/2014/main" id="{BA7E2247-13DA-1246-471E-6E4C80E43A56}"/>
                </a:ext>
              </a:extLst>
            </p:cNvPr>
            <p:cNvSpPr/>
            <p:nvPr/>
          </p:nvSpPr>
          <p:spPr bwMode="auto">
            <a:xfrm>
              <a:off x="8736121" y="3466958"/>
              <a:ext cx="632161" cy="926152"/>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D0F5C52C-A622-E461-1E72-2A1ED9B06581}"/>
                </a:ext>
              </a:extLst>
            </p:cNvPr>
            <p:cNvSpPr/>
            <p:nvPr/>
          </p:nvSpPr>
          <p:spPr bwMode="auto">
            <a:xfrm>
              <a:off x="9529906" y="3352800"/>
              <a:ext cx="632160" cy="1040310"/>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29B2D9C5-C205-69ED-96A0-78A514F1A860}"/>
                </a:ext>
              </a:extLst>
            </p:cNvPr>
            <p:cNvSpPr/>
            <p:nvPr/>
          </p:nvSpPr>
          <p:spPr bwMode="auto">
            <a:xfrm>
              <a:off x="11102640" y="3429000"/>
              <a:ext cx="632160" cy="96411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pic>
        <p:nvPicPr>
          <p:cNvPr id="13" name="Picture 12">
            <a:extLst>
              <a:ext uri="{FF2B5EF4-FFF2-40B4-BE49-F238E27FC236}">
                <a16:creationId xmlns:a16="http://schemas.microsoft.com/office/drawing/2014/main" id="{6C6A2327-CB19-764A-5880-53858C2FA858}"/>
              </a:ext>
            </a:extLst>
          </p:cNvPr>
          <p:cNvPicPr>
            <a:picLocks noChangeAspect="1"/>
          </p:cNvPicPr>
          <p:nvPr/>
        </p:nvPicPr>
        <p:blipFill>
          <a:blip r:embed="rId5"/>
          <a:stretch>
            <a:fillRect/>
          </a:stretch>
        </p:blipFill>
        <p:spPr>
          <a:xfrm>
            <a:off x="5344228" y="3941142"/>
            <a:ext cx="3379028" cy="2534271"/>
          </a:xfrm>
          <a:prstGeom prst="rect">
            <a:avLst/>
          </a:prstGeom>
        </p:spPr>
      </p:pic>
    </p:spTree>
    <p:extLst>
      <p:ext uri="{BB962C8B-B14F-4D97-AF65-F5344CB8AC3E}">
        <p14:creationId xmlns:p14="http://schemas.microsoft.com/office/powerpoint/2010/main" val="18433318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dirty="0">
                <a:solidFill>
                  <a:srgbClr val="00B050"/>
                </a:solidFill>
                <a:effectLst/>
                <a:hlinkClick r:id="rId2">
                  <a:extLst>
                    <a:ext uri="{A12FA001-AC4F-418D-AE19-62706E023703}">
                      <ahyp:hlinkClr xmlns:ahyp="http://schemas.microsoft.com/office/drawing/2018/hyperlinkcolor" val="tx"/>
                    </a:ext>
                  </a:extLst>
                </a:hlinkClick>
              </a:rPr>
              <a:t>1549r0</a:t>
            </a:r>
            <a:r>
              <a:rPr lang="en-US" sz="1200" b="0" i="0" dirty="0">
                <a:solidFill>
                  <a:srgbClr val="00B050"/>
                </a:solidFill>
                <a:effectLst/>
              </a:rPr>
              <a:t> Resolutions for CIDs in Clause 36.3.2.2.3   			Jianhan Liu  		[27C]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rPr>
              <a:t>1101r2 CR for P802.11be D2.0 Section 36.3.11.12 - Part 1     	Oded Redlich   	[6C]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3">
                  <a:extLst>
                    <a:ext uri="{A12FA001-AC4F-418D-AE19-62706E023703}">
                      <ahyp:hlinkClr xmlns:ahyp="http://schemas.microsoft.com/office/drawing/2018/hyperlinkcolor" val="tx"/>
                    </a:ext>
                  </a:extLst>
                </a:hlinkClick>
              </a:rPr>
              <a:t>1469r0</a:t>
            </a:r>
            <a:r>
              <a:rPr lang="en-US" sz="1200" b="0" i="0" dirty="0">
                <a:solidFill>
                  <a:srgbClr val="00B050"/>
                </a:solidFill>
                <a:effectLst/>
              </a:rPr>
              <a:t> CR on 36.3.13.5 Segment Parser   				Bo Gong   		[5C]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4">
                  <a:extLst>
                    <a:ext uri="{A12FA001-AC4F-418D-AE19-62706E023703}">
                      <ahyp:hlinkClr xmlns:ahyp="http://schemas.microsoft.com/office/drawing/2018/hyperlinkcolor" val="tx"/>
                    </a:ext>
                  </a:extLst>
                </a:hlinkClick>
              </a:rPr>
              <a:t>1473r0</a:t>
            </a:r>
            <a:r>
              <a:rPr lang="en-US" sz="1200" b="0" i="0" dirty="0">
                <a:solidFill>
                  <a:srgbClr val="00B050"/>
                </a:solidFill>
                <a:effectLst/>
              </a:rPr>
              <a:t> CR on 36.2.3 TRIGVECTOR parameters   			Bo Gong   		[5C]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5">
                  <a:extLst>
                    <a:ext uri="{A12FA001-AC4F-418D-AE19-62706E023703}">
                      <ahyp:hlinkClr xmlns:ahyp="http://schemas.microsoft.com/office/drawing/2018/hyperlinkcolor" val="tx"/>
                    </a:ext>
                  </a:extLst>
                </a:hlinkClick>
              </a:rPr>
              <a:t>1474r0</a:t>
            </a:r>
            <a:r>
              <a:rPr lang="en-US" sz="1200" b="0" i="0" dirty="0">
                <a:solidFill>
                  <a:srgbClr val="00B050"/>
                </a:solidFill>
                <a:effectLst/>
              </a:rPr>
              <a:t> CR on CID 10119 and CID 10120   				Bo Gong   		[2C]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6">
                  <a:extLst>
                    <a:ext uri="{A12FA001-AC4F-418D-AE19-62706E023703}">
                      <ahyp:hlinkClr xmlns:ahyp="http://schemas.microsoft.com/office/drawing/2018/hyperlinkcolor" val="tx"/>
                    </a:ext>
                  </a:extLst>
                </a:hlinkClick>
              </a:rPr>
              <a:t>1479r0</a:t>
            </a:r>
            <a:r>
              <a:rPr lang="en-US" sz="1200" b="0" i="0" dirty="0">
                <a:solidFill>
                  <a:srgbClr val="00B050"/>
                </a:solidFill>
                <a:effectLst/>
              </a:rPr>
              <a:t> CR for 36.1.1 Introduction to the EHT PHY     		Bo Gong   		[10C]</a:t>
            </a:r>
            <a:endParaRPr lang="en-US" sz="1200" dirty="0">
              <a:solidFill>
                <a:srgbClr val="00B050"/>
              </a:solidFill>
            </a:endParaRPr>
          </a:p>
          <a:p>
            <a:pPr lvl="1">
              <a:buFont typeface="Arial" panose="020B0604020202020204" pitchFamily="34" charset="0"/>
              <a:buChar char="•"/>
            </a:pPr>
            <a:r>
              <a:rPr lang="en-US" sz="1200" b="0" i="0" dirty="0">
                <a:solidFill>
                  <a:schemeClr val="bg1">
                    <a:lumMod val="65000"/>
                  </a:schemeClr>
                </a:solidFill>
                <a:effectLst/>
                <a:hlinkClick r:id="rId7">
                  <a:extLst>
                    <a:ext uri="{A12FA001-AC4F-418D-AE19-62706E023703}">
                      <ahyp:hlinkClr xmlns:ahyp="http://schemas.microsoft.com/office/drawing/2018/hyperlinkcolor" val="tx"/>
                    </a:ext>
                  </a:extLst>
                </a:hlinkClick>
              </a:rPr>
              <a:t>1550r0</a:t>
            </a:r>
            <a:r>
              <a:rPr lang="en-US" sz="1200" b="0" i="0" dirty="0">
                <a:solidFill>
                  <a:schemeClr val="bg1">
                    <a:lumMod val="65000"/>
                  </a:schemeClr>
                </a:solidFill>
                <a:effectLst/>
              </a:rPr>
              <a:t> Resolutions for CIDs in Clause 36.3.5     			Jianhan Liu   		[1C]</a:t>
            </a:r>
            <a:endParaRPr lang="en-US" sz="1200" dirty="0">
              <a:solidFill>
                <a:schemeClr val="bg1">
                  <a:lumMod val="65000"/>
                </a:schemeClr>
              </a:solidFill>
            </a:endParaRPr>
          </a:p>
          <a:p>
            <a:pPr lvl="1">
              <a:buFont typeface="Arial" panose="020B0604020202020204" pitchFamily="34" charset="0"/>
              <a:buChar char="•"/>
            </a:pPr>
            <a:r>
              <a:rPr lang="en-US" sz="1200" b="0" i="0" dirty="0">
                <a:solidFill>
                  <a:schemeClr val="bg1">
                    <a:lumMod val="65000"/>
                  </a:schemeClr>
                </a:solidFill>
                <a:effectLst/>
                <a:hlinkClick r:id="rId8">
                  <a:extLst>
                    <a:ext uri="{A12FA001-AC4F-418D-AE19-62706E023703}">
                      <ahyp:hlinkClr xmlns:ahyp="http://schemas.microsoft.com/office/drawing/2018/hyperlinkcolor" val="tx"/>
                    </a:ext>
                  </a:extLst>
                </a:hlinkClick>
              </a:rPr>
              <a:t>1552r0</a:t>
            </a:r>
            <a:r>
              <a:rPr lang="en-US" sz="1200" b="0" i="0" dirty="0">
                <a:solidFill>
                  <a:schemeClr val="bg1">
                    <a:lumMod val="65000"/>
                  </a:schemeClr>
                </a:solidFill>
                <a:effectLst/>
              </a:rPr>
              <a:t> Resolution for CIDs in Clause 36.3.13.8     			Jianhan Liu   		[4C]</a:t>
            </a:r>
            <a:endParaRPr lang="en-US" sz="1200" dirty="0">
              <a:solidFill>
                <a:schemeClr val="bg1">
                  <a:lumMod val="65000"/>
                </a:schemeClr>
              </a:solidFill>
            </a:endParaRPr>
          </a:p>
          <a:p>
            <a:pPr lvl="1">
              <a:buFont typeface="Arial" panose="020B0604020202020204" pitchFamily="34" charset="0"/>
              <a:buChar char="•"/>
            </a:pPr>
            <a:r>
              <a:rPr lang="en-US" sz="1200" b="0" i="0" dirty="0">
                <a:solidFill>
                  <a:schemeClr val="bg1">
                    <a:lumMod val="65000"/>
                  </a:schemeClr>
                </a:solidFill>
                <a:effectLst/>
                <a:hlinkClick r:id="rId9">
                  <a:extLst>
                    <a:ext uri="{A12FA001-AC4F-418D-AE19-62706E023703}">
                      <ahyp:hlinkClr xmlns:ahyp="http://schemas.microsoft.com/office/drawing/2018/hyperlinkcolor" val="tx"/>
                    </a:ext>
                  </a:extLst>
                </a:hlinkClick>
              </a:rPr>
              <a:t>1553r0</a:t>
            </a:r>
            <a:r>
              <a:rPr lang="en-US" sz="1200" b="0" i="0" dirty="0">
                <a:solidFill>
                  <a:schemeClr val="bg1">
                    <a:lumMod val="65000"/>
                  </a:schemeClr>
                </a:solidFill>
                <a:effectLst/>
              </a:rPr>
              <a:t> Resolution for CIDs in Clause 36.3.13.9     			Jianhan Liu   		[2C]</a:t>
            </a:r>
            <a:endParaRPr lang="en-US" sz="1200" dirty="0">
              <a:solidFill>
                <a:schemeClr val="bg1">
                  <a:lumMod val="65000"/>
                </a:schemeClr>
              </a:solidFill>
            </a:endParaRPr>
          </a:p>
          <a:p>
            <a:pPr lvl="1">
              <a:buFont typeface="Arial" panose="020B0604020202020204" pitchFamily="34" charset="0"/>
              <a:buChar char="•"/>
            </a:pPr>
            <a:r>
              <a:rPr lang="en-US" sz="1200" b="0" i="0" dirty="0">
                <a:solidFill>
                  <a:schemeClr val="bg1">
                    <a:lumMod val="65000"/>
                  </a:schemeClr>
                </a:solidFill>
                <a:effectLst/>
                <a:hlinkClick r:id="rId10">
                  <a:extLst>
                    <a:ext uri="{A12FA001-AC4F-418D-AE19-62706E023703}">
                      <ahyp:hlinkClr xmlns:ahyp="http://schemas.microsoft.com/office/drawing/2018/hyperlinkcolor" val="tx"/>
                    </a:ext>
                  </a:extLst>
                </a:hlinkClick>
              </a:rPr>
              <a:t>1551r0</a:t>
            </a:r>
            <a:r>
              <a:rPr lang="en-US" sz="1200" b="0" i="0" dirty="0">
                <a:solidFill>
                  <a:schemeClr val="bg1">
                    <a:lumMod val="65000"/>
                  </a:schemeClr>
                </a:solidFill>
                <a:effectLst/>
              </a:rPr>
              <a:t> cr-on-9.4.2.313.4-Supported EHT-MCS And NSS Set field   Bo Gong    		[5C]</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1189r0</a:t>
            </a:r>
            <a:r>
              <a:rPr lang="en-GB" sz="1200" i="0" u="none" strike="noStrike" kern="1200" dirty="0">
                <a:solidFill>
                  <a:srgbClr val="00B050"/>
                </a:solidFill>
                <a:effectLst/>
                <a:ea typeface="Times New Roman" panose="02020603050405020304" pitchFamily="18" charset="0"/>
              </a:rPr>
              <a:t> CR for TXS - part 1 						Dibakar Das</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110C-XGT 90’]</a:t>
            </a:r>
            <a:endParaRPr lang="en-US" sz="1200" b="1" dirty="0">
              <a:solidFill>
                <a:srgbClr val="00B050"/>
              </a:solidFill>
            </a:endParaRP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LB266 CR for subclause 35.8.2 				Ming Gan</a:t>
            </a:r>
            <a:r>
              <a:rPr lang="en-US" sz="1200" kern="1200" dirty="0">
                <a:solidFill>
                  <a:schemeClr val="bg1">
                    <a:lumMod val="65000"/>
                  </a:schemeClr>
                </a:solidFill>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16C    20’]</a:t>
            </a:r>
            <a:endParaRPr lang="en-GB" sz="1200" dirty="0">
              <a:solidFill>
                <a:schemeClr val="bg1">
                  <a:lumMod val="65000"/>
                </a:schemeClr>
              </a:solidFill>
            </a:endParaRPr>
          </a:p>
          <a:p>
            <a:pPr>
              <a:buFont typeface="Arial" panose="020B0604020202020204" pitchFamily="34" charset="0"/>
              <a:buChar char="•"/>
            </a:pPr>
            <a:r>
              <a:rPr lang="en-GB" sz="1600" dirty="0"/>
              <a:t>Submissions (last 30’):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1233r7</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cr-for-35-3-19-part1 					Kaiying Lu</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5C SP	 10’]</a:t>
            </a:r>
            <a:endParaRPr lang="en-US" sz="1200" dirty="0">
              <a:solidFill>
                <a:srgbClr val="00B050"/>
              </a:solidFill>
            </a:endParaRPr>
          </a:p>
          <a:p>
            <a:pPr lvl="1">
              <a:buFont typeface="Arial" panose="020B0604020202020204" pitchFamily="34" charset="0"/>
              <a:buChar char="•"/>
            </a:pPr>
            <a:r>
              <a:rPr lang="en-GB" sz="1200" u="sng" kern="1200" dirty="0">
                <a:solidFill>
                  <a:srgbClr val="00B050"/>
                </a:solidFill>
                <a:ea typeface="Times New Roman" panose="02020603050405020304" pitchFamily="18" charset="0"/>
                <a:hlinkClick r:id="rId5">
                  <a:extLst>
                    <a:ext uri="{A12FA001-AC4F-418D-AE19-62706E023703}">
                      <ahyp:hlinkClr xmlns:ahyp="http://schemas.microsoft.com/office/drawing/2018/hyperlinkcolor" val="tx"/>
                    </a:ext>
                  </a:extLst>
                </a:hlinkClick>
              </a:rPr>
              <a:t>1051r1</a:t>
            </a:r>
            <a:r>
              <a:rPr lang="en-GB" sz="1200" i="0" u="none" strike="noStrike" kern="1200" dirty="0">
                <a:solidFill>
                  <a:srgbClr val="00B050"/>
                </a:solidFill>
                <a:effectLst/>
                <a:ea typeface="Times New Roman" panose="02020603050405020304" pitchFamily="18" charset="0"/>
              </a:rPr>
              <a:t> LB266: CR for TWT 						Rubayet Shafin 	[6C 	 20’]</a:t>
            </a:r>
          </a:p>
          <a:p>
            <a:pPr lvl="1">
              <a:buFont typeface="Arial" panose="020B0604020202020204" pitchFamily="34" charset="0"/>
              <a:buChar char="•"/>
            </a:pPr>
            <a:r>
              <a:rPr lang="en-GB" sz="1200" i="0" u="sng" strike="sngStrike" kern="1200"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1292r2</a:t>
            </a:r>
            <a:r>
              <a:rPr lang="en-GB" sz="1200" i="0" u="none" strike="sngStrike" kern="1200" dirty="0">
                <a:solidFill>
                  <a:srgbClr val="FF0000"/>
                </a:solidFill>
                <a:effectLst/>
                <a:ea typeface="Times New Roman" panose="02020603050405020304" pitchFamily="18" charset="0"/>
              </a:rPr>
              <a:t> CR for CID 10861</a:t>
            </a:r>
            <a:r>
              <a:rPr lang="en-US" sz="1200" strike="sngStrike" dirty="0">
                <a:solidFill>
                  <a:srgbClr val="FF0000"/>
                </a:solidFill>
              </a:rPr>
              <a:t> 						</a:t>
            </a:r>
            <a:r>
              <a:rPr lang="en-GB" sz="1200" i="0" u="none" strike="sngStrike" kern="1200" dirty="0" err="1">
                <a:solidFill>
                  <a:srgbClr val="FF0000"/>
                </a:solidFill>
                <a:effectLst/>
                <a:ea typeface="Times New Roman" panose="02020603050405020304" pitchFamily="18" charset="0"/>
              </a:rPr>
              <a:t>Yousi</a:t>
            </a:r>
            <a:r>
              <a:rPr lang="en-GB" sz="1200" i="0" u="none" strike="sngStrike" kern="1200" dirty="0">
                <a:solidFill>
                  <a:srgbClr val="FF0000"/>
                </a:solidFill>
                <a:effectLst/>
                <a:ea typeface="Times New Roman" panose="02020603050405020304" pitchFamily="18" charset="0"/>
              </a:rPr>
              <a:t> Lin		[1C	 10’]</a:t>
            </a:r>
            <a:endParaRPr lang="en-US" sz="1200" i="0" u="none" strike="sngStrike" dirty="0">
              <a:solidFill>
                <a:srgbClr val="FF000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Agenda–EVE</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1471r1</a:t>
            </a:r>
            <a:r>
              <a:rPr lang="en-US" sz="1200" dirty="0">
                <a:solidFill>
                  <a:srgbClr val="00B050"/>
                </a:solidFill>
              </a:rPr>
              <a:t> LB266 CR for 35.9.4.2  					Chunyu Hu</a:t>
            </a:r>
            <a:r>
              <a:rPr lang="en-GB" sz="1200" dirty="0">
                <a:solidFill>
                  <a:srgbClr val="00B050"/>
                </a:solidFill>
              </a:rPr>
              <a:t> 		[14C-Q&amp;A 10’]</a:t>
            </a:r>
            <a:endParaRPr lang="en-US" sz="1200" dirty="0">
              <a:solidFill>
                <a:srgbClr val="00B050"/>
              </a:solidFill>
            </a:endParaRP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1424r0</a:t>
            </a:r>
            <a:r>
              <a:rPr lang="en-US" sz="1200" dirty="0">
                <a:solidFill>
                  <a:srgbClr val="00B050"/>
                </a:solidFill>
              </a:rPr>
              <a:t> CR for A-MPDU in EHT PPDU 				</a:t>
            </a:r>
            <a:r>
              <a:rPr lang="en-US" sz="1200" dirty="0" err="1">
                <a:solidFill>
                  <a:srgbClr val="00B050"/>
                </a:solidFill>
              </a:rPr>
              <a:t>SunHee</a:t>
            </a:r>
            <a:r>
              <a:rPr lang="en-US" sz="1200" dirty="0">
                <a:solidFill>
                  <a:srgbClr val="00B050"/>
                </a:solidFill>
              </a:rPr>
              <a:t> </a:t>
            </a:r>
            <a:r>
              <a:rPr lang="en-US" sz="1200" dirty="0" err="1">
                <a:solidFill>
                  <a:srgbClr val="00B050"/>
                </a:solidFill>
              </a:rPr>
              <a:t>Baek</a:t>
            </a:r>
            <a:r>
              <a:rPr lang="en-US" sz="1200" dirty="0">
                <a:solidFill>
                  <a:srgbClr val="00B050"/>
                </a:solidFill>
              </a:rPr>
              <a:t> 		[9C Q&amp;A 10’]</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1422r0</a:t>
            </a:r>
            <a:r>
              <a:rPr lang="en-GB" sz="1200" i="0" u="none" strike="noStrike" kern="1200" dirty="0">
                <a:solidFill>
                  <a:srgbClr val="00B050"/>
                </a:solidFill>
                <a:effectLst/>
                <a:ea typeface="Times New Roman" panose="02020603050405020304" pitchFamily="18" charset="0"/>
              </a:rPr>
              <a:t> LB266: Res. for comments related to various aspects of MLO Abhishek Patil	[20C 	20’]</a:t>
            </a: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1526r0</a:t>
            </a:r>
            <a:r>
              <a:rPr lang="en-GB" sz="1200" i="0" u="sng" strike="noStrike" kern="1200" dirty="0">
                <a:solidFill>
                  <a:schemeClr val="bg1">
                    <a:lumMod val="75000"/>
                  </a:schemeClr>
                </a:solidFill>
                <a:effectLst/>
                <a:ea typeface="Times New Roman" panose="02020603050405020304" pitchFamily="18" charset="0"/>
              </a:rPr>
              <a:t> </a:t>
            </a:r>
            <a:r>
              <a:rPr lang="en-GB" sz="1200" i="0" u="none" strike="noStrike" kern="1200" dirty="0">
                <a:solidFill>
                  <a:schemeClr val="bg1">
                    <a:lumMod val="75000"/>
                  </a:schemeClr>
                </a:solidFill>
                <a:effectLst/>
                <a:ea typeface="Times New Roman" panose="02020603050405020304" pitchFamily="18" charset="0"/>
              </a:rPr>
              <a:t>LB266 CR for subclause 35.8.2 				Ming Gan		[16C	20’]</a:t>
            </a:r>
            <a:endParaRPr lang="en-US" sz="1200" dirty="0">
              <a:solidFill>
                <a:schemeClr val="bg1">
                  <a:lumMod val="75000"/>
                </a:schemeClr>
              </a:solidFill>
            </a:endParaRPr>
          </a:p>
          <a:p>
            <a:pPr lvl="1">
              <a:buFont typeface="Arial" panose="020B0604020202020204" pitchFamily="34" charset="0"/>
              <a:buChar char="•"/>
            </a:pPr>
            <a:r>
              <a:rPr lang="en-US" sz="1200" b="0" i="0" u="none" strike="noStrike" kern="1200" dirty="0">
                <a:solidFill>
                  <a:schemeClr val="bg1">
                    <a:lumMod val="7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1545r0</a:t>
            </a:r>
            <a:r>
              <a:rPr lang="en-US" sz="1200" b="0" i="0" u="none" strike="noStrike" kern="1200" dirty="0">
                <a:solidFill>
                  <a:schemeClr val="bg1">
                    <a:lumMod val="75000"/>
                  </a:schemeClr>
                </a:solidFill>
                <a:effectLst/>
                <a:ea typeface="MS Gothic" panose="020B0609070205080204" pitchFamily="49" charset="-128"/>
              </a:rPr>
              <a:t> LB 266: CR for CIDs related to TWT Information frame 	</a:t>
            </a:r>
            <a:r>
              <a:rPr lang="en-US" sz="1200" i="0" u="none" strike="noStrike" kern="1200" dirty="0">
                <a:solidFill>
                  <a:schemeClr val="bg1">
                    <a:lumMod val="75000"/>
                  </a:schemeClr>
                </a:solidFill>
                <a:effectLst/>
                <a:ea typeface="MS Gothic" panose="020B0609070205080204" pitchFamily="49" charset="-128"/>
              </a:rPr>
              <a:t>M. Kumail Haider	[12C    15’]</a:t>
            </a:r>
            <a:endParaRPr lang="en-US" sz="1200" i="0" u="none" strike="noStrike" dirty="0">
              <a:solidFill>
                <a:schemeClr val="bg1">
                  <a:lumMod val="75000"/>
                </a:schemeClr>
              </a:solidFill>
              <a:effectLst/>
            </a:endParaRP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1500r0</a:t>
            </a:r>
            <a:r>
              <a:rPr lang="en-GB" sz="1200" i="0" u="sng" strike="noStrike" kern="1200" dirty="0">
                <a:solidFill>
                  <a:schemeClr val="bg1">
                    <a:lumMod val="75000"/>
                  </a:schemeClr>
                </a:solidFill>
                <a:effectLst/>
                <a:ea typeface="Times New Roman" panose="02020603050405020304" pitchFamily="18" charset="0"/>
              </a:rPr>
              <a:t> </a:t>
            </a:r>
            <a:r>
              <a:rPr lang="en-GB" sz="1200" i="0" u="none" strike="noStrike" kern="1200" dirty="0">
                <a:solidFill>
                  <a:schemeClr val="bg1">
                    <a:lumMod val="75000"/>
                  </a:schemeClr>
                </a:solidFill>
                <a:effectLst/>
                <a:ea typeface="Times New Roman" panose="02020603050405020304" pitchFamily="18" charset="0"/>
              </a:rPr>
              <a:t>D2.0 comment resolution subclause 10.12</a:t>
            </a:r>
            <a:r>
              <a:rPr lang="en-US" sz="1200" dirty="0">
                <a:solidFill>
                  <a:schemeClr val="bg1">
                    <a:lumMod val="75000"/>
                  </a:schemeClr>
                </a:solidFill>
              </a:rPr>
              <a:t> 			</a:t>
            </a:r>
            <a:r>
              <a:rPr lang="en-GB" sz="1200" i="0" u="none" strike="noStrike" kern="1200" dirty="0">
                <a:solidFill>
                  <a:schemeClr val="bg1">
                    <a:lumMod val="75000"/>
                  </a:schemeClr>
                </a:solidFill>
                <a:effectLst/>
                <a:ea typeface="Times New Roman" panose="02020603050405020304" pitchFamily="18" charset="0"/>
              </a:rPr>
              <a:t>Liwen Chu		[7C	10’]</a:t>
            </a: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strike="sngStrike" dirty="0">
                <a:solidFill>
                  <a:srgbClr val="FF0000"/>
                </a:solidFill>
                <a:hlinkClick r:id="rId8">
                  <a:extLst>
                    <a:ext uri="{A12FA001-AC4F-418D-AE19-62706E023703}">
                      <ahyp:hlinkClr xmlns:ahyp="http://schemas.microsoft.com/office/drawing/2018/hyperlinkcolor" val="tx"/>
                    </a:ext>
                  </a:extLst>
                </a:hlinkClick>
              </a:rPr>
              <a:t>1377r1</a:t>
            </a:r>
            <a:r>
              <a:rPr lang="en-GB" sz="1200" strike="sngStrike" dirty="0">
                <a:solidFill>
                  <a:srgbClr val="FF0000"/>
                </a:solidFill>
              </a:rPr>
              <a:t> CR-dup.-transmission-over-ml-for-low-latency-traffic	Xiangxin Gu		  </a:t>
            </a:r>
            <a:r>
              <a:rPr lang="en-US" sz="1200" strike="sngStrike" dirty="0">
                <a:solidFill>
                  <a:srgbClr val="FF0000"/>
                </a:solidFill>
              </a:rPr>
              <a:t>[1C-</a:t>
            </a:r>
            <a:r>
              <a:rPr lang="en-GB" sz="1200" strike="sngStrike" dirty="0">
                <a:solidFill>
                  <a:srgbClr val="FF0000"/>
                </a:solidFill>
              </a:rPr>
              <a:t>Q&amp;A 10’]</a:t>
            </a:r>
          </a:p>
          <a:p>
            <a:pPr lvl="1">
              <a:buFont typeface="Arial" panose="020B0604020202020204" pitchFamily="34" charset="0"/>
              <a:buChar char="•"/>
            </a:pPr>
            <a:r>
              <a:rPr lang="en-US" sz="1200" dirty="0">
                <a:solidFill>
                  <a:srgbClr val="00B050"/>
                </a:solidFill>
                <a:hlinkClick r:id="rId9">
                  <a:extLst>
                    <a:ext uri="{A12FA001-AC4F-418D-AE19-62706E023703}">
                      <ahyp:hlinkClr xmlns:ahyp="http://schemas.microsoft.com/office/drawing/2018/hyperlinkcolor" val="tx"/>
                    </a:ext>
                  </a:extLst>
                </a:hlinkClick>
              </a:rPr>
              <a:t>1043r4</a:t>
            </a:r>
            <a:r>
              <a:rPr lang="en-US" sz="1200" dirty="0">
                <a:solidFill>
                  <a:srgbClr val="00B050"/>
                </a:solidFill>
              </a:rPr>
              <a:t> LB266 CR on More Data Ack 					Guogang Huang 	  [1C-</a:t>
            </a:r>
            <a:r>
              <a:rPr lang="en-GB" sz="1200" dirty="0">
                <a:solidFill>
                  <a:srgbClr val="00B050"/>
                </a:solidFill>
              </a:rPr>
              <a:t>SP 10’]</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1280r5</a:t>
            </a:r>
            <a:r>
              <a:rPr lang="en-US" sz="1200" b="0" i="0" u="none" strike="noStrike" kern="1200" dirty="0">
                <a:solidFill>
                  <a:srgbClr val="00B050"/>
                </a:solidFill>
                <a:effectLst/>
                <a:ea typeface="MS Gothic" panose="020B0609070205080204" pitchFamily="49" charset="-128"/>
              </a:rPr>
              <a:t> CR for R-TWT related CIDs Part1				M. Kumail Haider</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7C-SP-10’]</a:t>
            </a:r>
            <a:endParaRPr lang="en-US" sz="12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1267r0</a:t>
            </a:r>
            <a:r>
              <a:rPr lang="en-GB" sz="1200" i="0" u="none" strike="noStrike" kern="1200" dirty="0">
                <a:solidFill>
                  <a:srgbClr val="00B050"/>
                </a:solidFill>
                <a:effectLst/>
                <a:ea typeface="Times New Roman" panose="02020603050405020304" pitchFamily="18" charset="0"/>
              </a:rPr>
              <a:t> LB266 CR on EHT Operation element 			Guogang Huang</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29C </a:t>
            </a:r>
            <a:r>
              <a:rPr lang="en-GB" sz="1200" i="0" u="none" strike="noStrike" kern="1200" dirty="0" err="1">
                <a:solidFill>
                  <a:srgbClr val="00B050"/>
                </a:solidFill>
                <a:effectLst/>
                <a:ea typeface="Times New Roman" panose="02020603050405020304" pitchFamily="18" charset="0"/>
              </a:rPr>
              <a:t>Ctd</a:t>
            </a:r>
            <a:r>
              <a:rPr lang="en-GB" sz="1200" i="0" u="none" strike="noStrike" kern="1200" dirty="0">
                <a:solidFill>
                  <a:srgbClr val="00B050"/>
                </a:solidFill>
                <a:effectLst/>
                <a:ea typeface="Times New Roman" panose="02020603050405020304" pitchFamily="18" charset="0"/>
              </a:rPr>
              <a:t>.]</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1311r0</a:t>
            </a:r>
            <a:r>
              <a:rPr lang="en-GB" sz="1200" i="0" u="none" strike="noStrike" kern="1200" dirty="0">
                <a:solidFill>
                  <a:srgbClr val="00B050"/>
                </a:solidFill>
                <a:effectLst/>
                <a:ea typeface="Times New Roman" panose="02020603050405020304" pitchFamily="18" charset="0"/>
              </a:rPr>
              <a:t> CR for clause 6.3 part 2 					Yan Li 		[8C]</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1312r0</a:t>
            </a:r>
            <a:r>
              <a:rPr lang="en-GB" sz="1200" i="0" u="none" strike="noStrike" kern="1200" dirty="0">
                <a:solidFill>
                  <a:srgbClr val="00B050"/>
                </a:solidFill>
                <a:effectLst/>
                <a:ea typeface="Times New Roman" panose="02020603050405020304" pitchFamily="18" charset="0"/>
              </a:rPr>
              <a:t> CR for clause 6.3 part 3 					Yan Li 		[10C]</a:t>
            </a:r>
            <a:endParaRPr lang="en-US" sz="1200" b="1" dirty="0">
              <a:solidFill>
                <a:srgbClr val="00B05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1251r0</a:t>
            </a:r>
            <a:r>
              <a:rPr lang="en-GB" sz="1200" b="0" i="0" u="none" strike="noStrike" kern="1200" dirty="0">
                <a:solidFill>
                  <a:srgbClr val="00B050"/>
                </a:solidFill>
                <a:effectLst/>
                <a:ea typeface="Times New Roman" panose="02020603050405020304" pitchFamily="18" charset="0"/>
              </a:rPr>
              <a:t> CR for 35.14 Nominal Packet Padding Values 		</a:t>
            </a:r>
            <a:r>
              <a:rPr lang="en-GB" sz="1200" b="0" i="0" u="none" strike="noStrike" kern="1200" dirty="0" err="1">
                <a:solidFill>
                  <a:srgbClr val="00B050"/>
                </a:solidFill>
                <a:effectLst/>
                <a:ea typeface="Times New Roman" panose="02020603050405020304" pitchFamily="18" charset="0"/>
              </a:rPr>
              <a:t>Mengshi</a:t>
            </a:r>
            <a:r>
              <a:rPr lang="en-GB" sz="1200" b="0" i="0" u="none" strike="noStrike" kern="1200" dirty="0">
                <a:solidFill>
                  <a:srgbClr val="00B050"/>
                </a:solidFill>
                <a:effectLst/>
                <a:ea typeface="Times New Roman" panose="02020603050405020304" pitchFamily="18" charset="0"/>
              </a:rPr>
              <a:t> Hu 		[8C]</a:t>
            </a: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1361r0</a:t>
            </a:r>
            <a:r>
              <a:rPr lang="en-GB" sz="1200" b="0" i="0" u="none" strike="noStrike" kern="1200" dirty="0">
                <a:solidFill>
                  <a:srgbClr val="00B050"/>
                </a:solidFill>
                <a:effectLst/>
                <a:ea typeface="Times New Roman" panose="02020603050405020304" pitchFamily="18" charset="0"/>
              </a:rPr>
              <a:t> CR for 9.3.1.22.2 Common Info field of Trigger Frame 	</a:t>
            </a:r>
            <a:r>
              <a:rPr lang="en-GB" sz="1200" b="0" i="0" u="none" strike="noStrike" kern="1200" dirty="0" err="1">
                <a:solidFill>
                  <a:srgbClr val="00B050"/>
                </a:solidFill>
                <a:effectLst/>
                <a:ea typeface="Times New Roman" panose="02020603050405020304" pitchFamily="18" charset="0"/>
              </a:rPr>
              <a:t>Mengshi</a:t>
            </a:r>
            <a:r>
              <a:rPr lang="en-GB" sz="1200" b="0" i="0" u="none" strike="noStrike" kern="1200" dirty="0">
                <a:solidFill>
                  <a:srgbClr val="00B050"/>
                </a:solidFill>
                <a:effectLst/>
                <a:ea typeface="Times New Roman" panose="02020603050405020304" pitchFamily="18" charset="0"/>
              </a:rPr>
              <a:t> Hu 		[5C]</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1266r0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-for-EHT-MU-Operation 					Jason Y. Guo 		[9C]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1340r0</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-for-EHT-TRS-Part-I 						Jason Y. Guo 		[10C]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1410r0</a:t>
            </a:r>
            <a:r>
              <a:rPr lang="en-GB" sz="1200" i="0" u="none" strike="noStrike" kern="1200" dirty="0">
                <a:solidFill>
                  <a:srgbClr val="00B050"/>
                </a:solidFill>
                <a:effectLst/>
                <a:ea typeface="Times New Roman" panose="02020603050405020304" pitchFamily="18" charset="0"/>
              </a:rPr>
              <a:t> CR for CIDs on NDPA frame format 				Mahmoud Kamel 	[9C]</a:t>
            </a:r>
          </a:p>
          <a:p>
            <a:pPr lvl="1">
              <a:buFont typeface="Arial" panose="020B0604020202020204" pitchFamily="34" charset="0"/>
              <a:buChar char="•"/>
            </a:pPr>
            <a:r>
              <a:rPr lang="en-US" sz="120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1307r0</a:t>
            </a:r>
            <a:r>
              <a:rPr lang="en-US" sz="1200" i="0" u="none" strike="noStrike" kern="1200" dirty="0">
                <a:solidFill>
                  <a:schemeClr val="bg1">
                    <a:lumMod val="65000"/>
                  </a:schemeClr>
                </a:solidFill>
                <a:effectLst/>
                <a:ea typeface="MS Gothic" panose="020B0609070205080204" pitchFamily="49" charset="-128"/>
              </a:rPr>
              <a:t> cr-for-9.3.1.19-part1 						Jinyoung Chun 	[</a:t>
            </a:r>
            <a:r>
              <a:rPr lang="en-GB" sz="1200" i="0" u="none" strike="noStrike" kern="1200" dirty="0">
                <a:solidFill>
                  <a:schemeClr val="bg1">
                    <a:lumMod val="65000"/>
                  </a:schemeClr>
                </a:solidFill>
                <a:effectLst/>
                <a:ea typeface="Times New Roman" panose="02020603050405020304" pitchFamily="18" charset="0"/>
              </a:rPr>
              <a:t>10C]</a:t>
            </a:r>
            <a:endParaRPr lang="en-US" sz="1200" i="0" u="none" strike="noStrike" dirty="0">
              <a:solidFill>
                <a:schemeClr val="bg1">
                  <a:lumMod val="65000"/>
                </a:schemeClr>
              </a:solidFill>
              <a:effectLst/>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2"/>
              </a:rPr>
              <a:t>1479r0</a:t>
            </a:r>
            <a:r>
              <a:rPr lang="en-US" sz="1200" b="0" i="0" u="none" strike="noStrike" kern="1200" dirty="0">
                <a:solidFill>
                  <a:schemeClr val="tx1"/>
                </a:solidFill>
                <a:effectLst/>
                <a:ea typeface="MS Gothic" panose="020B0609070205080204" pitchFamily="49" charset="-128"/>
              </a:rPr>
              <a:t> CR for 36.1.1 Introduction to the EHT PHY       			Bo Gong              	[10C]</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3"/>
              </a:rPr>
              <a:t>1550r0</a:t>
            </a:r>
            <a:r>
              <a:rPr lang="en-US" sz="1200" b="0" i="0" u="none" strike="noStrike" kern="1200" dirty="0">
                <a:solidFill>
                  <a:schemeClr val="tx1"/>
                </a:solidFill>
                <a:effectLst/>
                <a:ea typeface="MS Gothic" panose="020B0609070205080204" pitchFamily="49" charset="-128"/>
              </a:rPr>
              <a:t> Resolutions for CIDs in Clause 36.3.5       				Jianhan Liu     	[1C]</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4"/>
              </a:rPr>
              <a:t>1552r0</a:t>
            </a:r>
            <a:r>
              <a:rPr lang="en-US" sz="1200" b="0" i="0" u="none" strike="noStrike" kern="1200" dirty="0">
                <a:solidFill>
                  <a:schemeClr val="tx1"/>
                </a:solidFill>
                <a:effectLst/>
                <a:ea typeface="MS Gothic" panose="020B0609070205080204" pitchFamily="49" charset="-128"/>
              </a:rPr>
              <a:t> Resolution for CIDs in Clause 36.3.13.8      				Jianhan Liu     	[4C]</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5"/>
              </a:rPr>
              <a:t>1553r0</a:t>
            </a:r>
            <a:r>
              <a:rPr lang="en-US" sz="1200" b="0" i="0" u="none" strike="noStrike" kern="1200" dirty="0">
                <a:solidFill>
                  <a:schemeClr val="tx1"/>
                </a:solidFill>
                <a:effectLst/>
                <a:ea typeface="MS Gothic" panose="020B0609070205080204" pitchFamily="49" charset="-128"/>
              </a:rPr>
              <a:t> Resolution for CIDs in Clause 36.3.13.9       				Jianhan Liu     	[2C]</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6"/>
              </a:rPr>
              <a:t>1551r0</a:t>
            </a:r>
            <a:r>
              <a:rPr lang="en-US" sz="1200" b="0" i="0" u="none" strike="noStrike" kern="1200" dirty="0">
                <a:solidFill>
                  <a:schemeClr val="tx1"/>
                </a:solidFill>
                <a:effectLst/>
                <a:ea typeface="MS Gothic" panose="020B0609070205080204" pitchFamily="49" charset="-128"/>
              </a:rPr>
              <a:t> cr-on-9.4.2.313.4-Supported EHT-MCS And NSS Set field   		Bo Gong      		[5C]</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7"/>
              </a:rPr>
              <a:t>1557r0</a:t>
            </a:r>
            <a:r>
              <a:rPr lang="en-US" sz="1200" b="0" i="0" u="none" strike="noStrike" kern="1200" dirty="0">
                <a:solidFill>
                  <a:schemeClr val="tx1"/>
                </a:solidFill>
                <a:effectLst/>
                <a:ea typeface="MS Gothic" panose="020B0609070205080204" pitchFamily="49" charset="-128"/>
              </a:rPr>
              <a:t> LB266 CR for CID 13577   						Ross Jian Yu  		[1C]</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8"/>
              </a:rPr>
              <a:t>1513r0</a:t>
            </a:r>
            <a:r>
              <a:rPr lang="en-US" sz="1200" b="0" i="0" u="none" strike="noStrike" kern="1200" dirty="0">
                <a:solidFill>
                  <a:schemeClr val="tx1"/>
                </a:solidFill>
                <a:effectLst/>
                <a:ea typeface="MS Gothic" panose="020B0609070205080204" pitchFamily="49" charset="-128"/>
              </a:rPr>
              <a:t> LB266 CR on subclause 36.3.19 Transmit specification  		</a:t>
            </a:r>
            <a:r>
              <a:rPr lang="en-US" sz="1200" b="0" i="0" u="none" strike="noStrike" kern="1200" dirty="0" err="1">
                <a:solidFill>
                  <a:schemeClr val="tx1"/>
                </a:solidFill>
                <a:effectLst/>
                <a:ea typeface="MS Gothic" panose="020B0609070205080204" pitchFamily="49" charset="-128"/>
              </a:rPr>
              <a:t>Yapu</a:t>
            </a:r>
            <a:r>
              <a:rPr lang="en-US" sz="1200" b="0" i="0" u="none" strike="noStrike" kern="1200" dirty="0">
                <a:solidFill>
                  <a:schemeClr val="tx1"/>
                </a:solidFill>
                <a:effectLst/>
                <a:ea typeface="MS Gothic" panose="020B0609070205080204" pitchFamily="49" charset="-128"/>
              </a:rPr>
              <a:t> Li  		[9C]</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9"/>
              </a:rPr>
              <a:t>1514r0</a:t>
            </a:r>
            <a:r>
              <a:rPr lang="en-US" sz="1200" b="0" i="0" u="none" strike="noStrike" kern="1200" dirty="0">
                <a:solidFill>
                  <a:schemeClr val="tx1"/>
                </a:solidFill>
                <a:effectLst/>
                <a:ea typeface="MS Gothic" panose="020B0609070205080204" pitchFamily="49" charset="-128"/>
              </a:rPr>
              <a:t> LB266 CR on subclause 36.3.19.1 Transmit spectral mask   		</a:t>
            </a:r>
            <a:r>
              <a:rPr lang="en-US" sz="1200" b="0" i="0" u="none" strike="noStrike" kern="1200" dirty="0" err="1">
                <a:solidFill>
                  <a:schemeClr val="tx1"/>
                </a:solidFill>
                <a:effectLst/>
                <a:ea typeface="MS Gothic" panose="020B0609070205080204" pitchFamily="49" charset="-128"/>
              </a:rPr>
              <a:t>Yapu</a:t>
            </a:r>
            <a:r>
              <a:rPr lang="en-US" sz="1200" b="0" i="0" u="none" strike="noStrike" kern="1200" dirty="0">
                <a:solidFill>
                  <a:schemeClr val="tx1"/>
                </a:solidFill>
                <a:effectLst/>
                <a:ea typeface="MS Gothic" panose="020B0609070205080204" pitchFamily="49" charset="-128"/>
              </a:rPr>
              <a:t> Li  		[5C]</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10"/>
              </a:rPr>
              <a:t>1590r0</a:t>
            </a:r>
            <a:r>
              <a:rPr lang="en-US" sz="1200" b="0" i="0" u="none" strike="noStrike" kern="1200" dirty="0">
                <a:solidFill>
                  <a:schemeClr val="tx1"/>
                </a:solidFill>
                <a:effectLst/>
                <a:ea typeface="MS Gothic" panose="020B0609070205080204" pitchFamily="49" charset="-128"/>
              </a:rPr>
              <a:t> D2.0 Comment Resolution for Section 36.3.15   			Rui Cao  		[1C]</a:t>
            </a:r>
          </a:p>
          <a:p>
            <a:pPr lvl="1">
              <a:buFont typeface="Arial" panose="020B0604020202020204" pitchFamily="34" charset="0"/>
              <a:buChar char="•"/>
            </a:pPr>
            <a:r>
              <a:rPr lang="en-US" sz="1200" kern="1200" dirty="0">
                <a:solidFill>
                  <a:schemeClr val="tx1"/>
                </a:solidFill>
                <a:ea typeface="MS Gothic" panose="020B0609070205080204" pitchFamily="49" charset="-128"/>
                <a:hlinkClick r:id="rId11"/>
              </a:rPr>
              <a:t>1546r0</a:t>
            </a:r>
            <a:r>
              <a:rPr lang="en-US" sz="1200" kern="1200" dirty="0">
                <a:solidFill>
                  <a:schemeClr val="tx1"/>
                </a:solidFill>
                <a:ea typeface="MS Gothic" panose="020B0609070205080204" pitchFamily="49" charset="-128"/>
              </a:rPr>
              <a:t> EHT SU 									Youhan Kim 		[1C]</a:t>
            </a:r>
            <a:endParaRPr lang="en-GB" sz="1200" kern="1200" dirty="0">
              <a:solidFill>
                <a:schemeClr val="tx1"/>
              </a:solidFill>
              <a:ea typeface="MS Gothic" panose="020B0609070205080204" pitchFamily="49" charset="-128"/>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1356r0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TGbe LB266 comment resolutions for RSNA 			Michael Montemurro</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37C	30’]</a:t>
            </a:r>
            <a:endParaRPr lang="en-US" sz="1200" i="0" u="none" strike="noStrike" dirty="0">
              <a:solidFill>
                <a:srgbClr val="00B050"/>
              </a:solidFill>
              <a:effectLst/>
            </a:endParaRP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GB" sz="1200" i="0"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 for subclause 35.8.2 				Ming Gan		[16C	20’]</a:t>
            </a:r>
            <a:endParaRPr lang="en-US" sz="1200" dirty="0">
              <a:solidFill>
                <a:srgbClr val="00B050"/>
              </a:solidFill>
            </a:endParaRP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4"/>
              </a:rPr>
              <a:t>1545r0</a:t>
            </a:r>
            <a:r>
              <a:rPr lang="en-US" sz="1200" b="0" i="0" u="none" strike="noStrike" kern="1200" dirty="0">
                <a:solidFill>
                  <a:schemeClr val="tx1"/>
                </a:solidFill>
                <a:effectLst/>
                <a:ea typeface="MS Gothic" panose="020B0609070205080204" pitchFamily="49" charset="-128"/>
              </a:rPr>
              <a:t> LB 266: CR for CIDs related to TWT Information frame 	</a:t>
            </a:r>
            <a:r>
              <a:rPr lang="en-US" sz="1200" i="0" u="none" strike="noStrike" kern="1200" dirty="0">
                <a:solidFill>
                  <a:schemeClr val="tx1"/>
                </a:solidFill>
                <a:effectLst/>
                <a:ea typeface="MS Gothic" panose="020B0609070205080204" pitchFamily="49" charset="-128"/>
              </a:rPr>
              <a:t>M. Kumail Haider	[12C    15’]</a:t>
            </a:r>
          </a:p>
          <a:p>
            <a:pPr lvl="1">
              <a:buFont typeface="Arial" panose="020B0604020202020204" pitchFamily="34" charset="0"/>
              <a:buChar char="•"/>
            </a:pPr>
            <a:r>
              <a:rPr lang="en-GB" sz="1200" i="0" strike="noStrike" kern="1200" dirty="0">
                <a:solidFill>
                  <a:schemeClr val="tx1"/>
                </a:solidFill>
                <a:effectLst/>
                <a:ea typeface="Times New Roman" panose="02020603050405020304" pitchFamily="18" charset="0"/>
                <a:hlinkClick r:id="rId5"/>
              </a:rPr>
              <a:t>1500r0</a:t>
            </a:r>
            <a:r>
              <a:rPr lang="en-GB" sz="1200" i="0" strike="noStrike" kern="1200" dirty="0">
                <a:solidFill>
                  <a:schemeClr val="tx1"/>
                </a:solidFill>
                <a:effectLst/>
                <a:ea typeface="Times New Roman" panose="02020603050405020304" pitchFamily="18" charset="0"/>
              </a:rPr>
              <a:t> </a:t>
            </a:r>
            <a:r>
              <a:rPr lang="en-GB" sz="1200" i="0" u="none" strike="noStrike" kern="1200" dirty="0">
                <a:solidFill>
                  <a:schemeClr val="tx1"/>
                </a:solidFill>
                <a:effectLst/>
                <a:ea typeface="Times New Roman" panose="02020603050405020304" pitchFamily="18" charset="0"/>
              </a:rPr>
              <a:t>D2.0 comment resolution subclause 10.12</a:t>
            </a:r>
            <a:r>
              <a:rPr lang="en-US" sz="1200" dirty="0">
                <a:solidFill>
                  <a:schemeClr val="tx1"/>
                </a:solidFill>
              </a:rPr>
              <a:t> 			</a:t>
            </a:r>
            <a:r>
              <a:rPr lang="en-GB" sz="1200" i="0" u="none" strike="noStrike" kern="1200" dirty="0">
                <a:solidFill>
                  <a:schemeClr val="tx1"/>
                </a:solidFill>
                <a:effectLst/>
                <a:ea typeface="Times New Roman" panose="02020603050405020304" pitchFamily="18" charset="0"/>
              </a:rPr>
              <a:t>Liwen Chu		[7C	10’]</a:t>
            </a:r>
          </a:p>
          <a:p>
            <a:pPr lvl="1">
              <a:buFont typeface="Arial" panose="020B0604020202020204" pitchFamily="34" charset="0"/>
              <a:buChar char="•"/>
            </a:pPr>
            <a:r>
              <a:rPr lang="en-GB" sz="1200" i="0" u="none" strike="noStrike" kern="1200" dirty="0">
                <a:solidFill>
                  <a:srgbClr val="FF0000"/>
                </a:solidFill>
                <a:effectLst/>
                <a:ea typeface="Times New Roman" panose="02020603050405020304" pitchFamily="18" charset="0"/>
                <a:hlinkClick r:id="rId6"/>
              </a:rPr>
              <a:t>1477r0</a:t>
            </a:r>
            <a:r>
              <a:rPr lang="en-GB" sz="1200" i="0" u="none" strike="noStrike" kern="1200" dirty="0">
                <a:solidFill>
                  <a:srgbClr val="FF0000"/>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Clause 9 and 10 						Gaurang Naik</a:t>
            </a:r>
            <a:r>
              <a:rPr lang="en-US" sz="1200" dirty="0"/>
              <a:t> 		[</a:t>
            </a:r>
            <a:r>
              <a:rPr lang="en-GB" sz="1200" i="0" u="none" strike="noStrike" kern="1200" dirty="0">
                <a:solidFill>
                  <a:srgbClr val="000000"/>
                </a:solidFill>
                <a:effectLst/>
                <a:ea typeface="Times New Roman" panose="02020603050405020304" pitchFamily="18" charset="0"/>
              </a:rPr>
              <a:t>10C	10’]</a:t>
            </a:r>
          </a:p>
          <a:p>
            <a:pPr lvl="1">
              <a:buFont typeface="Arial" panose="020B0604020202020204" pitchFamily="34" charset="0"/>
              <a:buChar char="•"/>
            </a:pPr>
            <a:r>
              <a:rPr lang="en-GB" sz="1200" i="0" u="none" strike="noStrike" kern="1200" dirty="0">
                <a:solidFill>
                  <a:srgbClr val="FF0000"/>
                </a:solidFill>
                <a:effectLst/>
                <a:ea typeface="Times New Roman" panose="02020603050405020304" pitchFamily="18" charset="0"/>
                <a:hlinkClick r:id="rId7"/>
              </a:rPr>
              <a:t>1436r0</a:t>
            </a:r>
            <a:r>
              <a:rPr lang="en-GB" sz="1200" i="0" u="none" strike="noStrike" kern="1200" dirty="0">
                <a:solidFill>
                  <a:srgbClr val="FF0000"/>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9.4.2.316 QoS </a:t>
            </a:r>
            <a:r>
              <a:rPr lang="en-GB" sz="1200" i="0" u="none" strike="noStrike" kern="1200" dirty="0" err="1">
                <a:solidFill>
                  <a:srgbClr val="000000"/>
                </a:solidFill>
                <a:effectLst/>
                <a:ea typeface="Times New Roman" panose="02020603050405020304" pitchFamily="18" charset="0"/>
              </a:rPr>
              <a:t>charateristics</a:t>
            </a:r>
            <a:r>
              <a:rPr lang="en-GB" sz="1200" i="0" u="none" strike="noStrike" kern="1200" dirty="0">
                <a:solidFill>
                  <a:srgbClr val="000000"/>
                </a:solidFill>
                <a:effectLst/>
                <a:ea typeface="Times New Roman" panose="02020603050405020304" pitchFamily="18" charset="0"/>
              </a:rPr>
              <a:t> element Part 1 		</a:t>
            </a:r>
            <a:r>
              <a:rPr lang="en-GB" sz="1200" b="0" i="0" u="none" strike="noStrike" kern="1200" dirty="0">
                <a:solidFill>
                  <a:srgbClr val="000000"/>
                </a:solidFill>
                <a:effectLst/>
                <a:ea typeface="Times New Roman" panose="02020603050405020304" pitchFamily="18" charset="0"/>
              </a:rPr>
              <a:t>Duncan Ho 		[47C	45’]</a:t>
            </a:r>
            <a:endParaRPr lang="en-US" sz="1200" b="0" i="0" u="none" strike="noStrike" dirty="0">
              <a:effectLst/>
            </a:endParaRPr>
          </a:p>
          <a:p>
            <a:pPr lvl="0">
              <a:buFont typeface="Arial" panose="020B0604020202020204" pitchFamily="34" charset="0"/>
              <a:buChar char="•"/>
            </a:pPr>
            <a:r>
              <a:rPr lang="en-GB" sz="1800" dirty="0"/>
              <a:t>Submissions (last 30’):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1051r1</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 for TWT 						Rubayet Shafin 	[6C 10’]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9"/>
              </a:rPr>
              <a:t>1318r0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CID 12427 						</a:t>
            </a:r>
            <a:r>
              <a:rPr lang="en-GB" sz="1200" i="0" u="none" strike="noStrike" kern="1200" dirty="0" err="1">
                <a:solidFill>
                  <a:srgbClr val="000000"/>
                </a:solidFill>
                <a:effectLst/>
                <a:ea typeface="Times New Roman" panose="02020603050405020304" pitchFamily="18" charset="0"/>
              </a:rPr>
              <a:t>Yousi</a:t>
            </a:r>
            <a:r>
              <a:rPr lang="en-GB" sz="1200" i="0" u="none" strike="noStrike" kern="1200" dirty="0">
                <a:solidFill>
                  <a:srgbClr val="000000"/>
                </a:solidFill>
                <a:effectLst/>
                <a:ea typeface="Times New Roman" panose="02020603050405020304" pitchFamily="18" charset="0"/>
              </a:rPr>
              <a:t> Lin 		[1C 10’]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10"/>
              </a:rPr>
              <a:t>1250r0</a:t>
            </a:r>
            <a:r>
              <a:rPr lang="en-GB" sz="1200" i="0" u="sng" strike="noStrike" kern="1200" dirty="0">
                <a:solidFill>
                  <a:srgbClr val="0000FF"/>
                </a:solidFill>
                <a:effectLst/>
                <a:ea typeface="Times New Roman" panose="02020603050405020304" pitchFamily="18" charset="0"/>
              </a:rPr>
              <a:t> </a:t>
            </a:r>
            <a:r>
              <a:rPr lang="en-GB" sz="1200" i="0" u="none" strike="noStrike" kern="1200" dirty="0" err="1">
                <a:solidFill>
                  <a:srgbClr val="000000"/>
                </a:solidFill>
                <a:effectLst/>
                <a:ea typeface="Times New Roman" panose="02020603050405020304" pitchFamily="18" charset="0"/>
              </a:rPr>
              <a:t>cr</a:t>
            </a:r>
            <a:r>
              <a:rPr lang="en-GB" sz="1200" i="0" u="none" strike="noStrike" kern="1200" dirty="0">
                <a:solidFill>
                  <a:srgbClr val="000000"/>
                </a:solidFill>
                <a:effectLst/>
                <a:ea typeface="Times New Roman" panose="02020603050405020304" pitchFamily="18" charset="0"/>
              </a:rPr>
              <a:t>-for-ML-SM-power-save-mode 				Jason Y. Guo 		[1C 10’]</a:t>
            </a:r>
            <a:endParaRPr lang="en-US" sz="1200" dirty="0">
              <a:solidFill>
                <a:schemeClr val="tx1"/>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200" kern="1200" dirty="0">
                <a:solidFill>
                  <a:schemeClr val="tx1"/>
                </a:solidFill>
                <a:ea typeface="MS Gothic" panose="020B0609070205080204" pitchFamily="49" charset="-128"/>
                <a:hlinkClick r:id="rId2"/>
              </a:rPr>
              <a:t>1546r0</a:t>
            </a:r>
            <a:r>
              <a:rPr lang="en-US" sz="1200" kern="1200" dirty="0">
                <a:solidFill>
                  <a:schemeClr val="tx1"/>
                </a:solidFill>
                <a:ea typeface="MS Gothic" panose="020B0609070205080204" pitchFamily="49" charset="-128"/>
              </a:rPr>
              <a:t> EHT SU 									Youhan Kim 		[1C]</a:t>
            </a:r>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3"/>
              </a:rPr>
              <a:t>1604r0</a:t>
            </a:r>
            <a:r>
              <a:rPr lang="en-US" sz="1200" b="0" i="0" u="none" strike="noStrike" kern="1200" dirty="0">
                <a:solidFill>
                  <a:srgbClr val="000000"/>
                </a:solidFill>
                <a:effectLst/>
                <a:ea typeface="MS Gothic" panose="020B0609070205080204" pitchFamily="49" charset="-128"/>
              </a:rPr>
              <a:t> LB266 CR on EHT PHY Introduction-2 				Kanke Wu 		[</a:t>
            </a:r>
            <a:r>
              <a:rPr lang="en-GB" sz="1200" i="0" u="none" strike="noStrike" kern="1200" dirty="0">
                <a:solidFill>
                  <a:srgbClr val="000000"/>
                </a:solidFill>
                <a:effectLst/>
                <a:ea typeface="Times New Roman" panose="02020603050405020304" pitchFamily="18" charset="0"/>
              </a:rPr>
              <a:t>13C]</a:t>
            </a:r>
            <a:endParaRPr lang="en-US" sz="1200" kern="1200" dirty="0">
              <a:solidFill>
                <a:srgbClr val="000000"/>
              </a:solidFill>
              <a:ea typeface="Times New Roman" panose="02020603050405020304" pitchFamily="18" charset="0"/>
            </a:endParaRPr>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4"/>
              </a:rPr>
              <a:t>1606r0</a:t>
            </a:r>
            <a:r>
              <a:rPr lang="en-US" sz="1200" b="0" i="0" u="none" strike="noStrike" kern="1200" dirty="0">
                <a:solidFill>
                  <a:srgbClr val="000000"/>
                </a:solidFill>
                <a:effectLst/>
                <a:ea typeface="MS Gothic" panose="020B0609070205080204" pitchFamily="49" charset="-128"/>
              </a:rPr>
              <a:t> LB266 CIDs in 9-4-2-313 EHT Capabilities Element 			Kanke Wu 		[</a:t>
            </a:r>
            <a:r>
              <a:rPr lang="en-GB" sz="1200" b="0" i="0" u="none" strike="noStrike" kern="1200" dirty="0">
                <a:solidFill>
                  <a:srgbClr val="000000"/>
                </a:solidFill>
                <a:effectLst/>
                <a:ea typeface="Times New Roman" panose="02020603050405020304" pitchFamily="18" charset="0"/>
              </a:rPr>
              <a:t>18C]</a:t>
            </a:r>
            <a:endParaRPr lang="en-US" sz="1200" kern="1200" dirty="0">
              <a:solidFill>
                <a:schemeClr val="tx1"/>
              </a:solidFill>
              <a:ea typeface="MS Gothic" panose="020B0609070205080204" pitchFamily="49" charset="-128"/>
            </a:endParaRP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marL="800100" lvl="2" fontAlgn="b">
              <a:spcBef>
                <a:spcPts val="0"/>
              </a:spcBef>
              <a:spcAft>
                <a:spcPts val="0"/>
              </a:spcAft>
              <a:buFont typeface="Arial" panose="020B0604020202020204" pitchFamily="34" charset="0"/>
              <a:buChar char="•"/>
            </a:pPr>
            <a:r>
              <a:rPr lang="en-GB" sz="1100" i="0" u="sng" strike="noStrike" kern="1200" dirty="0">
                <a:solidFill>
                  <a:srgbClr val="0000FF"/>
                </a:solidFill>
                <a:effectLst/>
                <a:ea typeface="Times New Roman" panose="02020603050405020304" pitchFamily="18" charset="0"/>
                <a:hlinkClick r:id="rId2"/>
              </a:rPr>
              <a:t>1051r1</a:t>
            </a:r>
            <a:r>
              <a:rPr lang="en-GB" sz="1100" i="0" u="sng" strike="noStrike" kern="1200" dirty="0">
                <a:solidFill>
                  <a:srgbClr val="0000FF"/>
                </a:solidFill>
                <a:effectLst/>
                <a:ea typeface="Times New Roman" panose="02020603050405020304" pitchFamily="18" charset="0"/>
              </a:rPr>
              <a:t> </a:t>
            </a:r>
            <a:r>
              <a:rPr lang="en-GB" sz="1100" i="0" u="none" strike="noStrike" kern="1200" dirty="0">
                <a:solidFill>
                  <a:srgbClr val="000000"/>
                </a:solidFill>
                <a:effectLst/>
                <a:ea typeface="Times New Roman" panose="02020603050405020304" pitchFamily="18" charset="0"/>
              </a:rPr>
              <a:t>LB266: CR for TWT 						Rubayet Shafin 	[6C-Q&amp;A 10’]</a:t>
            </a:r>
          </a:p>
          <a:p>
            <a:pPr marL="800100" lvl="2" fontAlgn="b">
              <a:spcBef>
                <a:spcPts val="0"/>
              </a:spcBef>
              <a:spcAft>
                <a:spcPts val="0"/>
              </a:spcAft>
              <a:buFont typeface="Arial" panose="020B0604020202020204" pitchFamily="34" charset="0"/>
              <a:buChar char="•"/>
            </a:pPr>
            <a:r>
              <a:rPr lang="en-US" sz="1100" b="0" i="0" u="none" strike="noStrike" dirty="0">
                <a:solidFill>
                  <a:schemeClr val="tx1"/>
                </a:solidFill>
                <a:effectLst/>
                <a:hlinkClick r:id="rId3"/>
              </a:rPr>
              <a:t>1189r3</a:t>
            </a:r>
            <a:r>
              <a:rPr lang="en-US" sz="1100" b="0" i="0" u="none" strike="noStrike" dirty="0">
                <a:solidFill>
                  <a:schemeClr val="tx1"/>
                </a:solidFill>
                <a:effectLst/>
              </a:rPr>
              <a:t> CR for TXS - part 1 						Dibakar Das 	[72C-SP, 15C-Ctd. 25’]</a:t>
            </a:r>
          </a:p>
          <a:p>
            <a:pPr marL="800100" lvl="2" fontAlgn="b">
              <a:spcBef>
                <a:spcPts val="0"/>
              </a:spcBef>
              <a:spcAft>
                <a:spcPts val="0"/>
              </a:spcAft>
              <a:buFont typeface="Arial" panose="020B0604020202020204" pitchFamily="34" charset="0"/>
              <a:buChar char="•"/>
            </a:pPr>
            <a:r>
              <a:rPr lang="en-US" sz="1100" b="0" i="0" u="none" strike="noStrike" kern="1200" dirty="0">
                <a:solidFill>
                  <a:schemeClr val="tx1"/>
                </a:solidFill>
                <a:effectLst/>
                <a:ea typeface="MS Gothic" panose="020B0609070205080204" pitchFamily="49" charset="-128"/>
                <a:hlinkClick r:id="rId4"/>
              </a:rPr>
              <a:t>1428r</a:t>
            </a:r>
            <a:r>
              <a:rPr lang="en-US" sz="1100" kern="1200" dirty="0">
                <a:solidFill>
                  <a:schemeClr val="tx1"/>
                </a:solidFill>
                <a:ea typeface="MS Gothic" panose="020B0609070205080204" pitchFamily="49" charset="-128"/>
                <a:hlinkClick r:id="rId4"/>
              </a:rPr>
              <a:t>2</a:t>
            </a:r>
            <a:r>
              <a:rPr lang="en-US" sz="1100" kern="1200" dirty="0">
                <a:solidFill>
                  <a:schemeClr val="tx1"/>
                </a:solidFill>
                <a:ea typeface="MS Gothic" panose="020B0609070205080204" pitchFamily="49" charset="-128"/>
              </a:rPr>
              <a:t> CR for CIDs related to 35.3.4.2 					Laurent Cariou	[1C-SP       5’]</a:t>
            </a:r>
          </a:p>
          <a:p>
            <a:pPr marL="800100" lvl="2" fontAlgn="b">
              <a:spcBef>
                <a:spcPts val="0"/>
              </a:spcBef>
              <a:spcAft>
                <a:spcPts val="0"/>
              </a:spcAft>
              <a:buFont typeface="Arial" panose="020B0604020202020204" pitchFamily="34" charset="0"/>
              <a:buChar char="•"/>
            </a:pPr>
            <a:r>
              <a:rPr lang="en-US" sz="1100" b="0" i="0" u="none" strike="noStrike" dirty="0">
                <a:solidFill>
                  <a:schemeClr val="tx1"/>
                </a:solidFill>
                <a:effectLst/>
                <a:hlinkClick r:id="rId5"/>
              </a:rPr>
              <a:t>1470r3</a:t>
            </a:r>
            <a:r>
              <a:rPr lang="en-US" sz="1100" b="0" i="0" u="none" strike="noStrike" dirty="0">
                <a:solidFill>
                  <a:schemeClr val="tx1"/>
                </a:solidFill>
                <a:effectLst/>
              </a:rPr>
              <a:t> CR for some CIDs in 35.9,35.9.1,35.9.2,35.9.4 and 35.9.4.1 	Chunyu Hu </a:t>
            </a:r>
            <a:r>
              <a:rPr lang="en-US" sz="1100" b="0" i="0" u="none" strike="noStrike">
                <a:solidFill>
                  <a:schemeClr val="tx1"/>
                </a:solidFill>
                <a:effectLst/>
              </a:rPr>
              <a:t>	[48C-SP </a:t>
            </a:r>
            <a:r>
              <a:rPr lang="en-US" sz="1100" b="0" i="0" u="none" strike="noStrike" dirty="0">
                <a:solidFill>
                  <a:schemeClr val="tx1"/>
                </a:solidFill>
                <a:effectLst/>
              </a:rPr>
              <a:t>10’]</a:t>
            </a:r>
          </a:p>
          <a:p>
            <a:pPr marL="800100" lvl="2" fontAlgn="b">
              <a:spcBef>
                <a:spcPts val="0"/>
              </a:spcBef>
              <a:spcAft>
                <a:spcPts val="0"/>
              </a:spcAft>
              <a:buFont typeface="Arial" panose="020B0604020202020204" pitchFamily="34" charset="0"/>
              <a:buChar char="•"/>
            </a:pPr>
            <a:r>
              <a:rPr lang="en-US" sz="1100" dirty="0">
                <a:solidFill>
                  <a:schemeClr val="tx1"/>
                </a:solidFill>
                <a:hlinkClick r:id="rId6"/>
              </a:rPr>
              <a:t>1182r11</a:t>
            </a:r>
            <a:r>
              <a:rPr lang="en-US" sz="1100" dirty="0">
                <a:solidFill>
                  <a:schemeClr val="tx1"/>
                </a:solidFill>
              </a:rPr>
              <a:t> CR for ML IE rules - part 2					Abhishek Patil	[1C-SP	 10’]</a:t>
            </a:r>
          </a:p>
          <a:p>
            <a:pPr marL="800100" lvl="2" fontAlgn="b">
              <a:spcBef>
                <a:spcPts val="0"/>
              </a:spcBef>
              <a:spcAft>
                <a:spcPts val="0"/>
              </a:spcAft>
              <a:buFont typeface="Arial" panose="020B0604020202020204" pitchFamily="34" charset="0"/>
              <a:buChar char="•"/>
            </a:pPr>
            <a:r>
              <a:rPr lang="en-US" sz="1100" b="0" i="0" u="none" strike="noStrike" dirty="0">
                <a:solidFill>
                  <a:schemeClr val="tx1"/>
                </a:solidFill>
                <a:effectLst/>
                <a:hlinkClick r:id="rId7"/>
              </a:rPr>
              <a:t>1233r8</a:t>
            </a:r>
            <a:r>
              <a:rPr lang="en-US" sz="1100" b="0" i="0" u="none" strike="noStrike" dirty="0">
                <a:solidFill>
                  <a:schemeClr val="tx1"/>
                </a:solidFill>
                <a:effectLst/>
              </a:rPr>
              <a:t> CR for 35.3.19 part1						Kaiyin</a:t>
            </a:r>
            <a:r>
              <a:rPr lang="en-US" sz="1100" dirty="0">
                <a:solidFill>
                  <a:schemeClr val="tx1"/>
                </a:solidFill>
              </a:rPr>
              <a:t>g Lu	[3C-SP	 10’]</a:t>
            </a:r>
          </a:p>
          <a:p>
            <a:pPr marL="800100" lvl="2" fontAlgn="b">
              <a:spcBef>
                <a:spcPts val="0"/>
              </a:spcBef>
              <a:spcAft>
                <a:spcPts val="0"/>
              </a:spcAft>
              <a:buFont typeface="Arial" panose="020B0604020202020204" pitchFamily="34" charset="0"/>
              <a:buChar char="•"/>
            </a:pPr>
            <a:r>
              <a:rPr lang="en-US" sz="1100" b="0" i="0" u="none" strike="noStrike" kern="1200" dirty="0">
                <a:solidFill>
                  <a:srgbClr val="000000"/>
                </a:solidFill>
                <a:effectLst/>
                <a:latin typeface="Times New Roman" panose="02020603050405020304" pitchFamily="18" charset="0"/>
                <a:ea typeface="MS Gothic" panose="020B0609070205080204" pitchFamily="49" charset="-128"/>
                <a:hlinkClick r:id="rId8"/>
              </a:rPr>
              <a:t>1355r1</a:t>
            </a:r>
            <a:r>
              <a:rPr lang="en-US" sz="1100" b="0" i="0" u="none" strike="noStrike" kern="1200" dirty="0">
                <a:solidFill>
                  <a:srgbClr val="000000"/>
                </a:solidFill>
                <a:effectLst/>
                <a:latin typeface="Times New Roman" panose="02020603050405020304" pitchFamily="18" charset="0"/>
                <a:ea typeface="MS Gothic" panose="020B0609070205080204" pitchFamily="49" charset="-128"/>
              </a:rPr>
              <a:t> AP Link Disablement Notification 				</a:t>
            </a:r>
            <a:r>
              <a:rPr lang="en-US" sz="1100" kern="1200" dirty="0">
                <a:latin typeface="Times New Roman" panose="02020603050405020304" pitchFamily="18" charset="0"/>
                <a:ea typeface="MS Gothic" panose="020B0609070205080204" pitchFamily="49" charset="-128"/>
              </a:rPr>
              <a:t>Vishnu Ratnam	[1C-SP 10’]</a:t>
            </a:r>
          </a:p>
          <a:p>
            <a:pPr lvl="1">
              <a:buFont typeface="Arial" panose="020B0604020202020204" pitchFamily="34" charset="0"/>
              <a:buChar char="•"/>
            </a:pPr>
            <a:r>
              <a:rPr lang="en-US" sz="1100" b="0" i="0" u="none" strike="noStrike" kern="1200" dirty="0">
                <a:solidFill>
                  <a:schemeClr val="tx1"/>
                </a:solidFill>
                <a:effectLst/>
                <a:ea typeface="MS Gothic" panose="020B0609070205080204" pitchFamily="49" charset="-128"/>
                <a:hlinkClick r:id="rId9"/>
              </a:rPr>
              <a:t>1545r0</a:t>
            </a:r>
            <a:r>
              <a:rPr lang="en-US" sz="1100" b="0" i="0" u="none" strike="noStrike" kern="1200" dirty="0">
                <a:solidFill>
                  <a:schemeClr val="tx1"/>
                </a:solidFill>
                <a:effectLst/>
                <a:ea typeface="MS Gothic" panose="020B0609070205080204" pitchFamily="49" charset="-128"/>
              </a:rPr>
              <a:t> LB 266: CR for CIDs related to TWT Information frame 		</a:t>
            </a:r>
            <a:r>
              <a:rPr lang="en-US" sz="1100" i="0" u="none" strike="noStrike" kern="1200" dirty="0">
                <a:solidFill>
                  <a:schemeClr val="tx1"/>
                </a:solidFill>
                <a:effectLst/>
                <a:ea typeface="MS Gothic" panose="020B0609070205080204" pitchFamily="49" charset="-128"/>
              </a:rPr>
              <a:t>M. Kumail Haider[12C    15’]</a:t>
            </a:r>
          </a:p>
          <a:p>
            <a:pPr lvl="1">
              <a:buFont typeface="Arial" panose="020B0604020202020204" pitchFamily="34" charset="0"/>
              <a:buChar char="•"/>
            </a:pPr>
            <a:r>
              <a:rPr lang="en-GB" sz="1100" i="0" strike="noStrike" kern="1200" dirty="0">
                <a:solidFill>
                  <a:schemeClr val="tx1"/>
                </a:solidFill>
                <a:effectLst/>
                <a:ea typeface="Times New Roman" panose="02020603050405020304" pitchFamily="18" charset="0"/>
                <a:hlinkClick r:id="rId10"/>
              </a:rPr>
              <a:t>1500r0</a:t>
            </a:r>
            <a:r>
              <a:rPr lang="en-GB" sz="1100" i="0" strike="noStrike" kern="1200" dirty="0">
                <a:solidFill>
                  <a:schemeClr val="tx1"/>
                </a:solidFill>
                <a:effectLst/>
                <a:ea typeface="Times New Roman" panose="02020603050405020304" pitchFamily="18" charset="0"/>
              </a:rPr>
              <a:t> </a:t>
            </a:r>
            <a:r>
              <a:rPr lang="en-GB" sz="1100" i="0" u="none" strike="noStrike" kern="1200" dirty="0">
                <a:solidFill>
                  <a:schemeClr val="tx1"/>
                </a:solidFill>
                <a:effectLst/>
                <a:ea typeface="Times New Roman" panose="02020603050405020304" pitchFamily="18" charset="0"/>
              </a:rPr>
              <a:t>D2.0 comment resolution subclause 10.12</a:t>
            </a:r>
            <a:r>
              <a:rPr lang="en-US" sz="1100" dirty="0">
                <a:solidFill>
                  <a:schemeClr val="tx1"/>
                </a:solidFill>
              </a:rPr>
              <a:t> 				</a:t>
            </a:r>
            <a:r>
              <a:rPr lang="en-GB" sz="1100" i="0" u="none" strike="noStrike" kern="1200" dirty="0">
                <a:solidFill>
                  <a:schemeClr val="tx1"/>
                </a:solidFill>
                <a:effectLst/>
                <a:ea typeface="Times New Roman" panose="02020603050405020304" pitchFamily="18" charset="0"/>
              </a:rPr>
              <a:t>Liwen Chu	[7C	10’]</a:t>
            </a:r>
          </a:p>
          <a:p>
            <a:pPr marL="400050" lvl="1" fontAlgn="b">
              <a:spcBef>
                <a:spcPts val="0"/>
              </a:spcBef>
              <a:spcAft>
                <a:spcPts val="0"/>
              </a:spcAft>
              <a:buFont typeface="Arial" panose="020B0604020202020204" pitchFamily="34" charset="0"/>
              <a:buChar char="•"/>
            </a:pPr>
            <a:r>
              <a:rPr lang="en-US" sz="1600" b="1" dirty="0">
                <a:cs typeface="+mn-cs"/>
              </a:rPr>
              <a:t>Submissions (last 30’):</a:t>
            </a:r>
          </a:p>
          <a:p>
            <a:pPr lvl="1">
              <a:buFont typeface="Arial" panose="020B0604020202020204" pitchFamily="34" charset="0"/>
              <a:buChar char="•"/>
            </a:pPr>
            <a:r>
              <a:rPr lang="en-GB" sz="1100" i="0" u="sng" strike="noStrike" kern="1200" dirty="0">
                <a:solidFill>
                  <a:srgbClr val="0000FF"/>
                </a:solidFill>
                <a:effectLst/>
                <a:ea typeface="Times New Roman" panose="02020603050405020304" pitchFamily="18" charset="0"/>
                <a:hlinkClick r:id="rId11"/>
              </a:rPr>
              <a:t>1318r0</a:t>
            </a:r>
            <a:r>
              <a:rPr lang="en-GB" sz="1100" i="0" u="sng" strike="noStrike" kern="1200" dirty="0">
                <a:solidFill>
                  <a:srgbClr val="0000FF"/>
                </a:solidFill>
                <a:effectLst/>
                <a:ea typeface="Times New Roman" panose="02020603050405020304" pitchFamily="18" charset="0"/>
              </a:rPr>
              <a:t> </a:t>
            </a:r>
            <a:r>
              <a:rPr lang="en-GB" sz="1100" i="0" u="none" strike="noStrike" kern="1200" dirty="0">
                <a:solidFill>
                  <a:srgbClr val="000000"/>
                </a:solidFill>
                <a:effectLst/>
                <a:ea typeface="Times New Roman" panose="02020603050405020304" pitchFamily="18" charset="0"/>
              </a:rPr>
              <a:t>CR for CID 12427 						</a:t>
            </a:r>
            <a:r>
              <a:rPr lang="en-GB" sz="1100" i="0" u="none" strike="noStrike" kern="1200" dirty="0" err="1">
                <a:solidFill>
                  <a:srgbClr val="000000"/>
                </a:solidFill>
                <a:effectLst/>
                <a:ea typeface="Times New Roman" panose="02020603050405020304" pitchFamily="18" charset="0"/>
              </a:rPr>
              <a:t>Yousi</a:t>
            </a:r>
            <a:r>
              <a:rPr lang="en-GB" sz="1100" i="0" u="none" strike="noStrike" kern="1200" dirty="0">
                <a:solidFill>
                  <a:srgbClr val="000000"/>
                </a:solidFill>
                <a:effectLst/>
                <a:ea typeface="Times New Roman" panose="02020603050405020304" pitchFamily="18" charset="0"/>
              </a:rPr>
              <a:t> Lin 	[1C 10’]</a:t>
            </a:r>
          </a:p>
          <a:p>
            <a:pPr lvl="1">
              <a:buFont typeface="Arial" panose="020B0604020202020204" pitchFamily="34" charset="0"/>
              <a:buChar char="•"/>
            </a:pPr>
            <a:r>
              <a:rPr lang="en-GB" sz="1100" i="0" u="sng" strike="noStrike" kern="1200" dirty="0">
                <a:solidFill>
                  <a:srgbClr val="0000FF"/>
                </a:solidFill>
                <a:effectLst/>
                <a:ea typeface="Times New Roman" panose="02020603050405020304" pitchFamily="18" charset="0"/>
                <a:hlinkClick r:id="rId12"/>
              </a:rPr>
              <a:t>1250r0</a:t>
            </a:r>
            <a:r>
              <a:rPr lang="en-GB" sz="1100" i="0" u="sng" strike="noStrike" kern="1200" dirty="0">
                <a:solidFill>
                  <a:srgbClr val="0000FF"/>
                </a:solidFill>
                <a:effectLst/>
                <a:ea typeface="Times New Roman" panose="02020603050405020304" pitchFamily="18" charset="0"/>
              </a:rPr>
              <a:t> </a:t>
            </a:r>
            <a:r>
              <a:rPr lang="en-GB" sz="1100" i="0" u="none" strike="noStrike" kern="1200" dirty="0" err="1">
                <a:solidFill>
                  <a:srgbClr val="000000"/>
                </a:solidFill>
                <a:effectLst/>
                <a:ea typeface="Times New Roman" panose="02020603050405020304" pitchFamily="18" charset="0"/>
              </a:rPr>
              <a:t>cr</a:t>
            </a:r>
            <a:r>
              <a:rPr lang="en-GB" sz="1100" i="0" u="none" strike="noStrike" kern="1200" dirty="0">
                <a:solidFill>
                  <a:srgbClr val="000000"/>
                </a:solidFill>
                <a:effectLst/>
                <a:ea typeface="Times New Roman" panose="02020603050405020304" pitchFamily="18" charset="0"/>
              </a:rPr>
              <a:t>-for-ML-SM-power-save-mode 					Jason Y. Guo 		[1C 10’]</a:t>
            </a:r>
            <a:endParaRPr lang="en-US" sz="1100" b="1" dirty="0">
              <a:solidFill>
                <a:schemeClr val="tx1"/>
              </a:solidFill>
            </a:endParaRPr>
          </a:p>
          <a:p>
            <a:pPr lvl="1">
              <a:buFont typeface="Arial" panose="020B0604020202020204" pitchFamily="34" charset="0"/>
              <a:buChar char="•"/>
            </a:pPr>
            <a:r>
              <a:rPr lang="en-GB" sz="1100" i="0" u="sng" strike="noStrike" kern="1200" dirty="0">
                <a:solidFill>
                  <a:srgbClr val="0000FF"/>
                </a:solidFill>
                <a:effectLst/>
                <a:ea typeface="Times New Roman" panose="02020603050405020304" pitchFamily="18" charset="0"/>
                <a:hlinkClick r:id="rId13"/>
              </a:rPr>
              <a:t>1225r0</a:t>
            </a:r>
            <a:r>
              <a:rPr lang="en-GB" sz="1100" i="0" u="sng" strike="noStrike" kern="1200" dirty="0">
                <a:solidFill>
                  <a:srgbClr val="0000FF"/>
                </a:solidFill>
                <a:effectLst/>
                <a:ea typeface="Times New Roman" panose="02020603050405020304" pitchFamily="18" charset="0"/>
              </a:rPr>
              <a:t> </a:t>
            </a:r>
            <a:r>
              <a:rPr lang="en-GB" sz="1100" i="0" u="none" strike="noStrike" kern="1200" dirty="0">
                <a:solidFill>
                  <a:srgbClr val="000000"/>
                </a:solidFill>
                <a:effectLst/>
                <a:ea typeface="Times New Roman" panose="02020603050405020304" pitchFamily="18" charset="0"/>
              </a:rPr>
              <a:t>CR on CID 12318 ESS Report element 				Guogang Huang	[1C 10’]</a:t>
            </a:r>
            <a:endParaRPr lang="en-US" sz="11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a:buFont typeface="Arial" panose="020B0604020202020204" pitchFamily="34" charset="0"/>
              <a:buChar char="•"/>
            </a:pPr>
            <a:r>
              <a:rPr lang="en-US" sz="1800" dirty="0"/>
              <a:t>TGbe Editor’s Report: </a:t>
            </a:r>
            <a:r>
              <a:rPr lang="en-US" sz="1800" dirty="0">
                <a:hlinkClick r:id="rId2"/>
              </a:rPr>
              <a:t>11-22/972r8</a:t>
            </a:r>
            <a:endParaRPr lang="en-US" sz="1800" dirty="0"/>
          </a:p>
          <a:p>
            <a:pPr>
              <a:buFont typeface="Arial" panose="020B0604020202020204" pitchFamily="34" charset="0"/>
              <a:buChar char="•"/>
            </a:pPr>
            <a:r>
              <a:rPr lang="en-US" sz="1800" dirty="0">
                <a:solidFill>
                  <a:schemeClr val="tx1"/>
                </a:solidFill>
              </a:rPr>
              <a:t>Approve TG minutes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chemeClr val="tx1"/>
                </a:solidFill>
                <a:effectLst/>
                <a:latin typeface="Times New Roman" panose="02020603050405020304" pitchFamily="18" charset="0"/>
                <a:ea typeface="MS Gothic" panose="020B0609070205080204" pitchFamily="49" charset="-128"/>
              </a:rPr>
              <a:t>…</a:t>
            </a:r>
            <a:endParaRPr lang="en-US" sz="1200" b="0" i="0" u="none" strike="noStrike" kern="1200" dirty="0">
              <a:solidFill>
                <a:schemeClr val="tx1"/>
              </a:solidFill>
              <a:effectLst/>
              <a:ea typeface="MS Gothic" panose="020B0609070205080204" pitchFamily="49" charset="-128"/>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073591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PHY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1236350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solidFill>
                  <a:schemeClr val="tx1"/>
                </a:solidFill>
              </a:rPr>
              <a:t>…</a:t>
            </a:r>
          </a:p>
          <a:p>
            <a:pPr>
              <a:buFont typeface="Arial" panose="020B0604020202020204" pitchFamily="34" charset="0"/>
              <a:buChar char="•"/>
            </a:pPr>
            <a:r>
              <a:rPr lang="en-US" sz="1600" dirty="0">
                <a:solidFill>
                  <a:schemeClr val="tx1"/>
                </a:solidFill>
              </a:rPr>
              <a:t>Motions: …</a:t>
            </a:r>
          </a:p>
          <a:p>
            <a:pPr lvl="0">
              <a:buFont typeface="Arial" panose="020B0604020202020204" pitchFamily="34" charset="0"/>
              <a:buChar char="•"/>
            </a:pPr>
            <a:r>
              <a:rPr lang="en-US" sz="1600" dirty="0"/>
              <a:t>Goals for November 2022</a:t>
            </a:r>
          </a:p>
          <a:p>
            <a:pPr lvl="0">
              <a:buFont typeface="Arial" panose="020B0604020202020204" pitchFamily="34" charset="0"/>
              <a:buChar char="•"/>
            </a:pPr>
            <a:r>
              <a:rPr lang="en-US" sz="1600" dirty="0">
                <a:solidFill>
                  <a:schemeClr val="tx1"/>
                </a:solidFill>
              </a:rPr>
              <a:t>Teleconference Plan</a:t>
            </a:r>
          </a:p>
          <a:p>
            <a:pPr>
              <a:buFont typeface="Arial" panose="020B0604020202020204" pitchFamily="34" charset="0"/>
              <a:buChar char="•"/>
            </a:pPr>
            <a:r>
              <a:rPr lang="en-GB" sz="1600" dirty="0"/>
              <a:t>Submissions (rest):</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2000" dirty="0"/>
              <a:t>MAC: _ out of _</a:t>
            </a:r>
          </a:p>
          <a:p>
            <a:pPr>
              <a:buFont typeface="Arial" panose="020B0604020202020204" pitchFamily="34" charset="0"/>
              <a:buChar char="•"/>
            </a:pPr>
            <a:r>
              <a:rPr lang="en-US" sz="2000" dirty="0"/>
              <a:t>PHY: _ out of _</a:t>
            </a:r>
          </a:p>
          <a:p>
            <a:pPr>
              <a:buFont typeface="Arial" panose="020B0604020202020204" pitchFamily="34" charset="0"/>
              <a:buChar char="•"/>
            </a:pPr>
            <a:r>
              <a:rPr lang="en-US" sz="2000" dirty="0"/>
              <a:t>Joint: _ out of _</a:t>
            </a:r>
          </a:p>
          <a:p>
            <a:pPr>
              <a:buFont typeface="Arial" panose="020B0604020202020204" pitchFamily="34" charset="0"/>
              <a:buChar char="•"/>
            </a:pPr>
            <a:r>
              <a:rPr lang="en-US" sz="2000" dirty="0"/>
              <a:t>Total: _ out of 4120</a:t>
            </a:r>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41499194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18475810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114740</TotalTime>
  <Words>6637</Words>
  <Application>Microsoft Office PowerPoint</Application>
  <PresentationFormat>On-screen Show (4:3)</PresentationFormat>
  <Paragraphs>1423</Paragraphs>
  <Slides>54</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2" baseType="lpstr">
      <vt:lpstr>Arial</vt:lpstr>
      <vt:lpstr>Arial Black</vt:lpstr>
      <vt:lpstr>Calibri</vt:lpstr>
      <vt:lpstr>Monotype Sorts</vt:lpstr>
      <vt:lpstr>Times New Roman</vt:lpstr>
      <vt:lpstr>Wingdings</vt:lpstr>
      <vt:lpstr>Office Theme</vt:lpstr>
      <vt:lpstr>Document</vt:lpstr>
      <vt:lpstr>TGbe September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List-1</vt:lpstr>
      <vt:lpstr>Joint Submission’s List 2</vt:lpstr>
      <vt:lpstr>Joint Submission’s List 3</vt:lpstr>
      <vt:lpstr>PHY Submission’s List 1</vt:lpstr>
      <vt:lpstr>PHY Submission’s List 2</vt:lpstr>
      <vt:lpstr>MAC Submission’s List 1</vt:lpstr>
      <vt:lpstr>MAC Submission’s List 2</vt:lpstr>
      <vt:lpstr>MAC Submission’s List 3</vt:lpstr>
      <vt:lpstr>MAC Submission’s List 4</vt:lpstr>
      <vt:lpstr>MAC Submission’s List 5</vt:lpstr>
      <vt:lpstr>Technical MAC Submission’s List</vt:lpstr>
      <vt:lpstr>Monday PHY Agenda–AM2</vt:lpstr>
      <vt:lpstr>Monday MAC Agenda–AM2</vt:lpstr>
      <vt:lpstr>Monday Joint Agenda-PM1</vt:lpstr>
      <vt:lpstr>Summary from July meeting and conf calls</vt:lpstr>
      <vt:lpstr>Monday PHY Agenda–PM2</vt:lpstr>
      <vt:lpstr>Monday MAC Agenda–PM2</vt:lpstr>
      <vt:lpstr>Monday MAC Agenda–EVE</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Agenda-AM2</vt:lpstr>
      <vt:lpstr>LB266 CR Status</vt:lpstr>
      <vt:lpstr>Goals for November</vt:lpstr>
      <vt:lpstr>Teleconference Plan</vt:lpstr>
      <vt:lpstr>Ad-Hoc Plan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2022-09-14T01:51:54Z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