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69"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362" dt="2022-09-13T21:11:59.2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623" autoAdjust="0"/>
    <p:restoredTop sz="94660"/>
  </p:normalViewPr>
  <p:slideViewPr>
    <p:cSldViewPr>
      <p:cViewPr varScale="1">
        <p:scale>
          <a:sx n="115" d="100"/>
          <a:sy n="115" d="100"/>
        </p:scale>
        <p:origin x="1092"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3T21:16:02.750" v="5310"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3T05:48:52.823" v="4470" actId="2057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3T05:48:52.823" v="4470"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3T21:05:05.427" v="5192" actId="20577"/>
        <pc:sldMkLst>
          <pc:docMk/>
          <pc:sldMk cId="264710179" sldId="351"/>
        </pc:sldMkLst>
        <pc:spChg chg="mod">
          <ac:chgData name="Alfred Asterjadhi" userId="39de57b9-85c0-4fd1-aaac-8ca2b6560ad0" providerId="ADAL" clId="{28F3505D-BA15-4A1A-93B7-17C6DABCA4C4}" dt="2022-09-13T20:41:24.933" v="4850" actId="13926"/>
          <ac:spMkLst>
            <pc:docMk/>
            <pc:sldMk cId="264710179" sldId="351"/>
            <ac:spMk id="2" creationId="{B6840888-B1D3-4EE4-984D-AE2D4FD8C6BF}"/>
          </ac:spMkLst>
        </pc:spChg>
        <pc:spChg chg="mod">
          <ac:chgData name="Alfred Asterjadhi" userId="39de57b9-85c0-4fd1-aaac-8ca2b6560ad0" providerId="ADAL" clId="{28F3505D-BA15-4A1A-93B7-17C6DABCA4C4}" dt="2022-09-13T21:05:05.427" v="5192" actId="2057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3T21:15:37.227" v="5307" actId="14100"/>
        <pc:sldMkLst>
          <pc:docMk/>
          <pc:sldMk cId="3579411611" sldId="352"/>
        </pc:sldMkLst>
        <pc:spChg chg="mod">
          <ac:chgData name="Alfred Asterjadhi" userId="39de57b9-85c0-4fd1-aaac-8ca2b6560ad0" providerId="ADAL" clId="{28F3505D-BA15-4A1A-93B7-17C6DABCA4C4}" dt="2022-09-13T20:41:35.665" v="485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3T21:15:37.227" v="5307" actId="14100"/>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3T02:28:19.545" v="4016" actId="20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3T02:28:19.545" v="4016"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3T07:03:00.691" v="4769" actId="13926"/>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01:38:25.312" v="3917" actId="14100"/>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3T21:04:21.892" v="5165" actId="2057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3T21:04:21.892" v="5165" actId="2057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3T02:39:00.943" v="4120"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3T02:39:00.943" v="4120"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3T20:59:43.630" v="505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3T20:59:43.630" v="505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3T20:52:43.711" v="4946" actId="20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3T20:52:43.711" v="4946" actId="20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3T20:46:17.493" v="4871" actId="20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3T20:46:17.493" v="4871" actId="20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3T20:54:32.185" v="4963"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3T20:54:32.185" v="4963"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3T02:42:55.871" v="4147" actId="2057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3T02:42:55.871" v="4147" actId="20577"/>
          <ac:graphicFrameMkLst>
            <pc:docMk/>
            <pc:sldMk cId="110446968" sldId="386"/>
            <ac:graphicFrameMk id="6" creationId="{5094FBC8-BB74-47F3-965D-16BC678F4D1D}"/>
          </ac:graphicFrameMkLst>
        </pc:graphicFrameChg>
      </pc:sldChg>
      <pc:sldMasterChg chg="modSp mod">
        <pc:chgData name="Alfred Asterjadhi" userId="39de57b9-85c0-4fd1-aaac-8ca2b6560ad0" providerId="ADAL" clId="{28F3505D-BA15-4A1A-93B7-17C6DABCA4C4}" dt="2022-09-13T21:16:02.750" v="5310" actId="6549"/>
        <pc:sldMasterMkLst>
          <pc:docMk/>
          <pc:sldMasterMk cId="0" sldId="2147483648"/>
        </pc:sldMasterMkLst>
        <pc:spChg chg="mod">
          <ac:chgData name="Alfred Asterjadhi" userId="39de57b9-85c0-4fd1-aaac-8ca2b6560ad0" providerId="ADAL" clId="{28F3505D-BA15-4A1A-93B7-17C6DABCA4C4}" dt="2022-09-13T21:16:02.750" v="53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802.11-22/1246r10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216-01-00be-lb266-cr-for-latency-report-element.docx" TargetMode="External"/><Relationship Id="rId13" Type="http://schemas.openxmlformats.org/officeDocument/2006/relationships/hyperlink" Target="https://mentor.ieee.org/802.11/dcn/22/11-22-1500-00-00be-11be-d2-0-comment-resolution-10-12.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3-00-00be-cr-for-nstrmobileap-apremoval.docx" TargetMode="External"/><Relationship Id="rId12" Type="http://schemas.openxmlformats.org/officeDocument/2006/relationships/hyperlink" Target="https://mentor.ieee.org/802.11/dcn/22/11-22-1424-00-00be-lb266-cr-for-a-mpdu-in-eht-ppdu.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2-00-00be-lb266-cr-document-for-eht-sta-features-cids.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477-00-00be-lb266-cr-for-clause-9-and-10.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366-00-00be-cr-for-miscellaneou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2197476"/>
              </p:ext>
            </p:extLst>
          </p:nvPr>
        </p:nvGraphicFramePr>
        <p:xfrm>
          <a:off x="838200" y="1466262"/>
          <a:ext cx="7759383" cy="486267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LB266 CR on EHT Operation element</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Partially 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29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35.14 Nominal Packet Padding Values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07040844"/>
              </p:ext>
            </p:extLst>
          </p:nvPr>
        </p:nvGraphicFramePr>
        <p:xfrm>
          <a:off x="851217" y="1582301"/>
          <a:ext cx="7736269" cy="44912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Moved to PHY</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00864844"/>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1101r1</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effectLst/>
                          <a:latin typeface="+mn-lt"/>
                          <a:ea typeface="+mn-ea"/>
                          <a:cs typeface="+mn-cs"/>
                          <a:hlinkClick r:id="rId14"/>
                        </a:rPr>
                        <a:t>1549r0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32708987"/>
              </p:ext>
            </p:extLst>
          </p:nvPr>
        </p:nvGraphicFramePr>
        <p:xfrm>
          <a:off x="851217" y="1582301"/>
          <a:ext cx="7736269" cy="44282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chemeClr val="tx1"/>
                          </a:solidFill>
                          <a:effectLst/>
                          <a:latin typeface="+mn-lt"/>
                          <a:ea typeface="+mn-ea"/>
                          <a:cs typeface="+mn-cs"/>
                          <a:hlinkClick r:id="rId6"/>
                        </a:rPr>
                        <a:t>1557r0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for CID 13577</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Ross Jian Yu </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chemeClr val="tx1"/>
                          </a:solidFill>
                          <a:effectLst/>
                          <a:latin typeface="+mn-lt"/>
                          <a:ea typeface="+mn-ea"/>
                          <a:cs typeface="+mn-cs"/>
                          <a:hlinkClick r:id="rId7"/>
                        </a:rPr>
                        <a:t>1513r0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on subclause 36.3.19 Transmit specification</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1514r0</a:t>
                      </a:r>
                      <a:endParaRPr lang="en-US" sz="1000" b="0" kern="1200" dirty="0">
                        <a:solidFill>
                          <a:schemeClr val="tx1"/>
                        </a:solidFill>
                        <a:latin typeface="+mn-lt"/>
                        <a:ea typeface="+mn-ea"/>
                        <a:cs typeface="+mn-cs"/>
                      </a:endParaRPr>
                    </a:p>
                  </a:txBody>
                  <a:tcPr marL="0" marR="9525" marT="9525" marB="0" anchor="b"/>
                </a:tc>
                <a:tc>
                  <a:txBody>
                    <a:bodyPr/>
                    <a:lstStyle/>
                    <a:p>
                      <a:r>
                        <a:rPr lang="en-US" sz="1000" dirty="0">
                          <a:solidFill>
                            <a:srgbClr val="000000"/>
                          </a:solidFill>
                          <a:effectLst/>
                          <a:latin typeface="+mn-lt"/>
                        </a:rPr>
                        <a:t>LB266 CR on subclause 36.3.19.1 Transmit spectral mask</a:t>
                      </a:r>
                      <a:endParaRPr lang="en-US" sz="1000" dirty="0">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1590r0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chemeClr val="tx1"/>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1248"/>
              </p:ext>
            </p:extLst>
          </p:nvPr>
        </p:nvGraphicFramePr>
        <p:xfrm>
          <a:off x="851217" y="1582301"/>
          <a:ext cx="7736269" cy="47100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TWT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Partially Presented</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 12427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Yousi</a:t>
                      </a:r>
                      <a:r>
                        <a:rPr lang="en-GB" sz="10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7375306"/>
              </p:ext>
            </p:extLst>
          </p:nvPr>
        </p:nvGraphicFramePr>
        <p:xfrm>
          <a:off x="851217" y="1582301"/>
          <a:ext cx="7736269" cy="47482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TXS - part 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Dibakar Das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 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110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TGbe LB266 comment resolutions for RSNA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Michael Montemurro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T-PM1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37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15694451"/>
              </p:ext>
            </p:extLst>
          </p:nvPr>
        </p:nvGraphicFramePr>
        <p:xfrm>
          <a:off x="851217" y="1582301"/>
          <a:ext cx="7736269" cy="42224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68783650"/>
              </p:ext>
            </p:extLst>
          </p:nvPr>
        </p:nvGraphicFramePr>
        <p:xfrm>
          <a:off x="851217" y="1582301"/>
          <a:ext cx="7736269" cy="45085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03790420"/>
              </p:ext>
            </p:extLst>
          </p:nvPr>
        </p:nvGraphicFramePr>
        <p:xfrm>
          <a:off x="851217" y="1582301"/>
          <a:ext cx="7736269" cy="41462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r"/>
                      <a:r>
                        <a:rPr lang="en-US" sz="1000" b="0" dirty="0">
                          <a:effectLst/>
                          <a:latin typeface="+mn-lt"/>
                          <a:hlinkClick r:id="rId2"/>
                        </a:rPr>
                        <a:t>1470r3</a:t>
                      </a:r>
                      <a:endParaRPr lang="en-US" sz="1000" b="0" dirty="0">
                        <a:effectLst/>
                        <a:latin typeface="+mn-lt"/>
                      </a:endParaRP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some CIDs in 35.9,35.9.1,35.9.2,35.9.4 and 35.9.4.1</a:t>
                      </a:r>
                      <a:endParaRPr lang="en-US" sz="1000" dirty="0">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chemeClr val="tx1"/>
                          </a:solidFill>
                          <a:effectLst/>
                          <a:latin typeface="+mn-lt"/>
                          <a:ea typeface="+mn-ea"/>
                          <a:cs typeface="+mn-cs"/>
                        </a:rPr>
                        <a:t>Chunyu Hu </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1155CC"/>
                </a:solidFill>
                <a:effectLst/>
                <a:hlinkClick r:id="rId2"/>
              </a:rPr>
              <a:t>1549r0</a:t>
            </a:r>
            <a:r>
              <a:rPr lang="en-US" sz="1200" b="0" i="0" dirty="0">
                <a:solidFill>
                  <a:srgbClr val="222222"/>
                </a:solidFill>
                <a:effectLst/>
              </a:rPr>
              <a:t> Resolutions for CIDs in Clause 36.3.2.2.3   			Jianhan Liu  		[27C]</a:t>
            </a:r>
            <a:endParaRPr lang="en-US" sz="1200" dirty="0">
              <a:solidFill>
                <a:srgbClr val="222222"/>
              </a:solidFill>
            </a:endParaRPr>
          </a:p>
          <a:p>
            <a:pPr lvl="1">
              <a:buFont typeface="Arial" panose="020B0604020202020204" pitchFamily="34" charset="0"/>
              <a:buChar char="•"/>
            </a:pPr>
            <a:r>
              <a:rPr lang="en-US" sz="1200" b="0" i="0" dirty="0">
                <a:solidFill>
                  <a:srgbClr val="222222"/>
                </a:solidFill>
                <a:effectLst/>
              </a:rPr>
              <a:t>1101r2 CR for P802.11be D2.0 Section 36.3.11.12 - Part 1     	Oded Redlich   	[6C]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3"/>
              </a:rPr>
              <a:t>1469r0</a:t>
            </a:r>
            <a:r>
              <a:rPr lang="en-US" sz="1200" b="0" i="0" dirty="0">
                <a:solidFill>
                  <a:srgbClr val="222222"/>
                </a:solidFill>
                <a:effectLst/>
              </a:rPr>
              <a:t> CR on 36.3.13.5 Segment Parser   				Bo Gong   		[5C]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4"/>
              </a:rPr>
              <a:t>1473r0</a:t>
            </a:r>
            <a:r>
              <a:rPr lang="en-US" sz="1200" b="0" i="0" dirty="0">
                <a:solidFill>
                  <a:srgbClr val="222222"/>
                </a:solidFill>
                <a:effectLst/>
              </a:rPr>
              <a:t> CR on 36.2.3 TRIGVECTOR parameters   			Bo Gong   		[5C]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5"/>
              </a:rPr>
              <a:t>1474r0</a:t>
            </a:r>
            <a:r>
              <a:rPr lang="en-US" sz="1200" b="0" i="0" dirty="0">
                <a:solidFill>
                  <a:srgbClr val="222222"/>
                </a:solidFill>
                <a:effectLst/>
              </a:rPr>
              <a:t> CR on CID 10119 and CID 10120   				Bo Gong   		[2C]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6"/>
              </a:rPr>
              <a:t>1479r0</a:t>
            </a:r>
            <a:r>
              <a:rPr lang="en-US" sz="1200" b="0" i="0" dirty="0">
                <a:solidFill>
                  <a:srgbClr val="222222"/>
                </a:solidFill>
                <a:effectLst/>
              </a:rPr>
              <a:t> CR for 36.1.1 Introduction to the EHT PHY     		Bo Gong   		[10C]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7"/>
              </a:rPr>
              <a:t>1550r0</a:t>
            </a:r>
            <a:r>
              <a:rPr lang="en-US" sz="1200" b="0" i="0" dirty="0">
                <a:solidFill>
                  <a:srgbClr val="222222"/>
                </a:solidFill>
                <a:effectLst/>
              </a:rPr>
              <a:t> Resolutions for CIDs in Clause 36.3.5     			Jianhan Liu   		[1C]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8"/>
              </a:rPr>
              <a:t>1552r0</a:t>
            </a:r>
            <a:r>
              <a:rPr lang="en-US" sz="1200" b="0" i="0" dirty="0">
                <a:solidFill>
                  <a:srgbClr val="222222"/>
                </a:solidFill>
                <a:effectLst/>
              </a:rPr>
              <a:t> Resolution for CIDs in Clause 36.3.13.8     			Jianhan Liu   		[4C]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9"/>
              </a:rPr>
              <a:t>1553r0</a:t>
            </a:r>
            <a:r>
              <a:rPr lang="en-US" sz="1200" b="0" i="0" dirty="0">
                <a:solidFill>
                  <a:srgbClr val="222222"/>
                </a:solidFill>
                <a:effectLst/>
              </a:rPr>
              <a:t> Resolution for CIDs in Clause 36.3.13.9     			Jianhan Liu   		[2C]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10"/>
              </a:rPr>
              <a:t>1551r0</a:t>
            </a:r>
            <a:r>
              <a:rPr lang="en-US" sz="1200" b="0" i="0" dirty="0">
                <a:solidFill>
                  <a:srgbClr val="222222"/>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2"/>
              </a:rPr>
              <a:t>1479r0</a:t>
            </a:r>
            <a:r>
              <a:rPr lang="en-US" sz="1200" b="0" i="0" u="none" strike="noStrike" kern="1200" dirty="0">
                <a:solidFill>
                  <a:schemeClr val="tx1"/>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3"/>
              </a:rPr>
              <a:t>1550r0</a:t>
            </a:r>
            <a:r>
              <a:rPr lang="en-US" sz="1200" b="0" i="0" u="none" strike="noStrike" kern="1200" dirty="0">
                <a:solidFill>
                  <a:schemeClr val="tx1"/>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4"/>
              </a:rPr>
              <a:t>1552r0</a:t>
            </a:r>
            <a:r>
              <a:rPr lang="en-US" sz="1200" b="0" i="0" u="none" strike="noStrike" kern="1200" dirty="0">
                <a:solidFill>
                  <a:schemeClr val="tx1"/>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5"/>
              </a:rPr>
              <a:t>1553r0</a:t>
            </a:r>
            <a:r>
              <a:rPr lang="en-US" sz="1200" b="0" i="0" u="none" strike="noStrike" kern="1200" dirty="0">
                <a:solidFill>
                  <a:schemeClr val="tx1"/>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6"/>
              </a:rPr>
              <a:t>1551r0</a:t>
            </a:r>
            <a:r>
              <a:rPr lang="en-US" sz="1200" b="0" i="0" u="none" strike="noStrike" kern="1200" dirty="0">
                <a:solidFill>
                  <a:schemeClr val="tx1"/>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7"/>
              </a:rPr>
              <a:t>1557r0</a:t>
            </a:r>
            <a:r>
              <a:rPr lang="en-US" sz="1200" b="0" i="0" u="none" strike="noStrike" kern="1200" dirty="0">
                <a:solidFill>
                  <a:schemeClr val="tx1"/>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8"/>
              </a:rPr>
              <a:t>1513r0</a:t>
            </a:r>
            <a:r>
              <a:rPr lang="en-US" sz="1200" b="0" i="0" u="none" strike="noStrike" kern="1200" dirty="0">
                <a:solidFill>
                  <a:schemeClr val="tx1"/>
                </a:solidFill>
                <a:effectLst/>
                <a:ea typeface="MS Gothic" panose="020B0609070205080204" pitchFamily="49" charset="-128"/>
              </a:rPr>
              <a:t> LB266 CR on subclause 36.3.19 Transmit specification  		</a:t>
            </a:r>
            <a:r>
              <a:rPr lang="en-US" sz="1200" b="0" i="0" u="none" strike="noStrike" kern="1200" dirty="0" err="1">
                <a:solidFill>
                  <a:schemeClr val="tx1"/>
                </a:solidFill>
                <a:effectLst/>
                <a:ea typeface="MS Gothic" panose="020B0609070205080204" pitchFamily="49" charset="-128"/>
              </a:rPr>
              <a:t>Yapu</a:t>
            </a:r>
            <a:r>
              <a:rPr lang="en-US" sz="1200" b="0" i="0" u="none" strike="noStrike" kern="1200" dirty="0">
                <a:solidFill>
                  <a:schemeClr val="tx1"/>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9"/>
              </a:rPr>
              <a:t>1514r0</a:t>
            </a:r>
            <a:r>
              <a:rPr lang="en-US" sz="1200" b="0" i="0" u="none" strike="noStrike" kern="1200" dirty="0">
                <a:solidFill>
                  <a:schemeClr val="tx1"/>
                </a:solidFill>
                <a:effectLst/>
                <a:ea typeface="MS Gothic" panose="020B0609070205080204" pitchFamily="49" charset="-128"/>
              </a:rPr>
              <a:t> LB266 CR on subclause 36.3.19.1 Transmit spectral mask   		</a:t>
            </a:r>
            <a:r>
              <a:rPr lang="en-US" sz="1200" b="0" i="0" u="none" strike="noStrike" kern="1200" dirty="0" err="1">
                <a:solidFill>
                  <a:schemeClr val="tx1"/>
                </a:solidFill>
                <a:effectLst/>
                <a:ea typeface="MS Gothic" panose="020B0609070205080204" pitchFamily="49" charset="-128"/>
              </a:rPr>
              <a:t>Yapu</a:t>
            </a:r>
            <a:r>
              <a:rPr lang="en-US" sz="1200" b="0" i="0" u="none" strike="noStrike" kern="1200" dirty="0">
                <a:solidFill>
                  <a:schemeClr val="tx1"/>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10"/>
              </a:rPr>
              <a:t>1590r0</a:t>
            </a:r>
            <a:r>
              <a:rPr lang="en-US" sz="1200" b="0" i="0" u="none" strike="noStrike" kern="1200" dirty="0">
                <a:solidFill>
                  <a:schemeClr val="tx1"/>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tx1"/>
                </a:solidFill>
                <a:ea typeface="MS Gothic" panose="020B0609070205080204" pitchFamily="49" charset="-128"/>
                <a:hlinkClick r:id="rId11"/>
              </a:rPr>
              <a:t>1546r0</a:t>
            </a:r>
            <a:r>
              <a:rPr lang="en-US" sz="1200" kern="1200" dirty="0">
                <a:solidFill>
                  <a:schemeClr val="tx1"/>
                </a:solidFill>
                <a:ea typeface="MS Gothic" panose="020B0609070205080204" pitchFamily="49" charset="-128"/>
              </a:rPr>
              <a:t> EHT SU 									Youhan Kim 		[1C]</a:t>
            </a:r>
            <a:endParaRPr lang="en-GB" sz="1200" kern="1200" dirty="0">
              <a:solidFill>
                <a:schemeClr val="tx1"/>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1356r0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TGbe LB266 comment resolutions for RSNA 			Michael Montemurro</a:t>
            </a:r>
            <a:r>
              <a:rPr lang="en-US" sz="1200" dirty="0"/>
              <a:t> [</a:t>
            </a:r>
            <a:r>
              <a:rPr lang="en-GB" sz="1200" i="0" u="none" strike="noStrike" kern="1200" dirty="0">
                <a:solidFill>
                  <a:srgbClr val="000000"/>
                </a:solidFill>
                <a:effectLst/>
                <a:ea typeface="Times New Roman" panose="02020603050405020304" pitchFamily="18" charset="0"/>
              </a:rPr>
              <a:t>37C	30’]</a:t>
            </a:r>
            <a:endParaRPr lang="en-US" sz="1200" i="0" u="none" strike="noStrike" dirty="0">
              <a:effectLst/>
            </a:endParaRP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3"/>
              </a:rPr>
              <a:t>1526r0</a:t>
            </a:r>
            <a:r>
              <a:rPr lang="en-GB" sz="1200" i="0" strike="noStrike" kern="1200" dirty="0">
                <a:solidFill>
                  <a:schemeClr val="tx1"/>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LB266 CR for subclause 35.8.2 				Ming Gan		[16C	20’]</a:t>
            </a:r>
            <a:endParaRPr lang="en-US" sz="1200" dirty="0">
              <a:solidFill>
                <a:schemeClr val="tx1"/>
              </a:solidFill>
            </a:endParaRP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4"/>
              </a:rPr>
              <a:t>1545r0</a:t>
            </a:r>
            <a:r>
              <a:rPr lang="en-US" sz="1200" b="0" i="0" u="none" strike="noStrike" kern="1200" dirty="0">
                <a:solidFill>
                  <a:schemeClr val="tx1"/>
                </a:solidFill>
                <a:effectLst/>
                <a:ea typeface="MS Gothic" panose="020B0609070205080204" pitchFamily="49" charset="-128"/>
              </a:rPr>
              <a:t> LB 266: CR for CIDs related to TWT Information frame 	</a:t>
            </a:r>
            <a:r>
              <a:rPr lang="en-US" sz="1200" i="0" u="none" strike="noStrike" kern="1200" dirty="0">
                <a:solidFill>
                  <a:schemeClr val="tx1"/>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5"/>
              </a:rPr>
              <a:t>1500r0</a:t>
            </a:r>
            <a:r>
              <a:rPr lang="en-GB" sz="1200" i="0" strike="noStrike" kern="1200" dirty="0">
                <a:solidFill>
                  <a:schemeClr val="tx1"/>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D2.0 comment resolution subclause 10.12</a:t>
            </a:r>
            <a:r>
              <a:rPr lang="en-US" sz="1200" dirty="0">
                <a:solidFill>
                  <a:schemeClr val="tx1"/>
                </a:solidFill>
              </a:rPr>
              <a:t> 			</a:t>
            </a:r>
            <a:r>
              <a:rPr lang="en-GB" sz="1200" i="0" u="none" strike="noStrike" kern="1200" dirty="0">
                <a:solidFill>
                  <a:schemeClr val="tx1"/>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6"/>
              </a:rPr>
              <a:t>1477r0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Clause 9 and 10 						Gaurang Naik</a:t>
            </a:r>
            <a:r>
              <a:rPr lang="en-US" sz="1200" dirty="0"/>
              <a:t> 		[</a:t>
            </a:r>
            <a:r>
              <a:rPr lang="en-GB" sz="1200" i="0" u="none" strike="noStrike" kern="1200" dirty="0">
                <a:solidFill>
                  <a:srgbClr val="000000"/>
                </a:solidFill>
                <a:effectLst/>
                <a:ea typeface="Times New Roman" panose="02020603050405020304" pitchFamily="18" charset="0"/>
              </a:rPr>
              <a:t>10C	10’]</a:t>
            </a:r>
            <a:endParaRPr lang="en-US" sz="1200" b="1" dirty="0"/>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7"/>
              </a:rPr>
              <a:t>1545r0</a:t>
            </a:r>
            <a:r>
              <a:rPr lang="en-US" sz="1200" i="0" u="none" strike="noStrike" kern="1200" dirty="0">
                <a:solidFill>
                  <a:srgbClr val="000000"/>
                </a:solidFill>
                <a:effectLst/>
                <a:ea typeface="MS Gothic" panose="020B0609070205080204" pitchFamily="49" charset="-128"/>
              </a:rPr>
              <a:t> LB 266: CR for CIDs related to TWT Information frame 	M. Kumail Haider 	</a:t>
            </a:r>
            <a:r>
              <a:rPr lang="en-GB" sz="1200" i="0" u="none" strike="noStrike" kern="1200" dirty="0">
                <a:solidFill>
                  <a:srgbClr val="000000"/>
                </a:solidFill>
                <a:effectLst/>
                <a:ea typeface="Times New Roman" panose="02020603050405020304" pitchFamily="18" charset="0"/>
              </a:rPr>
              <a:t>12C	10’</a:t>
            </a:r>
            <a:endParaRPr lang="en-US" sz="1200" i="0" u="none" strike="noStrike" dirty="0">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1051r1</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1318r0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 12427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0"/>
              </a:rPr>
              <a:t>1250r0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-for-ML-SM-power-save-mode 				Jason Y. Guo 		[1C 10’]</a:t>
            </a:r>
            <a:endParaRPr lang="en-US" sz="1200" dirty="0">
              <a:solidFill>
                <a:schemeClr val="tx1"/>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114555</TotalTime>
  <Words>6307</Words>
  <Application>Microsoft Office PowerPoint</Application>
  <PresentationFormat>On-screen Show (4:3)</PresentationFormat>
  <Paragraphs>1390</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2022-09-13T21:16:03Z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