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338" dt="2022-09-13T05:54:25.7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3T08:13:58.274" v="4775"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05:48:52.823" v="4470" actId="2057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05:48:52.823" v="4470"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05:59:22.691" v="4757" actId="13926"/>
        <pc:sldMkLst>
          <pc:docMk/>
          <pc:sldMk cId="1370937286" sldId="350"/>
        </pc:sldMkLst>
        <pc:spChg chg="mod">
          <ac:chgData name="Alfred Asterjadhi" userId="39de57b9-85c0-4fd1-aaac-8ca2b6560ad0" providerId="ADAL" clId="{28F3505D-BA15-4A1A-93B7-17C6DABCA4C4}" dt="2022-09-13T05:59:22.691" v="4757"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05:59:04.924" v="4756" actId="20577"/>
          <ac:spMkLst>
            <pc:docMk/>
            <pc:sldMk cId="1370937286" sldId="350"/>
            <ac:spMk id="3" creationId="{DFB0BA47-D7B6-4F95-932E-A7AA615BC440}"/>
          </ac:spMkLst>
        </pc:sp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3T02:28:19.545" v="4016" actId="20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3T02:28:19.545" v="4016"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07:03:00.691" v="4769" actId="13926"/>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01:38:25.312" v="3917" actId="14100"/>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3T05:54:28.983" v="4604" actId="2057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05:54:28.983" v="4604" actId="2057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3T02:39:00.943" v="4120"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3T02:39:00.943" v="4120"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3T02:50:49.906" v="4194" actId="120"/>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3T02:50:49.906" v="4194" actId="120"/>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3T02:35:08.393" v="4054" actId="2057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3T02:35:08.393" v="4054" actId="2057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3T02:42:55.871" v="4147"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3T02:42:55.871" v="4147" actId="2057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3T08:13:58.274" v="4775" actId="6549"/>
        <pc:sldMasterMkLst>
          <pc:docMk/>
          <pc:sldMasterMk cId="0" sldId="2147483648"/>
        </pc:sldMasterMkLst>
        <pc:spChg chg="mod">
          <ac:chgData name="Alfred Asterjadhi" userId="39de57b9-85c0-4fd1-aaac-8ca2b6560ad0" providerId="ADAL" clId="{28F3505D-BA15-4A1A-93B7-17C6DABCA4C4}" dt="2022-09-13T08:13:58.274" v="4775"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216-01-00be-lb266-cr-for-latency-report-element.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3-00-00be-cr-for-nstrmobileap-apremoval.docx" TargetMode="External"/><Relationship Id="rId12"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472-00-00be-lb266-cr-document-for-eht-sta-feature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366-00-00be-cr-for-miscellaneou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197476"/>
              </p:ext>
            </p:extLst>
          </p:nvPr>
        </p:nvGraphicFramePr>
        <p:xfrm>
          <a:off x="838200" y="1466262"/>
          <a:ext cx="7759383" cy="48626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LB266 CR on EHT Operation element</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Partially 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29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35.14 Nominal Packet Padding Values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T-AM1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87612138"/>
              </p:ext>
            </p:extLst>
          </p:nvPr>
        </p:nvGraphicFramePr>
        <p:xfrm>
          <a:off x="851217" y="1582301"/>
          <a:ext cx="7736269" cy="43920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86484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1101r1</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2708987"/>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chemeClr val="tx1"/>
                          </a:solidFill>
                          <a:effectLst/>
                          <a:latin typeface="+mn-lt"/>
                          <a:ea typeface="+mn-ea"/>
                          <a:cs typeface="+mn-cs"/>
                          <a:hlinkClick r:id="rId6"/>
                        </a:rPr>
                        <a:t>1557r0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for CID 13577</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Ross Jian Yu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chemeClr val="tx1"/>
                          </a:solidFill>
                          <a:effectLst/>
                          <a:latin typeface="+mn-lt"/>
                          <a:ea typeface="+mn-ea"/>
                          <a:cs typeface="+mn-cs"/>
                          <a:hlinkClick r:id="rId7"/>
                        </a:rPr>
                        <a:t>1513r0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subclause 36.3.19 Transmit specification</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1514r0</a:t>
                      </a:r>
                      <a:endParaRPr lang="en-US" sz="1000" b="0" kern="1200" dirty="0">
                        <a:solidFill>
                          <a:schemeClr val="tx1"/>
                        </a:solidFill>
                        <a:latin typeface="+mn-lt"/>
                        <a:ea typeface="+mn-ea"/>
                        <a:cs typeface="+mn-cs"/>
                      </a:endParaRPr>
                    </a:p>
                  </a:txBody>
                  <a:tcPr marL="0" marR="9525" marT="9525" marB="0" anchor="b"/>
                </a:tc>
                <a:tc>
                  <a:txBody>
                    <a:bodyPr/>
                    <a:lstStyle/>
                    <a:p>
                      <a:r>
                        <a:rPr lang="en-US" sz="1000" dirty="0">
                          <a:solidFill>
                            <a:srgbClr val="000000"/>
                          </a:solidFill>
                          <a:effectLst/>
                          <a:latin typeface="+mn-lt"/>
                        </a:rPr>
                        <a:t>LB266 CR on subclause 36.3.19.1 Transmit spectral mask</a:t>
                      </a:r>
                      <a:endParaRPr lang="en-US" sz="1000" dirty="0">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1590r0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chemeClr val="tx1"/>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083380"/>
              </p:ext>
            </p:extLst>
          </p:nvPr>
        </p:nvGraphicFramePr>
        <p:xfrm>
          <a:off x="851217" y="1582301"/>
          <a:ext cx="7736269" cy="47102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1422r0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TGbe LB266 comment resolutions for RSNA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T-PM1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A-MPDU in EHT PPDU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Q&amp;A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44342680"/>
              </p:ext>
            </p:extLst>
          </p:nvPr>
        </p:nvGraphicFramePr>
        <p:xfrm>
          <a:off x="851217" y="1582301"/>
          <a:ext cx="7736269" cy="459048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9"/>
                        </a:rPr>
                        <a:t>1471r1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Q&amp;A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03790420"/>
              </p:ext>
            </p:extLst>
          </p:nvPr>
        </p:nvGraphicFramePr>
        <p:xfrm>
          <a:off x="851217" y="1582301"/>
          <a:ext cx="7736269" cy="41462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r"/>
                      <a:r>
                        <a:rPr lang="en-US" sz="1000" b="0" dirty="0">
                          <a:effectLst/>
                          <a:latin typeface="+mn-lt"/>
                          <a:hlinkClick r:id="rId2"/>
                        </a:rPr>
                        <a:t>1470r3</a:t>
                      </a:r>
                      <a:endParaRPr lang="en-US" sz="1000" b="0" dirty="0">
                        <a:effectLst/>
                        <a:latin typeface="+mn-lt"/>
                      </a:endParaRP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some CIDs in 35.9,35.9.1,35.9.2,35.9.4 and 35.9.4.1</a:t>
                      </a:r>
                      <a:endParaRPr lang="en-US" sz="1000" dirty="0">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chemeClr val="tx1"/>
                          </a:solidFill>
                          <a:effectLst/>
                          <a:latin typeface="+mn-lt"/>
                          <a:ea typeface="+mn-ea"/>
                          <a:cs typeface="+mn-cs"/>
                        </a:rPr>
                        <a:t>Chunyu Hu </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1155CC"/>
                </a:solidFill>
                <a:effectLst/>
                <a:hlinkClick r:id="rId2"/>
              </a:rPr>
              <a:t>1549r0</a:t>
            </a:r>
            <a:r>
              <a:rPr lang="en-US" sz="1200" b="0" i="0" dirty="0">
                <a:solidFill>
                  <a:srgbClr val="222222"/>
                </a:solidFill>
                <a:effectLst/>
              </a:rPr>
              <a:t> Resolutions for CIDs in Clause 36.3.2.2.3   			Jianhan Liu  		[27C]</a:t>
            </a:r>
            <a:endParaRPr lang="en-US" sz="1200" dirty="0">
              <a:solidFill>
                <a:srgbClr val="222222"/>
              </a:solidFill>
            </a:endParaRPr>
          </a:p>
          <a:p>
            <a:pPr lvl="1">
              <a:buFont typeface="Arial" panose="020B0604020202020204" pitchFamily="34" charset="0"/>
              <a:buChar char="•"/>
            </a:pPr>
            <a:r>
              <a:rPr lang="en-US" sz="1200" b="0" i="0" dirty="0">
                <a:solidFill>
                  <a:srgbClr val="222222"/>
                </a:solidFill>
                <a:effectLst/>
              </a:rPr>
              <a:t>1101r2 CR for P802.11be D2.0 Section 36.3.11.12 - Part 1     	Oded Redlich   	[6C]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3"/>
              </a:rPr>
              <a:t>1469r0</a:t>
            </a:r>
            <a:r>
              <a:rPr lang="en-US" sz="1200" b="0" i="0" dirty="0">
                <a:solidFill>
                  <a:srgbClr val="222222"/>
                </a:solidFill>
                <a:effectLst/>
              </a:rPr>
              <a:t> CR on 36.3.13.5 Segment Parser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4"/>
              </a:rPr>
              <a:t>1473r0</a:t>
            </a:r>
            <a:r>
              <a:rPr lang="en-US" sz="1200" b="0" i="0" dirty="0">
                <a:solidFill>
                  <a:srgbClr val="222222"/>
                </a:solidFill>
                <a:effectLst/>
              </a:rPr>
              <a:t> CR on 36.2.3 TRIGVECTOR parameters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5"/>
              </a:rPr>
              <a:t>1474r0</a:t>
            </a:r>
            <a:r>
              <a:rPr lang="en-US" sz="1200" b="0" i="0" dirty="0">
                <a:solidFill>
                  <a:srgbClr val="222222"/>
                </a:solidFill>
                <a:effectLst/>
              </a:rPr>
              <a:t> CR on CID 10119 and CID 10120   				Bo Gong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6"/>
              </a:rPr>
              <a:t>1479r0</a:t>
            </a:r>
            <a:r>
              <a:rPr lang="en-US" sz="1200" b="0" i="0" dirty="0">
                <a:solidFill>
                  <a:srgbClr val="222222"/>
                </a:solidFill>
                <a:effectLst/>
              </a:rPr>
              <a:t> CR for 36.1.1 Introduction to the EHT PHY     		Bo Gong   		[10C]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7"/>
              </a:rPr>
              <a:t>1550r0</a:t>
            </a:r>
            <a:r>
              <a:rPr lang="en-US" sz="1200" b="0" i="0" dirty="0">
                <a:solidFill>
                  <a:srgbClr val="222222"/>
                </a:solidFill>
                <a:effectLst/>
              </a:rPr>
              <a:t> Resolutions for CIDs in Clause 36.3.5     			Jianhan Liu   		[1C]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8"/>
              </a:rPr>
              <a:t>1552r0</a:t>
            </a:r>
            <a:r>
              <a:rPr lang="en-US" sz="1200" b="0" i="0" dirty="0">
                <a:solidFill>
                  <a:srgbClr val="222222"/>
                </a:solidFill>
                <a:effectLst/>
              </a:rPr>
              <a:t> Resolution for CIDs in Clause 36.3.13.8     			Jianhan Liu   		[4C]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9"/>
              </a:rPr>
              <a:t>1553r0</a:t>
            </a:r>
            <a:r>
              <a:rPr lang="en-US" sz="1200" b="0" i="0" dirty="0">
                <a:solidFill>
                  <a:srgbClr val="222222"/>
                </a:solidFill>
                <a:effectLst/>
              </a:rPr>
              <a:t> Resolution for CIDs in Clause 36.3.13.9     			Jianhan Liu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10"/>
              </a:rPr>
              <a:t>1551r0</a:t>
            </a:r>
            <a:r>
              <a:rPr lang="en-US" sz="1200" b="0" i="0" dirty="0">
                <a:solidFill>
                  <a:srgbClr val="222222"/>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92D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chemeClr val="tx1"/>
                </a:solidFill>
                <a:effectLst/>
                <a:ea typeface="Times New Roman" panose="02020603050405020304" pitchFamily="18" charset="0"/>
              </a:rPr>
              <a:t> LB266 CR on EHT Operation element 			Guogang Huang</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29C </a:t>
            </a:r>
            <a:r>
              <a:rPr lang="en-GB" sz="1200" i="0" u="none" strike="noStrike" kern="1200" dirty="0" err="1">
                <a:solidFill>
                  <a:schemeClr val="tx1"/>
                </a:solidFill>
                <a:effectLst/>
                <a:ea typeface="Times New Roman" panose="02020603050405020304" pitchFamily="18" charset="0"/>
              </a:rPr>
              <a:t>Ctd</a:t>
            </a:r>
            <a:r>
              <a:rPr lang="en-GB" sz="1200" i="0" u="none" strike="noStrike" kern="1200" dirty="0">
                <a:solidFill>
                  <a:schemeClr val="tx1"/>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92D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chemeClr val="tx1"/>
                </a:solidFill>
                <a:effectLst/>
                <a:ea typeface="Times New Roman" panose="02020603050405020304" pitchFamily="18" charset="0"/>
              </a:rPr>
              <a:t> CR for clause 6.3 part 2 					Yan Li 		[8C]</a:t>
            </a:r>
            <a:endParaRPr lang="en-US" sz="1200" dirty="0">
              <a:solidFill>
                <a:schemeClr val="tx1"/>
              </a:solidFill>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1312r0</a:t>
            </a:r>
            <a:r>
              <a:rPr lang="en-GB" sz="1200" i="0" u="none" strike="noStrike" kern="1200" dirty="0">
                <a:solidFill>
                  <a:srgbClr val="000000"/>
                </a:solidFill>
                <a:effectLst/>
                <a:ea typeface="Times New Roman" panose="02020603050405020304" pitchFamily="18" charset="0"/>
              </a:rPr>
              <a:t> CR for clause 6.3 part 3 					Yan Li 		[10C]</a:t>
            </a:r>
            <a:endParaRPr lang="en-US" sz="1200" b="1" dirty="0"/>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5"/>
              </a:rPr>
              <a:t>1251r0</a:t>
            </a:r>
            <a:r>
              <a:rPr lang="en-GB" sz="1200" b="0" i="0" u="none" strike="noStrike" kern="1200" dirty="0">
                <a:solidFill>
                  <a:srgbClr val="000000"/>
                </a:solidFill>
                <a:effectLst/>
                <a:ea typeface="Times New Roman" panose="02020603050405020304" pitchFamily="18" charset="0"/>
              </a:rPr>
              <a:t> CR for 35.14 Nominal Packet Padding Values 		</a:t>
            </a:r>
            <a:r>
              <a:rPr lang="en-GB" sz="1200" b="0" i="0" u="none" strike="noStrike" kern="1200" dirty="0" err="1">
                <a:solidFill>
                  <a:srgbClr val="000000"/>
                </a:solidFill>
                <a:effectLst/>
                <a:ea typeface="Times New Roman" panose="02020603050405020304" pitchFamily="18" charset="0"/>
              </a:rPr>
              <a:t>Mengshi</a:t>
            </a:r>
            <a:r>
              <a:rPr lang="en-GB" sz="1200" b="0" i="0" u="none" strike="noStrike" kern="1200" dirty="0">
                <a:solidFill>
                  <a:srgbClr val="00000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6"/>
              </a:rPr>
              <a:t>1361r0</a:t>
            </a:r>
            <a:r>
              <a:rPr lang="en-GB" sz="1200" b="0" i="0" u="none" strike="noStrike" kern="1200" dirty="0">
                <a:solidFill>
                  <a:srgbClr val="000000"/>
                </a:solidFill>
                <a:effectLst/>
                <a:ea typeface="Times New Roman" panose="02020603050405020304" pitchFamily="18" charset="0"/>
              </a:rPr>
              <a:t> CR for 9.3.1.22.2 Common Info field of Trigger Frame 	</a:t>
            </a:r>
            <a:r>
              <a:rPr lang="en-GB" sz="1200" b="0" i="0" u="none" strike="noStrike" kern="1200" dirty="0" err="1">
                <a:solidFill>
                  <a:srgbClr val="000000"/>
                </a:solidFill>
                <a:effectLst/>
                <a:ea typeface="Times New Roman" panose="02020603050405020304" pitchFamily="18" charset="0"/>
              </a:rPr>
              <a:t>Mengshi</a:t>
            </a:r>
            <a:r>
              <a:rPr lang="en-GB" sz="1200" b="0" i="0" u="none" strike="noStrike" kern="1200" dirty="0">
                <a:solidFill>
                  <a:srgbClr val="000000"/>
                </a:solidFill>
                <a:effectLst/>
                <a:ea typeface="Times New Roman" panose="02020603050405020304" pitchFamily="18" charset="0"/>
              </a:rPr>
              <a:t> Hu 		[5C]</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1266r0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1340r0</a:t>
            </a:r>
            <a:r>
              <a:rPr lang="en-GB" sz="1200" i="0" u="none" strike="noStrike" kern="1200" dirty="0">
                <a:solidFill>
                  <a:srgbClr val="000000"/>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1410r0</a:t>
            </a:r>
            <a:r>
              <a:rPr lang="en-GB" sz="1200" i="0" u="none" strike="noStrike" kern="1200" dirty="0">
                <a:solidFill>
                  <a:srgbClr val="00000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10"/>
              </a:rPr>
              <a:t>1307r0</a:t>
            </a:r>
            <a:r>
              <a:rPr lang="en-US" sz="1200" i="0" u="none" strike="noStrike" kern="1200" dirty="0">
                <a:solidFill>
                  <a:srgbClr val="000000"/>
                </a:solidFill>
                <a:effectLst/>
                <a:ea typeface="MS Gothic" panose="020B0609070205080204" pitchFamily="49" charset="-128"/>
              </a:rPr>
              <a:t> cr-for-9.3.1.19-part1 						Jinyoung Chun 	[</a:t>
            </a:r>
            <a:r>
              <a:rPr lang="en-GB" sz="1200" i="0" u="none" strike="noStrike" kern="1200" dirty="0">
                <a:solidFill>
                  <a:srgbClr val="000000"/>
                </a:solidFill>
                <a:effectLst/>
                <a:ea typeface="Times New Roman" panose="02020603050405020304" pitchFamily="18" charset="0"/>
              </a:rPr>
              <a:t>10C]</a:t>
            </a:r>
            <a:endParaRPr lang="en-US" sz="1200" i="0" u="none" strike="noStrike" dirty="0">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114356</TotalTime>
  <Words>5955</Words>
  <Application>Microsoft Office PowerPoint</Application>
  <PresentationFormat>On-screen Show (4:3)</PresentationFormat>
  <Paragraphs>1372</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2022-09-13T08:14:02Z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