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69"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326" dt="2022-09-13T02:51:02.9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3T04:00:29.763" v="4341"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modSp mod">
        <pc:chgData name="Alfred Asterjadhi" userId="39de57b9-85c0-4fd1-aaac-8ca2b6560ad0" providerId="ADAL" clId="{28F3505D-BA15-4A1A-93B7-17C6DABCA4C4}" dt="2022-09-12T03:07:16.210" v="3686" actId="1076"/>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graphicFrameChg chg="mod modGraphic">
          <ac:chgData name="Alfred Asterjadhi" userId="39de57b9-85c0-4fd1-aaac-8ca2b6560ad0" providerId="ADAL" clId="{28F3505D-BA15-4A1A-93B7-17C6DABCA4C4}" dt="2022-09-12T03:07:16.210" v="3686" actId="1076"/>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2T03:00:17.078" v="3683"/>
        <pc:sldMkLst>
          <pc:docMk/>
          <pc:sldMk cId="588130191" sldId="353"/>
        </pc:sldMkLst>
        <pc:spChg chg="mod">
          <ac:chgData name="Alfred Asterjadhi" userId="39de57b9-85c0-4fd1-aaac-8ca2b6560ad0" providerId="ADAL" clId="{28F3505D-BA15-4A1A-93B7-17C6DABCA4C4}" dt="2022-09-12T03:00:17.078" v="3683"/>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3T02:28:19.545" v="4016" actId="207"/>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3T02:28:19.545" v="4016"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3T01:38:30.702" v="3918" actId="13926"/>
        <pc:sldMkLst>
          <pc:docMk/>
          <pc:sldMk cId="742281806" sldId="370"/>
        </pc:sldMkLst>
        <pc:spChg chg="mod">
          <ac:chgData name="Alfred Asterjadhi" userId="39de57b9-85c0-4fd1-aaac-8ca2b6560ad0" providerId="ADAL" clId="{28F3505D-BA15-4A1A-93B7-17C6DABCA4C4}" dt="2022-09-13T01:38:30.702" v="3918"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01:38:25.312" v="3917" actId="14100"/>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1:38:35.681" v="3919" actId="13926"/>
        <pc:sldMkLst>
          <pc:docMk/>
          <pc:sldMk cId="3049755149" sldId="371"/>
        </pc:sldMkLst>
        <pc:spChg chg="mod">
          <ac:chgData name="Alfred Asterjadhi" userId="39de57b9-85c0-4fd1-aaac-8ca2b6560ad0" providerId="ADAL" clId="{28F3505D-BA15-4A1A-93B7-17C6DABCA4C4}" dt="2022-09-13T01:38:35.681" v="3919"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2T19:29:12.089" v="3773" actId="20577"/>
          <ac:spMkLst>
            <pc:docMk/>
            <pc:sldMk cId="3049755149" sldId="371"/>
            <ac:spMk id="3" creationId="{DFB0BA47-D7B6-4F95-932E-A7AA615BC440}"/>
          </ac:spMkLst>
        </pc:spChg>
      </pc:sldChg>
      <pc:sldChg chg="modSp add mod ord">
        <pc:chgData name="Alfred Asterjadhi" userId="39de57b9-85c0-4fd1-aaac-8ca2b6560ad0" providerId="ADAL" clId="{28F3505D-BA15-4A1A-93B7-17C6DABCA4C4}" dt="2022-09-10T17:14:34.172" v="3236"/>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0T17:14:34.172" v="3236"/>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3T02:39:00.943" v="4120" actId="2057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3T02:39:00.943" v="4120" actId="2057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0T16:58:25.877" v="2750"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0T16:58:25.877" v="2750"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3T02:50:49.906" v="4194" actId="120"/>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3T02:50:49.906" v="4194" actId="120"/>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0T18:24:28.352" v="360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0T18:24:28.352" v="360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3T02:35:08.393" v="4054" actId="2057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3T02:35:08.393" v="4054" actId="2057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3:59:09.347" v="4339"/>
        <pc:sldMkLst>
          <pc:docMk/>
          <pc:sldMk cId="3985697833" sldId="385"/>
        </pc:sldMkLst>
        <pc:spChg chg="mod">
          <ac:chgData name="Alfred Asterjadhi" userId="39de57b9-85c0-4fd1-aaac-8ca2b6560ad0" providerId="ADAL" clId="{28F3505D-BA15-4A1A-93B7-17C6DABCA4C4}" dt="2022-09-13T03:58:55.087" v="4337"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3:59:09.347" v="4339"/>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3T02:42:55.871" v="4147" actId="2057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3T02:42:55.871" v="4147" actId="20577"/>
          <ac:graphicFrameMkLst>
            <pc:docMk/>
            <pc:sldMk cId="110446968" sldId="386"/>
            <ac:graphicFrameMk id="6" creationId="{5094FBC8-BB74-47F3-965D-16BC678F4D1D}"/>
          </ac:graphicFrameMkLst>
        </pc:graphicFrameChg>
      </pc:sldChg>
      <pc:sldMasterChg chg="modSp mod">
        <pc:chgData name="Alfred Asterjadhi" userId="39de57b9-85c0-4fd1-aaac-8ca2b6560ad0" providerId="ADAL" clId="{28F3505D-BA15-4A1A-93B7-17C6DABCA4C4}" dt="2022-09-13T04:00:29.763" v="4341" actId="20577"/>
        <pc:sldMasterMkLst>
          <pc:docMk/>
          <pc:sldMasterMk cId="0" sldId="2147483648"/>
        </pc:sldMasterMkLst>
        <pc:spChg chg="mod">
          <ac:chgData name="Alfred Asterjadhi" userId="39de57b9-85c0-4fd1-aaac-8ca2b6560ad0" providerId="ADAL" clId="{28F3505D-BA15-4A1A-93B7-17C6DABCA4C4}" dt="2022-09-13T04:00:29.763" v="434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46-00-00be-eht-su.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416-00-00be-discussion-on-sst-and-a-ppdu.ppt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544-00-00be-lb-266-cids-on-coexistence-assurance-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1/11-21-0706-06-00be-tgbe-coexistence-assessment-docu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216-01-00be-lb266-cr-for-latency-report-element.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3-00-00be-cr-for-nstrmobileap-apremoval.docx" TargetMode="External"/><Relationship Id="rId12"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472-00-00be-lb266-cr-document-for-eht-sta-feature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366-00-00be-cr-for-miscellaneous-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4108868"/>
              </p:ext>
            </p:extLst>
          </p:nvPr>
        </p:nvGraphicFramePr>
        <p:xfrm>
          <a:off x="838200" y="1466262"/>
          <a:ext cx="7759383" cy="500705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1194r2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LB266 CR for 9.4.1.70</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Jinyoung Chun</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1C</a:t>
                      </a:r>
                      <a:r>
                        <a:rPr lang="en-GB" sz="1000" dirty="0">
                          <a:effectLst/>
                          <a:latin typeface="Times New Roman" panose="02020603050405020304" pitchFamily="18" charset="0"/>
                          <a:ea typeface="Times New Roman" panose="02020603050405020304" pitchFamily="18" charset="0"/>
                        </a:rPr>
                        <a:t> </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11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1270r0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 for Power Boost Factor CIDs</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Hanqing Lou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Pending Q&amp;A</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5</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1232r0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CIDs in 35.7.2 Part II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Zinan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8</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clause 6.3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on EHT Operation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100" dirty="0">
                          <a:effectLst/>
                          <a:latin typeface="Times New Roman" panose="02020603050405020304" pitchFamily="18" charset="0"/>
                          <a:ea typeface="Times New Roman" panose="02020603050405020304" pitchFamily="18" charset="0"/>
                        </a:rPr>
                        <a:t>M-PM1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29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35.14 Nominal Packet Padding Values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1361r0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9.3.1.22.2 Common Info field of Trigger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1266r0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cr-for-EHT-MU-Operation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75852101"/>
              </p:ext>
            </p:extLst>
          </p:nvPr>
        </p:nvGraphicFramePr>
        <p:xfrm>
          <a:off x="851217" y="1582301"/>
          <a:ext cx="7736269" cy="454449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cr-for-EHT-TRS-Part-I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1324r0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in 35.7.2 Part III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Zinan Lin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on NDPA frame format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9</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mn-lt"/>
                          <a:ea typeface="Times New Roman" panose="02020603050405020304" pitchFamily="18" charset="0"/>
                        </a:rPr>
                        <a:t>cr</a:t>
                      </a:r>
                      <a:r>
                        <a:rPr lang="en-GB" sz="1000" dirty="0">
                          <a:effectLst/>
                          <a:latin typeface="+mn-lt"/>
                          <a:ea typeface="Times New Roman" panose="02020603050405020304" pitchFamily="18" charset="0"/>
                        </a:rPr>
                        <a:t>-for-EHT-TRS-Part-I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chemeClr val="tx1"/>
                          </a:solidFill>
                          <a:latin typeface="+mn-lt"/>
                          <a:ea typeface="+mn-ea"/>
                          <a:cs typeface="+mn-cs"/>
                          <a:hlinkClick r:id="rId5"/>
                        </a:rPr>
                        <a:t>1131r3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Jinyoung Chun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 SP </a:t>
                      </a:r>
                      <a:r>
                        <a:rPr lang="en-GB" sz="1000" dirty="0">
                          <a:solidFill>
                            <a:srgbClr val="FF0000"/>
                          </a:solidFill>
                          <a:effectLst/>
                          <a:latin typeface="+mn-lt"/>
                          <a:ea typeface="Times New Roman" panose="02020603050405020304" pitchFamily="18" charset="0"/>
                        </a:rPr>
                        <a:t>R4M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M-PM1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1546r0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9"/>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00864844"/>
              </p:ext>
            </p:extLst>
          </p:nvPr>
        </p:nvGraphicFramePr>
        <p:xfrm>
          <a:off x="851217" y="1582301"/>
          <a:ext cx="7736269" cy="43159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1101r1</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1404r0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cr-d2-0-txvector-rxvector-parameters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Bo Sun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(09/12@PM2)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5"/>
                        </a:rPr>
                        <a:t>1379r1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1469r0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i="0" kern="1200" dirty="0">
                          <a:solidFill>
                            <a:schemeClr val="tx1"/>
                          </a:solidFill>
                          <a:effectLst/>
                          <a:latin typeface="+mn-lt"/>
                          <a:ea typeface="+mn-ea"/>
                          <a:cs typeface="+mn-cs"/>
                        </a:rPr>
                        <a:t>CR on 36.3.13.5 Segment </a:t>
                      </a:r>
                      <a:r>
                        <a:rPr lang="fr-FR" sz="1000" b="0" i="0" kern="1200" dirty="0" err="1">
                          <a:solidFill>
                            <a:schemeClr val="tx1"/>
                          </a:solidFill>
                          <a:effectLst/>
                          <a:latin typeface="+mn-lt"/>
                          <a:ea typeface="+mn-ea"/>
                          <a:cs typeface="+mn-cs"/>
                        </a:rPr>
                        <a:t>Parser</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1473r0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chemeClr val="tx1"/>
                          </a:solidFill>
                          <a:effectLst/>
                          <a:latin typeface="+mn-lt"/>
                          <a:ea typeface="+mn-ea"/>
                          <a:cs typeface="+mn-cs"/>
                          <a:hlinkClick r:id="rId10"/>
                        </a:rPr>
                        <a:t>1474r0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CID 10119 and CID 10120</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effectLst/>
                          <a:latin typeface="+mn-lt"/>
                          <a:ea typeface="+mn-ea"/>
                          <a:cs typeface="+mn-cs"/>
                          <a:hlinkClick r:id="rId14"/>
                        </a:rPr>
                        <a:t>1549r0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32708987"/>
              </p:ext>
            </p:extLst>
          </p:nvPr>
        </p:nvGraphicFramePr>
        <p:xfrm>
          <a:off x="851217" y="1582301"/>
          <a:ext cx="7736269" cy="44282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1550r0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Resolutions for CIDs in Clause 36.3.5</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3"/>
                        </a:rPr>
                        <a:t>1552r0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36.3.13.8</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4"/>
                        </a:rPr>
                        <a:t>1553r0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36.3.13.9</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1551r0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chemeClr val="tx1"/>
                          </a:solidFill>
                          <a:effectLst/>
                          <a:latin typeface="+mn-lt"/>
                          <a:ea typeface="+mn-ea"/>
                          <a:cs typeface="+mn-cs"/>
                          <a:hlinkClick r:id="rId6"/>
                        </a:rPr>
                        <a:t>1557r0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for CID 13577</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Ross Jian Yu </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chemeClr val="tx1"/>
                          </a:solidFill>
                          <a:effectLst/>
                          <a:latin typeface="+mn-lt"/>
                          <a:ea typeface="+mn-ea"/>
                          <a:cs typeface="+mn-cs"/>
                          <a:hlinkClick r:id="rId7"/>
                        </a:rPr>
                        <a:t>1513r0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on subclause 36.3.19 Transmit specification</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1514r0</a:t>
                      </a:r>
                      <a:endParaRPr lang="en-US" sz="1000" b="0" kern="1200" dirty="0">
                        <a:solidFill>
                          <a:schemeClr val="tx1"/>
                        </a:solidFill>
                        <a:latin typeface="+mn-lt"/>
                        <a:ea typeface="+mn-ea"/>
                        <a:cs typeface="+mn-cs"/>
                      </a:endParaRPr>
                    </a:p>
                  </a:txBody>
                  <a:tcPr marL="0" marR="9525" marT="9525" marB="0" anchor="b"/>
                </a:tc>
                <a:tc>
                  <a:txBody>
                    <a:bodyPr/>
                    <a:lstStyle/>
                    <a:p>
                      <a:r>
                        <a:rPr lang="en-US" sz="1000" dirty="0">
                          <a:solidFill>
                            <a:srgbClr val="000000"/>
                          </a:solidFill>
                          <a:effectLst/>
                          <a:latin typeface="+mn-lt"/>
                        </a:rPr>
                        <a:t>LB266 CR on subclause 36.3.19.1 Transmit spectral mask</a:t>
                      </a:r>
                      <a:endParaRPr lang="en-US" sz="1000" dirty="0">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1590r0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chemeClr val="tx1"/>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33298779"/>
              </p:ext>
            </p:extLst>
          </p:nvPr>
        </p:nvGraphicFramePr>
        <p:xfrm>
          <a:off x="851217" y="1582301"/>
          <a:ext cx="7736269" cy="45729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1043r4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on More Data Ack</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Guogang Huang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1051r1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10861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12427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CR-duplication-transmission-over-ml-for-low-latency-traffic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Xiangxin Gu</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35.9.2.1 Latency sensitive traffic differentiation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083380"/>
              </p:ext>
            </p:extLst>
          </p:nvPr>
        </p:nvGraphicFramePr>
        <p:xfrm>
          <a:off x="851217" y="1582301"/>
          <a:ext cx="7736269" cy="471027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3"/>
                        </a:rPr>
                        <a:t>1422r0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Resolution for comments related to various aspects of MLO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Abhishek Patil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1356r0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TGbe LB266 comment resolutions for RSNA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T-PM1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1424r0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A-MPDU in EHT PPDU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Q&amp;A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30885153"/>
              </p:ext>
            </p:extLst>
          </p:nvPr>
        </p:nvGraphicFramePr>
        <p:xfrm>
          <a:off x="851217" y="1582301"/>
          <a:ext cx="7736269" cy="43748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1233r7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cr-for-35-3-19-part1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Kaiying Lu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44342680"/>
              </p:ext>
            </p:extLst>
          </p:nvPr>
        </p:nvGraphicFramePr>
        <p:xfrm>
          <a:off x="851217" y="1582301"/>
          <a:ext cx="7736269" cy="459048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hlinkClick r:id="rId5"/>
                        </a:rPr>
                        <a:t>1355r1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6"/>
                        </a:rPr>
                        <a:t>1280r5</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chemeClr val="tx1"/>
                          </a:solidFill>
                          <a:latin typeface="+mn-lt"/>
                          <a:ea typeface="+mn-ea"/>
                          <a:cs typeface="+mn-cs"/>
                          <a:hlinkClick r:id="rId9"/>
                        </a:rPr>
                        <a:t>1471r1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 Q&amp;A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03790420"/>
              </p:ext>
            </p:extLst>
          </p:nvPr>
        </p:nvGraphicFramePr>
        <p:xfrm>
          <a:off x="851217" y="1582301"/>
          <a:ext cx="7736269" cy="41462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r"/>
                      <a:r>
                        <a:rPr lang="en-US" sz="1000" b="0" dirty="0">
                          <a:effectLst/>
                          <a:latin typeface="+mn-lt"/>
                          <a:hlinkClick r:id="rId2"/>
                        </a:rPr>
                        <a:t>1470r3</a:t>
                      </a:r>
                      <a:endParaRPr lang="en-US" sz="1000" b="0" dirty="0">
                        <a:effectLst/>
                        <a:latin typeface="+mn-lt"/>
                      </a:endParaRP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some CIDs in 35.9,35.9.1,35.9.2,35.9.4 and 35.9.4.1</a:t>
                      </a:r>
                      <a:endParaRPr lang="en-US" sz="1000" dirty="0">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chemeClr val="tx1"/>
                          </a:solidFill>
                          <a:effectLst/>
                          <a:latin typeface="+mn-lt"/>
                          <a:ea typeface="+mn-ea"/>
                          <a:cs typeface="+mn-cs"/>
                        </a:rPr>
                        <a:t>Chunyu Hu </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1155CC"/>
                </a:solidFill>
                <a:effectLst/>
                <a:hlinkClick r:id="rId2"/>
              </a:rPr>
              <a:t>1549r0</a:t>
            </a:r>
            <a:r>
              <a:rPr lang="en-US" sz="1200" b="0" i="0" dirty="0">
                <a:solidFill>
                  <a:srgbClr val="222222"/>
                </a:solidFill>
                <a:effectLst/>
              </a:rPr>
              <a:t> Resolutions for CIDs in Clause 36.3.2.2.3   			Jianhan Liu  		[27C]</a:t>
            </a:r>
            <a:endParaRPr lang="en-US" sz="1200" dirty="0">
              <a:solidFill>
                <a:srgbClr val="222222"/>
              </a:solidFill>
            </a:endParaRPr>
          </a:p>
          <a:p>
            <a:pPr lvl="1">
              <a:buFont typeface="Arial" panose="020B0604020202020204" pitchFamily="34" charset="0"/>
              <a:buChar char="•"/>
            </a:pPr>
            <a:r>
              <a:rPr lang="en-US" sz="1200" b="0" i="0" dirty="0">
                <a:solidFill>
                  <a:srgbClr val="222222"/>
                </a:solidFill>
                <a:effectLst/>
              </a:rPr>
              <a:t>1101r2 CR for P802.11be D2.0 Section 36.3.11.12 - Part 1     	Oded Redlich   	[6C]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3"/>
              </a:rPr>
              <a:t>1469r0</a:t>
            </a:r>
            <a:r>
              <a:rPr lang="en-US" sz="1200" b="0" i="0" dirty="0">
                <a:solidFill>
                  <a:srgbClr val="222222"/>
                </a:solidFill>
                <a:effectLst/>
              </a:rPr>
              <a:t> CR on 36.3.13.5 Segment Parser   				Bo Gong   		[5C]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4"/>
              </a:rPr>
              <a:t>1473r0</a:t>
            </a:r>
            <a:r>
              <a:rPr lang="en-US" sz="1200" b="0" i="0" dirty="0">
                <a:solidFill>
                  <a:srgbClr val="222222"/>
                </a:solidFill>
                <a:effectLst/>
              </a:rPr>
              <a:t> CR on 36.2.3 TRIGVECTOR parameters   			Bo Gong   		[5C]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5"/>
              </a:rPr>
              <a:t>1474r0</a:t>
            </a:r>
            <a:r>
              <a:rPr lang="en-US" sz="1200" b="0" i="0" dirty="0">
                <a:solidFill>
                  <a:srgbClr val="222222"/>
                </a:solidFill>
                <a:effectLst/>
              </a:rPr>
              <a:t> CR on CID 10119 and CID 10120   				Bo Gong   		[2C]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6"/>
              </a:rPr>
              <a:t>1479r0</a:t>
            </a:r>
            <a:r>
              <a:rPr lang="en-US" sz="1200" b="0" i="0" dirty="0">
                <a:solidFill>
                  <a:srgbClr val="222222"/>
                </a:solidFill>
                <a:effectLst/>
              </a:rPr>
              <a:t> CR for 36.1.1 Introduction to the EHT PHY     		Bo Gong   		[10C]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7"/>
              </a:rPr>
              <a:t>1550r0</a:t>
            </a:r>
            <a:r>
              <a:rPr lang="en-US" sz="1200" b="0" i="0" dirty="0">
                <a:solidFill>
                  <a:srgbClr val="222222"/>
                </a:solidFill>
                <a:effectLst/>
              </a:rPr>
              <a:t> Resolutions for CIDs in Clause 36.3.5     			Jianhan Liu   		[1C]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8"/>
              </a:rPr>
              <a:t>1552r0</a:t>
            </a:r>
            <a:r>
              <a:rPr lang="en-US" sz="1200" b="0" i="0" dirty="0">
                <a:solidFill>
                  <a:srgbClr val="222222"/>
                </a:solidFill>
                <a:effectLst/>
              </a:rPr>
              <a:t> Resolution for CIDs in Clause 36.3.13.8     			Jianhan Liu   		[4C]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9"/>
              </a:rPr>
              <a:t>1553r0</a:t>
            </a:r>
            <a:r>
              <a:rPr lang="en-US" sz="1200" b="0" i="0" dirty="0">
                <a:solidFill>
                  <a:srgbClr val="222222"/>
                </a:solidFill>
                <a:effectLst/>
              </a:rPr>
              <a:t> Resolution for CIDs in Clause 36.3.13.9     			Jianhan Liu   		[2C]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10"/>
              </a:rPr>
              <a:t>1551r0</a:t>
            </a:r>
            <a:r>
              <a:rPr lang="en-US" sz="1200" b="0" i="0" dirty="0">
                <a:solidFill>
                  <a:srgbClr val="222222"/>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2"/>
              </a:rPr>
              <a:t>1189r0</a:t>
            </a:r>
            <a:r>
              <a:rPr lang="en-GB" sz="1200" i="0" u="none" strike="noStrike" kern="1200" dirty="0">
                <a:solidFill>
                  <a:srgbClr val="000000"/>
                </a:solidFill>
                <a:effectLst/>
                <a:ea typeface="Times New Roman" panose="02020603050405020304" pitchFamily="18" charset="0"/>
              </a:rPr>
              <a:t> CR for TXS - part 1 						Dibakar Das</a:t>
            </a:r>
            <a:r>
              <a:rPr lang="en-US" sz="1200" dirty="0"/>
              <a:t> 	[</a:t>
            </a:r>
            <a:r>
              <a:rPr lang="en-GB" sz="1200" i="0" u="none" strike="noStrike" kern="1200" dirty="0">
                <a:solidFill>
                  <a:srgbClr val="000000"/>
                </a:solidFill>
                <a:effectLst/>
                <a:ea typeface="Times New Roman" panose="02020603050405020304" pitchFamily="18" charset="0"/>
              </a:rPr>
              <a:t>110C-XGT 90’]</a:t>
            </a:r>
            <a:endParaRPr lang="en-US" sz="1200" b="1"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1526r0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subclause 35.8.2 				Ming Gan</a:t>
            </a:r>
            <a:r>
              <a:rPr lang="en-US" sz="1200" kern="1200" dirty="0">
                <a:solidFill>
                  <a:srgbClr val="000000"/>
                </a:solidFill>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16C    20’]</a:t>
            </a:r>
            <a:endParaRPr lang="en-GB" sz="1200" dirty="0"/>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1233r7</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cr-for-35-3-19-part1 					Kaiying Lu</a:t>
            </a:r>
            <a:r>
              <a:rPr lang="en-US" sz="1200" dirty="0"/>
              <a:t> 		[</a:t>
            </a:r>
            <a:r>
              <a:rPr lang="en-GB" sz="1200" i="0" u="none" strike="noStrike" kern="1200" dirty="0">
                <a:solidFill>
                  <a:srgbClr val="000000"/>
                </a:solidFill>
                <a:effectLst/>
                <a:ea typeface="Times New Roman" panose="02020603050405020304" pitchFamily="18" charset="0"/>
              </a:rPr>
              <a:t>5C SP	 10’]</a:t>
            </a:r>
            <a:endParaRPr lang="en-US" sz="1200" dirty="0"/>
          </a:p>
          <a:p>
            <a:pPr lvl="1">
              <a:buFont typeface="Arial" panose="020B0604020202020204" pitchFamily="34" charset="0"/>
              <a:buChar char="•"/>
            </a:pPr>
            <a:r>
              <a:rPr lang="en-GB" sz="1200" u="sng" kern="1200" dirty="0">
                <a:solidFill>
                  <a:srgbClr val="0000FF"/>
                </a:solidFill>
                <a:ea typeface="Times New Roman" panose="02020603050405020304" pitchFamily="18" charset="0"/>
                <a:hlinkClick r:id="rId5"/>
              </a:rPr>
              <a:t>1051r1</a:t>
            </a:r>
            <a:r>
              <a:rPr lang="en-GB" sz="1200" i="0" u="none" strike="noStrike" kern="1200" dirty="0">
                <a:solidFill>
                  <a:srgbClr val="00000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6"/>
              </a:rPr>
              <a:t>1292r2</a:t>
            </a:r>
            <a:r>
              <a:rPr lang="en-GB" sz="1200" i="0" u="none" strike="noStrike" kern="1200" dirty="0">
                <a:solidFill>
                  <a:srgbClr val="000000"/>
                </a:solidFill>
                <a:effectLst/>
                <a:ea typeface="Times New Roman" panose="02020603050405020304" pitchFamily="18" charset="0"/>
              </a:rPr>
              <a:t> CR for CID 10861</a:t>
            </a:r>
            <a:r>
              <a:rPr lang="en-US" sz="1200" dirty="0"/>
              <a:t> 						</a:t>
            </a:r>
            <a:r>
              <a:rPr lang="en-GB" sz="1200" i="0" u="none" strike="noStrike" kern="1200" dirty="0" err="1">
                <a:solidFill>
                  <a:srgbClr val="000000"/>
                </a:solidFill>
                <a:effectLst/>
                <a:ea typeface="Times New Roman" panose="02020603050405020304" pitchFamily="18" charset="0"/>
              </a:rPr>
              <a:t>Yousi</a:t>
            </a:r>
            <a:r>
              <a:rPr lang="en-GB" sz="1200" i="0" u="none" strike="noStrike" kern="1200" dirty="0">
                <a:solidFill>
                  <a:srgbClr val="000000"/>
                </a:solidFill>
                <a:effectLst/>
                <a:ea typeface="Times New Roman" panose="02020603050405020304" pitchFamily="18" charset="0"/>
              </a:rPr>
              <a:t> Lin		[1C	 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hlinkClick r:id="rId2"/>
              </a:rPr>
              <a:t>1471r1</a:t>
            </a:r>
            <a:r>
              <a:rPr lang="en-US" sz="1200" dirty="0"/>
              <a:t> LB266 CR for 35.9.4.2  					Chunyu Hu</a:t>
            </a:r>
            <a:r>
              <a:rPr lang="en-GB" sz="1200" dirty="0"/>
              <a:t> 		[14C-Q&amp;A 10’]</a:t>
            </a:r>
            <a:endParaRPr lang="en-US" sz="1200" dirty="0"/>
          </a:p>
          <a:p>
            <a:pPr lvl="1">
              <a:buFont typeface="Arial" panose="020B0604020202020204" pitchFamily="34" charset="0"/>
              <a:buChar char="•"/>
            </a:pPr>
            <a:r>
              <a:rPr lang="en-US" sz="1200" dirty="0">
                <a:hlinkClick r:id="rId3"/>
              </a:rPr>
              <a:t>1424r0</a:t>
            </a:r>
            <a:r>
              <a:rPr lang="en-US" sz="1200" dirty="0"/>
              <a:t> CR for A-MPDU in EHT PPDU 				</a:t>
            </a:r>
            <a:r>
              <a:rPr lang="en-US" sz="1200" dirty="0" err="1"/>
              <a:t>SunHee</a:t>
            </a:r>
            <a:r>
              <a:rPr lang="en-US" sz="1200" dirty="0"/>
              <a:t> </a:t>
            </a:r>
            <a:r>
              <a:rPr lang="en-US" sz="1200" dirty="0" err="1"/>
              <a:t>Baek</a:t>
            </a:r>
            <a:r>
              <a:rPr lang="en-US" sz="1200" dirty="0"/>
              <a:t> 		[9C Q&amp;A 10’]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4"/>
              </a:rPr>
              <a:t>1422r0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Res. for comments related to various aspects of MLO Abhishek Patil	[20C 	20’]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5"/>
              </a:rPr>
              <a:t>1526r0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LB266 CR for subclause 35.8.2 				Ming Gan		[16C	20’]</a:t>
            </a:r>
            <a:endParaRPr lang="en-US" sz="1200" dirty="0"/>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6"/>
              </a:rPr>
              <a:t>1545r0</a:t>
            </a:r>
            <a:r>
              <a:rPr lang="en-US" sz="1200" b="0" i="0" u="none" strike="noStrike" kern="1200" dirty="0">
                <a:solidFill>
                  <a:srgbClr val="000000"/>
                </a:solidFill>
                <a:effectLst/>
                <a:ea typeface="MS Gothic" panose="020B0609070205080204" pitchFamily="49" charset="-128"/>
              </a:rPr>
              <a:t> LB 266: CR for CIDs related to TWT Information frame 	</a:t>
            </a:r>
            <a:r>
              <a:rPr lang="en-US" sz="1200" i="0" u="none" strike="noStrike" kern="1200" dirty="0">
                <a:solidFill>
                  <a:srgbClr val="000000"/>
                </a:solidFill>
                <a:effectLst/>
                <a:ea typeface="MS Gothic" panose="020B0609070205080204" pitchFamily="49" charset="-128"/>
              </a:rPr>
              <a:t>M. Kumail Haider	[12C    15’]</a:t>
            </a:r>
            <a:endParaRPr lang="en-US" sz="1200" i="0" u="none" strike="noStrike" dirty="0">
              <a:effectLst/>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1500r0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D2.0 comment resolution subclause 10.12</a:t>
            </a:r>
            <a:r>
              <a:rPr lang="en-US" sz="1200" dirty="0"/>
              <a:t> 			</a:t>
            </a:r>
            <a:r>
              <a:rPr lang="en-GB" sz="1200" i="0" u="none" strike="noStrike" kern="1200" dirty="0">
                <a:solidFill>
                  <a:srgbClr val="000000"/>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hlinkClick r:id="rId8"/>
              </a:rPr>
              <a:t>1377r1</a:t>
            </a:r>
            <a:r>
              <a:rPr lang="en-GB" sz="1200" dirty="0"/>
              <a:t> CR-dup.-transmission-over-ml-for-low-latency-traffic	Xiangxin Gu		  </a:t>
            </a:r>
            <a:r>
              <a:rPr lang="en-US" sz="1200" dirty="0"/>
              <a:t>[1C-</a:t>
            </a:r>
            <a:r>
              <a:rPr lang="en-GB" sz="1200" dirty="0"/>
              <a:t>Q&amp;A 10’]</a:t>
            </a:r>
          </a:p>
          <a:p>
            <a:pPr lvl="1">
              <a:buFont typeface="Arial" panose="020B0604020202020204" pitchFamily="34" charset="0"/>
              <a:buChar char="•"/>
            </a:pPr>
            <a:r>
              <a:rPr lang="en-US" sz="1200" dirty="0">
                <a:hlinkClick r:id="rId9"/>
              </a:rPr>
              <a:t>1043r4</a:t>
            </a:r>
            <a:r>
              <a:rPr lang="en-US" sz="1200" dirty="0"/>
              <a:t> LB266 CR on More Data Ack 					Guogang Huang 	  [1C-</a:t>
            </a:r>
            <a:r>
              <a:rPr lang="en-GB" sz="1200" dirty="0"/>
              <a:t>SP 10’]</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10"/>
              </a:rPr>
              <a:t>1280r5</a:t>
            </a:r>
            <a:r>
              <a:rPr lang="en-US" sz="1200" b="0" i="0" u="none" strike="noStrike" kern="1200" dirty="0">
                <a:solidFill>
                  <a:srgbClr val="000000"/>
                </a:solidFill>
                <a:effectLst/>
                <a:ea typeface="MS Gothic" panose="020B0609070205080204" pitchFamily="49" charset="-128"/>
              </a:rPr>
              <a:t> CR for R-TWT related CIDs Part1				M. Kumail Haider</a:t>
            </a:r>
            <a:r>
              <a:rPr lang="en-US" sz="1200" dirty="0"/>
              <a:t> 	  [</a:t>
            </a:r>
            <a:r>
              <a:rPr lang="en-GB" sz="1200" i="0" u="none" strike="noStrike" kern="1200" dirty="0">
                <a:solidFill>
                  <a:srgbClr val="000000"/>
                </a:solidFill>
                <a:effectLst/>
                <a:ea typeface="Times New Roman" panose="02020603050405020304" pitchFamily="18" charset="0"/>
              </a:rPr>
              <a:t>7C-SP-10’]</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tx1"/>
                </a:solidFill>
              </a:rPr>
              <a:t>…</a:t>
            </a:r>
            <a:endParaRPr lang="en-GB" sz="1400" dirty="0">
              <a:solidFill>
                <a:schemeClr val="tx1"/>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rPr>
              <a:t>…</a:t>
            </a:r>
            <a:endParaRPr lang="en-GB" sz="1400" kern="1200" dirty="0">
              <a:solidFill>
                <a:schemeClr val="tx1"/>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dirty="0">
              <a:solidFill>
                <a:schemeClr val="tx1"/>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US" sz="1800" dirty="0"/>
              <a:t>TGbe Editor’s Report: </a:t>
            </a:r>
            <a:r>
              <a:rPr lang="en-US" sz="1800" dirty="0">
                <a:hlinkClick r:id="rId2"/>
              </a:rPr>
              <a:t>11-22/972r8</a:t>
            </a:r>
            <a:endParaRPr lang="en-US" sz="1800" dirty="0"/>
          </a:p>
          <a:p>
            <a:pPr>
              <a:buFont typeface="Arial" panose="020B0604020202020204" pitchFamily="34" charset="0"/>
              <a:buChar char="•"/>
            </a:pPr>
            <a:r>
              <a:rPr lang="en-US" sz="1800" dirty="0">
                <a:solidFill>
                  <a:schemeClr val="tx1"/>
                </a:solidFill>
              </a:rPr>
              <a:t>Approve TG minutes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114230</TotalTime>
  <Words>5816</Words>
  <Application>Microsoft Office PowerPoint</Application>
  <PresentationFormat>On-screen Show (4:3)</PresentationFormat>
  <Paragraphs>1369</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2022-09-13T04:00:32Z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