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64" r:id="rId23"/>
    <p:sldId id="334" r:id="rId24"/>
    <p:sldId id="335" r:id="rId25"/>
    <p:sldId id="346" r:id="rId26"/>
    <p:sldId id="365" r:id="rId27"/>
    <p:sldId id="370" r:id="rId28"/>
    <p:sldId id="371" r:id="rId29"/>
    <p:sldId id="350" r:id="rId30"/>
    <p:sldId id="351" r:id="rId31"/>
    <p:sldId id="352" r:id="rId32"/>
    <p:sldId id="357" r:id="rId33"/>
    <p:sldId id="358" r:id="rId34"/>
    <p:sldId id="353" r:id="rId35"/>
    <p:sldId id="372" r:id="rId36"/>
    <p:sldId id="360" r:id="rId37"/>
    <p:sldId id="355" r:id="rId38"/>
    <p:sldId id="373" r:id="rId39"/>
    <p:sldId id="374" r:id="rId40"/>
    <p:sldId id="356" r:id="rId41"/>
    <p:sldId id="368" r:id="rId42"/>
    <p:sldId id="362" r:id="rId43"/>
    <p:sldId id="369" r:id="rId44"/>
    <p:sldId id="375" r:id="rId45"/>
    <p:sldId id="323" r:id="rId4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F3505D-BA15-4A1A-93B7-17C6DABCA4C4}" v="86" dt="2022-09-06T17:27:58.6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506"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custSel addSld modSld sldOrd modMainMaster">
      <pc:chgData name="Alfred Asterjadhi" userId="39de57b9-85c0-4fd1-aaac-8ca2b6560ad0" providerId="ADAL" clId="{28F3505D-BA15-4A1A-93B7-17C6DABCA4C4}" dt="2022-09-06T17:29:19.560" v="618" actId="13926"/>
      <pc:docMkLst>
        <pc:docMk/>
      </pc:docMkLst>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06T17:28:58.060" v="615" actId="13926"/>
        <pc:sldMkLst>
          <pc:docMk/>
          <pc:sldMk cId="1706072776" sldId="334"/>
        </pc:sldMkLst>
        <pc:spChg chg="mod">
          <ac:chgData name="Alfred Asterjadhi" userId="39de57b9-85c0-4fd1-aaac-8ca2b6560ad0" providerId="ADAL" clId="{28F3505D-BA15-4A1A-93B7-17C6DABCA4C4}" dt="2022-09-06T17:28:58.060" v="615" actId="13926"/>
          <ac:spMkLst>
            <pc:docMk/>
            <pc:sldMk cId="1706072776" sldId="334"/>
            <ac:spMk id="2" creationId="{B6840888-B1D3-4EE4-984D-AE2D4FD8C6BF}"/>
          </ac:spMkLst>
        </pc:spChg>
        <pc:spChg chg="mod">
          <ac:chgData name="Alfred Asterjadhi" userId="39de57b9-85c0-4fd1-aaac-8ca2b6560ad0" providerId="ADAL" clId="{28F3505D-BA15-4A1A-93B7-17C6DABCA4C4}" dt="2022-09-06T17:24:01.063" v="471"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06T17:29:00.216" v="616" actId="13926"/>
        <pc:sldMkLst>
          <pc:docMk/>
          <pc:sldMk cId="2327388640" sldId="335"/>
        </pc:sldMkLst>
        <pc:spChg chg="mod">
          <ac:chgData name="Alfred Asterjadhi" userId="39de57b9-85c0-4fd1-aaac-8ca2b6560ad0" providerId="ADAL" clId="{28F3505D-BA15-4A1A-93B7-17C6DABCA4C4}" dt="2022-09-06T17:29:00.216" v="616" actId="13926"/>
          <ac:spMkLst>
            <pc:docMk/>
            <pc:sldMk cId="2327388640" sldId="335"/>
            <ac:spMk id="2" creationId="{4B5F0D0E-8BB7-48AB-9160-728B8B3399A2}"/>
          </ac:spMkLst>
        </pc:spChg>
        <pc:spChg chg="mod">
          <ac:chgData name="Alfred Asterjadhi" userId="39de57b9-85c0-4fd1-aaac-8ca2b6560ad0" providerId="ADAL" clId="{28F3505D-BA15-4A1A-93B7-17C6DABCA4C4}" dt="2022-09-06T17:28:03.329" v="612"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06T17:29:19.560" v="618" actId="13926"/>
        <pc:sldMkLst>
          <pc:docMk/>
          <pc:sldMk cId="1766754893" sldId="346"/>
        </pc:sldMkLst>
        <pc:spChg chg="mod">
          <ac:chgData name="Alfred Asterjadhi" userId="39de57b9-85c0-4fd1-aaac-8ca2b6560ad0" providerId="ADAL" clId="{28F3505D-BA15-4A1A-93B7-17C6DABCA4C4}" dt="2022-09-06T17:29:19.560" v="618" actId="13926"/>
          <ac:spMkLst>
            <pc:docMk/>
            <pc:sldMk cId="1766754893" sldId="346"/>
            <ac:spMk id="2" creationId="{4B5F0D0E-8BB7-48AB-9160-728B8B3399A2}"/>
          </ac:spMkLst>
        </pc:spChg>
      </pc:sldChg>
      <pc:sldChg chg="modSp mod">
        <pc:chgData name="Alfred Asterjadhi" userId="39de57b9-85c0-4fd1-aaac-8ca2b6560ad0" providerId="ADAL" clId="{28F3505D-BA15-4A1A-93B7-17C6DABCA4C4}" dt="2022-09-06T17:28:23.294" v="614" actId="400"/>
        <pc:sldMkLst>
          <pc:docMk/>
          <pc:sldMk cId="4012074164" sldId="347"/>
        </pc:sldMkLst>
        <pc:graphicFrameChg chg="mod modGraphic">
          <ac:chgData name="Alfred Asterjadhi" userId="39de57b9-85c0-4fd1-aaac-8ca2b6560ad0" providerId="ADAL" clId="{28F3505D-BA15-4A1A-93B7-17C6DABCA4C4}" dt="2022-09-06T17:28:23.294" v="614" actId="400"/>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06T17:14:11.667" v="207" actId="122"/>
        <pc:sldMkLst>
          <pc:docMk/>
          <pc:sldMk cId="2875004496" sldId="364"/>
        </pc:sldMkLst>
        <pc:spChg chg="mod">
          <ac:chgData name="Alfred Asterjadhi" userId="39de57b9-85c0-4fd1-aaac-8ca2b6560ad0" providerId="ADAL" clId="{28F3505D-BA15-4A1A-93B7-17C6DABCA4C4}" dt="2022-09-06T17:13:58.628" v="205" actId="6549"/>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06T17:14:11.667" v="207" actId="122"/>
          <ac:graphicFrameMkLst>
            <pc:docMk/>
            <pc:sldMk cId="2875004496" sldId="364"/>
            <ac:graphicFrameMk id="6" creationId="{5094FBC8-BB74-47F3-965D-16BC678F4D1D}"/>
          </ac:graphicFrameMkLst>
        </pc:graphicFrameChg>
      </pc:sldChg>
      <pc:sldChg chg="modSp add mod ord">
        <pc:chgData name="Alfred Asterjadhi" userId="39de57b9-85c0-4fd1-aaac-8ca2b6560ad0" providerId="ADAL" clId="{28F3505D-BA15-4A1A-93B7-17C6DABCA4C4}" dt="2022-09-06T17:19:50.511" v="217" actId="20577"/>
        <pc:sldMkLst>
          <pc:docMk/>
          <pc:sldMk cId="2709909549" sldId="376"/>
        </pc:sldMkLst>
        <pc:spChg chg="mod">
          <ac:chgData name="Alfred Asterjadhi" userId="39de57b9-85c0-4fd1-aaac-8ca2b6560ad0" providerId="ADAL" clId="{28F3505D-BA15-4A1A-93B7-17C6DABCA4C4}" dt="2022-09-06T17:11:25.547" v="188" actId="6549"/>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06T17:19:50.511" v="217" actId="20577"/>
          <ac:graphicFrameMkLst>
            <pc:docMk/>
            <pc:sldMk cId="2709909549" sldId="376"/>
            <ac:graphicFrameMk id="6" creationId="{5094FBC8-BB74-47F3-965D-16BC678F4D1D}"/>
          </ac:graphicFrameMkLst>
        </pc:graphicFrameChg>
      </pc:sldChg>
      <pc:sldMasterChg chg="modSp mod">
        <pc:chgData name="Alfred Asterjadhi" userId="39de57b9-85c0-4fd1-aaac-8ca2b6560ad0" providerId="ADAL" clId="{28F3505D-BA15-4A1A-93B7-17C6DABCA4C4}" dt="2022-09-06T17:11:07.636" v="187" actId="20577"/>
        <pc:sldMasterMkLst>
          <pc:docMk/>
          <pc:sldMasterMk cId="0" sldId="2147483648"/>
        </pc:sldMasterMkLst>
        <pc:spChg chg="mod">
          <ac:chgData name="Alfred Asterjadhi" userId="39de57b9-85c0-4fd1-aaac-8ca2b6560ad0" providerId="ADAL" clId="{28F3505D-BA15-4A1A-93B7-17C6DABCA4C4}" dt="2022-09-06T17:11:07.636" v="187"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9/6/2022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802.11-22/1246r1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267-00-00be-lb266-cr-on-eht-operation-element.docx" TargetMode="External"/><Relationship Id="rId13" Type="http://schemas.openxmlformats.org/officeDocument/2006/relationships/hyperlink" Target="https://mentor.ieee.org/802.11/dcn/22/11-22-1364-00-00be-lb266-cr-for-phy-ru-or-mru-index.docx" TargetMode="External"/><Relationship Id="rId3" Type="http://schemas.openxmlformats.org/officeDocument/2006/relationships/hyperlink" Target="https://mentor.ieee.org/802.11/dcn/22/11-22-1194-00-00be-lb266-cr-for-9-4-1-70.docx" TargetMode="External"/><Relationship Id="rId7" Type="http://schemas.openxmlformats.org/officeDocument/2006/relationships/hyperlink" Target="https://mentor.ieee.org/802.11/dcn/22/11-22-1312-00-00be-cr-for-clause-6-3-part-3.docx" TargetMode="External"/><Relationship Id="rId12" Type="http://schemas.openxmlformats.org/officeDocument/2006/relationships/hyperlink" Target="https://mentor.ieee.org/802.11/dcn/22/11-22-1361-00-00be-lb266-cr-for-9-3-1-22-2-common-info-field-of-trigger-frame.docx" TargetMode="External"/><Relationship Id="rId2" Type="http://schemas.openxmlformats.org/officeDocument/2006/relationships/hyperlink" Target="https://mentor.ieee.org/802.11/dcn/22/11-22-1196-00-00be-lb266-clause-3-2-comment-resolutions.doc"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11-00-00be-cr-for-clause-6-3-part-2.docx" TargetMode="External"/><Relationship Id="rId11" Type="http://schemas.openxmlformats.org/officeDocument/2006/relationships/hyperlink" Target="https://mentor.ieee.org/802.11/dcn/22/11-22-1251-00-00be-lb266-cr-for-35-14-nominal-packet-padding-values.docx" TargetMode="External"/><Relationship Id="rId5" Type="http://schemas.openxmlformats.org/officeDocument/2006/relationships/hyperlink" Target="https://mentor.ieee.org/802.11/dcn/22/11-22-1232-00-00be-cr-for-cids-in-35-7-2-part-ii.docx" TargetMode="External"/><Relationship Id="rId15" Type="http://schemas.openxmlformats.org/officeDocument/2006/relationships/hyperlink" Target="https://mentor.ieee.org/802.11/dcn/22/11-22-1266-00-00be-lb266-cr-for-eht-mu-operation.docx" TargetMode="External"/><Relationship Id="rId10" Type="http://schemas.openxmlformats.org/officeDocument/2006/relationships/hyperlink" Target="https://mentor.ieee.org/802.11/dcn/22/11-22-1363-00-00be-cr-on-3-2-cids-part2.doc" TargetMode="External"/><Relationship Id="rId4" Type="http://schemas.openxmlformats.org/officeDocument/2006/relationships/hyperlink" Target="https://mentor.ieee.org/802.11/dcn/22/11-22-1270-00-00be-cr-for-power-boost-factor-cids.docx" TargetMode="External"/><Relationship Id="rId9" Type="http://schemas.openxmlformats.org/officeDocument/2006/relationships/hyperlink" Target="https://mentor.ieee.org/802.11/dcn/22/11-22-1317-00-00be-cr-on-cid-10116.docx" TargetMode="External"/><Relationship Id="rId14" Type="http://schemas.openxmlformats.org/officeDocument/2006/relationships/hyperlink" Target="https://mentor.ieee.org/802.11/dcn/22/11-22-1320-01-00be-lb266-cr-for-3-2-definitions-specific-to-ieee-802-11.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1324-01-00be-cr-for-cids-in-35-7-2-part-iii.docx" TargetMode="External"/><Relationship Id="rId7" Type="http://schemas.openxmlformats.org/officeDocument/2006/relationships/hyperlink" Target="https://mentor.ieee.org/802.11/dcn/22/11-22-1416-00-00be-discussion-on-sst-and-a-ppdu.pptx" TargetMode="External"/><Relationship Id="rId2" Type="http://schemas.openxmlformats.org/officeDocument/2006/relationships/hyperlink" Target="https://mentor.ieee.org/802.11/dcn/22/11-22-1340-00-00be-lb266-cr-for-eht-trs-part-i.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07-00-00be-cr-for-9-3-1-19-part1.docx" TargetMode="External"/><Relationship Id="rId5" Type="http://schemas.openxmlformats.org/officeDocument/2006/relationships/hyperlink" Target="https://mentor.ieee.org/802.11/dcn/22/11-22-1131-03-00be-lb266-cr-on-9-4-1-71.docx" TargetMode="External"/><Relationship Id="rId4" Type="http://schemas.openxmlformats.org/officeDocument/2006/relationships/hyperlink" Target="https://mentor.ieee.org/802.11/dcn/22/11-22-1410-00-00be-cr-for-cids-on-ndpa-frame-format.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1469-00-00be-cr-on-36-3-13-5-segment-parser.docx" TargetMode="External"/><Relationship Id="rId3" Type="http://schemas.openxmlformats.org/officeDocument/2006/relationships/hyperlink" Target="https://mentor.ieee.org/802.11/dcn/22/11-22-1404-00-00be-cr-d2-0-txvector-rxvector-parameters.docx" TargetMode="External"/><Relationship Id="rId7" Type="http://schemas.openxmlformats.org/officeDocument/2006/relationships/hyperlink" Target="https://mentor.ieee.org/802.11/dcn/22/11-22-1465-00-00be-lb266-cr-for-cid-12937.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64-00-00be-lb266-cr-for-cid-11692-and-11693.docx" TargetMode="External"/><Relationship Id="rId11"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379-00-00be-cr-for-cid-10745.docx" TargetMode="External"/><Relationship Id="rId10" Type="http://schemas.openxmlformats.org/officeDocument/2006/relationships/hyperlink" Target="https://mentor.ieee.org/802.11/dcn/22/11-22-1474-00-00be-cr-on-cid-10119-and-cid-10120.docx" TargetMode="External"/><Relationship Id="rId4" Type="http://schemas.openxmlformats.org/officeDocument/2006/relationships/hyperlink" Target="https://mentor.ieee.org/802.11/dcn/22/11-22-1384-00-00be-lb226-cr-for-clause-36-3-4-eht-ppdu-format.docx" TargetMode="External"/><Relationship Id="rId9" Type="http://schemas.openxmlformats.org/officeDocument/2006/relationships/hyperlink" Target="https://mentor.ieee.org/802.11/dcn/22/11-22-1473-00-00be-cr-on-36-2-3-trigvector-parameters.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473-00-00be-cr-on-36-2-3-trigvector-parameters.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469-00-00be-cr-on-36-3-13-5-segment-parser.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65-00-00be-lb266-cr-for-cid-12937.docx" TargetMode="External"/><Relationship Id="rId5" Type="http://schemas.openxmlformats.org/officeDocument/2006/relationships/hyperlink" Target="https://mentor.ieee.org/802.11/dcn/22/11-22-1464-00-00be-lb266-cr-for-cid-11692-and-11693.docx" TargetMode="External"/><Relationship Id="rId10" Type="http://schemas.openxmlformats.org/officeDocument/2006/relationships/hyperlink" Target="https://mentor.ieee.org/802.11/dcn/22/11-22-1479-00-00be-lb266-cr-for-36-1-1-introduction-to-the-eht-phy.docx" TargetMode="External"/><Relationship Id="rId4" Type="http://schemas.openxmlformats.org/officeDocument/2006/relationships/hyperlink" Target="https://mentor.ieee.org/802.11/dcn/22/11-22-1379-00-00be-cr-for-cid-10745.docx" TargetMode="External"/><Relationship Id="rId9" Type="http://schemas.openxmlformats.org/officeDocument/2006/relationships/hyperlink" Target="https://mentor.ieee.org/802.11/dcn/22/11-22-1474-00-00be-cr-on-cid-10119-and-cid-10120.docx"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2022 meeting and conf calls</a:t>
            </a:r>
          </a:p>
          <a:p>
            <a:pPr>
              <a:buFont typeface="Arial" panose="020B0604020202020204" pitchFamily="34" charset="0"/>
              <a:buChar char="•"/>
            </a:pPr>
            <a:r>
              <a:rPr lang="en-US" sz="1800" dirty="0"/>
              <a:t>Approve TGbe minutes from July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Summary from July </a:t>
            </a:r>
            <a:r>
              <a:rPr lang="en-US" altLang="en-US" sz="1000"/>
              <a:t>2022 F2F, ad-hoc, </a:t>
            </a:r>
            <a:r>
              <a:rPr lang="en-US" altLang="en-US" sz="1000" dirty="0"/>
              <a:t>and conf calls</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November 2022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856721301"/>
              </p:ext>
            </p:extLst>
          </p:nvPr>
        </p:nvGraphicFramePr>
        <p:xfrm>
          <a:off x="826833" y="2282825"/>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11-16,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89210046"/>
              </p:ext>
            </p:extLst>
          </p:nvPr>
        </p:nvGraphicFramePr>
        <p:xfrm>
          <a:off x="851217" y="1582301"/>
          <a:ext cx="7759383" cy="465604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strike="sngStrike">
                          <a:solidFill>
                            <a:srgbClr val="FF000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1196r0</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lb266-clause-3-2-comment-resolutions</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Stephen McCann</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Moved to 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10</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Joint</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0">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3"/>
                        </a:rPr>
                        <a:t>1194r2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for 9.4.1.70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Jinyoung Chun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 1C</a:t>
                      </a:r>
                      <a:r>
                        <a:rPr lang="en-GB" sz="1000" dirty="0">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4"/>
                        </a:rPr>
                        <a:t>1270r0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Power Boost Factor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Hanqing Lou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TBC</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1232r0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CIDs in 35.7.2 Part II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Zinan Lin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1311r0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clause 6.3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1312r0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clause 6.3 part 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Yan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1267r0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CR on EHT Operation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29</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1317r0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10116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Bo Gong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1363r0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3.2 CIDs part2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Ross Jian Yu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1251r0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35.14 Nominal Packet Padding Values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Mengshi</a:t>
                      </a:r>
                      <a:r>
                        <a:rPr lang="en-GB" sz="1000" dirty="0">
                          <a:effectLst/>
                          <a:latin typeface="Times New Roman" panose="02020603050405020304" pitchFamily="18" charset="0"/>
                          <a:ea typeface="Times New Roman" panose="02020603050405020304" pitchFamily="18" charset="0"/>
                        </a:rPr>
                        <a:t>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1361r0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9.3.1.22.2 Common Info field of Trigger Frame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Mengshi</a:t>
                      </a:r>
                      <a:r>
                        <a:rPr lang="en-GB" sz="1000" dirty="0">
                          <a:effectLst/>
                          <a:latin typeface="Times New Roman" panose="02020603050405020304" pitchFamily="18" charset="0"/>
                          <a:ea typeface="Times New Roman" panose="02020603050405020304" pitchFamily="18" charset="0"/>
                        </a:rPr>
                        <a:t>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1364r0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PHY RU or MRU Index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4"/>
                        </a:rPr>
                        <a:t>1320r1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3.2 Definitions specific to IEEE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4"/>
                        </a:rPr>
                        <a:t>1348r0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PAR verification 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1828664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5"/>
                        </a:rPr>
                        <a:t>1266r0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cr-for-EHT-MU-Operation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Jason Y. Guo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9</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71355866"/>
              </p:ext>
            </p:extLst>
          </p:nvPr>
        </p:nvGraphicFramePr>
        <p:xfrm>
          <a:off x="851217" y="1582301"/>
          <a:ext cx="7736269" cy="423770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1340r0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cr-for-EHT-TRS-Part-I</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Jason Y. Guo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10</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1324r0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CIDs in 35.7.2 Part III</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Zinan Lin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1410r0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CIDs on NDPA frame format</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Mahmoud Kamel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9</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1340r0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err="1">
                          <a:effectLst/>
                          <a:latin typeface="+mn-lt"/>
                          <a:ea typeface="Times New Roman" panose="02020603050405020304" pitchFamily="18" charset="0"/>
                        </a:rPr>
                        <a:t>cr</a:t>
                      </a:r>
                      <a:r>
                        <a:rPr lang="en-GB" sz="1000" dirty="0">
                          <a:effectLst/>
                          <a:latin typeface="+mn-lt"/>
                          <a:ea typeface="Times New Roman" panose="02020603050405020304" pitchFamily="18" charset="0"/>
                        </a:rPr>
                        <a:t>-for-EHT-TRS-Part-I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Jason Y. Guo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chemeClr val="tx1"/>
                          </a:solidFill>
                          <a:latin typeface="+mn-lt"/>
                          <a:ea typeface="+mn-ea"/>
                          <a:cs typeface="+mn-cs"/>
                          <a:hlinkClick r:id="rId5"/>
                        </a:rPr>
                        <a:t>1131r3</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  LB266 CR on 9.4.1.71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Jinyoung Chun</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p>
                    <a:p>
                      <a:pPr marL="0" marR="0" algn="ctr">
                        <a:spcBef>
                          <a:spcPts val="0"/>
                        </a:spcBef>
                        <a:spcAft>
                          <a:spcPts val="0"/>
                        </a:spcAft>
                      </a:pPr>
                      <a:r>
                        <a:rPr lang="en-GB" sz="1000" dirty="0">
                          <a:effectLst/>
                          <a:latin typeface="+mn-lt"/>
                          <a:ea typeface="Times New Roman" panose="02020603050405020304" pitchFamily="18" charset="0"/>
                        </a:rPr>
                        <a:t>R4M</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chemeClr val="tx1"/>
                          </a:solidFill>
                          <a:latin typeface="+mn-lt"/>
                          <a:ea typeface="+mn-ea"/>
                          <a:cs typeface="+mn-cs"/>
                          <a:hlinkClick r:id="rId6"/>
                        </a:rPr>
                        <a:t>1307r0</a:t>
                      </a:r>
                      <a:endParaRPr lang="en-US" sz="1000" b="0" kern="1200" dirty="0">
                        <a:solidFill>
                          <a:schemeClr val="tx1"/>
                        </a:solidFill>
                        <a:latin typeface="+mn-lt"/>
                        <a:ea typeface="+mn-ea"/>
                        <a:cs typeface="+mn-cs"/>
                      </a:endParaRPr>
                    </a:p>
                  </a:txBody>
                  <a:tcPr marL="0" marR="9525" marT="9525" marB="0" anchor="b"/>
                </a:tc>
                <a:tc>
                  <a:txBody>
                    <a:bodyPr/>
                    <a:lstStyle/>
                    <a:p>
                      <a:pPr algn="l"/>
                      <a:r>
                        <a:rPr lang="en-US" sz="1000" b="0" dirty="0">
                          <a:effectLst/>
                          <a:latin typeface="+mn-lt"/>
                        </a:rPr>
                        <a:t>cr-for-9.3.1.19-part1</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Jinyoung Chun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FF0000"/>
                          </a:solidFill>
                          <a:latin typeface="+mn-lt"/>
                          <a:ea typeface="+mn-ea"/>
                          <a:cs typeface="+mn-cs"/>
                        </a:rPr>
                        <a:t>1481r0</a:t>
                      </a:r>
                    </a:p>
                  </a:txBody>
                  <a:tcPr marL="0" marR="9525" marT="9525" marB="0" anchor="b"/>
                </a:tc>
                <a:tc>
                  <a:txBody>
                    <a:bodyPr/>
                    <a:lstStyle/>
                    <a:p>
                      <a:pPr algn="l" fontAlgn="b"/>
                      <a:r>
                        <a:rPr lang="en-US" sz="1000" b="0" kern="1200" dirty="0">
                          <a:solidFill>
                            <a:schemeClr val="tx1"/>
                          </a:solidFill>
                          <a:latin typeface="+mn-lt"/>
                          <a:ea typeface="+mn-ea"/>
                          <a:cs typeface="+mn-cs"/>
                        </a:rPr>
                        <a:t>  CR for UL MU operation 35.5.2.3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6</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1482r0</a:t>
                      </a:r>
                    </a:p>
                  </a:txBody>
                  <a:tcPr marL="0" marR="9525" marT="9525" marB="0" anchor="b"/>
                </a:tc>
                <a:tc>
                  <a:txBody>
                    <a:bodyPr/>
                    <a:lstStyle/>
                    <a:p>
                      <a:pPr algn="l" fontAlgn="b"/>
                      <a:r>
                        <a:rPr lang="en-US" sz="1000" b="0" kern="1200" dirty="0">
                          <a:solidFill>
                            <a:schemeClr val="tx1"/>
                          </a:solidFill>
                          <a:latin typeface="+mn-lt"/>
                          <a:ea typeface="+mn-ea"/>
                          <a:cs typeface="+mn-cs"/>
                        </a:rPr>
                        <a:t>  CR for preamble puncturing</a:t>
                      </a:r>
                    </a:p>
                  </a:txBody>
                  <a:tcPr marL="9525" marR="9525" marT="9525" marB="0" anchor="b"/>
                </a:tc>
                <a:tc>
                  <a:txBody>
                    <a:bodyPr/>
                    <a:lstStyle/>
                    <a:p>
                      <a:pPr algn="ctr" fontAlgn="b"/>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8</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7"/>
                        </a:rPr>
                        <a:t>1416r0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Discussion on SST and A-PPDU</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Ross Jian Yu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26106841"/>
              </p:ext>
            </p:extLst>
          </p:nvPr>
        </p:nvGraphicFramePr>
        <p:xfrm>
          <a:off x="851217" y="1582301"/>
          <a:ext cx="7736269" cy="431594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1101r1</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P802.11be D2.0 Section 36.3.11.12 - Part 1</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Oded Redlich</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6</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1404r0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cr-d2-0-txvector-rxvector-parameters</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Bo Sun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(09/12@PM2)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13</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1384r0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clause 36.3.4 EHT PPDU Format</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Dongguk Lim</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7</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5"/>
                        </a:rPr>
                        <a:t>1379r0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 10745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Mahmoud Kamel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chemeClr val="tx1"/>
                          </a:solidFill>
                          <a:latin typeface="+mn-lt"/>
                          <a:ea typeface="+mn-ea"/>
                          <a:cs typeface="+mn-cs"/>
                          <a:hlinkClick r:id="rId6"/>
                        </a:rPr>
                        <a:t>1464r0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cr-for-cid-11692-and-11693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Eunsung Park</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chemeClr val="tx1"/>
                          </a:solidFill>
                          <a:latin typeface="+mn-lt"/>
                          <a:ea typeface="+mn-ea"/>
                          <a:cs typeface="+mn-cs"/>
                          <a:hlinkClick r:id="rId7"/>
                        </a:rPr>
                        <a:t>1465r0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cr-for-cid-12937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Eunsung Park</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0" kern="1200" dirty="0">
                          <a:solidFill>
                            <a:schemeClr val="tx1"/>
                          </a:solidFill>
                          <a:effectLst/>
                          <a:latin typeface="+mn-lt"/>
                          <a:ea typeface="+mn-ea"/>
                          <a:cs typeface="+mn-cs"/>
                          <a:hlinkClick r:id="rId8"/>
                        </a:rPr>
                        <a:t>1469r0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fr-FR" sz="1000" b="0" i="0" kern="1200" dirty="0">
                          <a:solidFill>
                            <a:schemeClr val="tx1"/>
                          </a:solidFill>
                          <a:effectLst/>
                          <a:latin typeface="+mn-lt"/>
                          <a:ea typeface="+mn-ea"/>
                          <a:cs typeface="+mn-cs"/>
                        </a:rPr>
                        <a:t>CR on 36.3.13.5 Segment </a:t>
                      </a:r>
                      <a:r>
                        <a:rPr lang="fr-FR" sz="1000" b="0" i="0" kern="1200" dirty="0" err="1">
                          <a:solidFill>
                            <a:schemeClr val="tx1"/>
                          </a:solidFill>
                          <a:effectLst/>
                          <a:latin typeface="+mn-lt"/>
                          <a:ea typeface="+mn-ea"/>
                          <a:cs typeface="+mn-cs"/>
                        </a:rPr>
                        <a:t>Parser</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chemeClr val="tx1"/>
                          </a:solidFill>
                          <a:effectLst/>
                          <a:latin typeface="+mn-lt"/>
                          <a:ea typeface="+mn-ea"/>
                          <a:cs typeface="+mn-cs"/>
                          <a:hlinkClick r:id="rId9"/>
                        </a:rPr>
                        <a:t>1473r0</a:t>
                      </a:r>
                      <a:endParaRPr lang="en-US" sz="1000" b="0" i="0" kern="1200" dirty="0">
                        <a:solidFill>
                          <a:schemeClr val="tx1"/>
                        </a:solidFill>
                        <a:effectLst/>
                        <a:latin typeface="+mn-lt"/>
                        <a:ea typeface="+mn-ea"/>
                        <a:cs typeface="+mn-cs"/>
                      </a:endParaRPr>
                    </a:p>
                  </a:txBody>
                  <a:tcPr marL="76200" marR="76200" marT="76200" marB="76200" anchor="ctr"/>
                </a:tc>
                <a:tc>
                  <a:txBody>
                    <a:bodyPr/>
                    <a:lstStyle/>
                    <a:p>
                      <a:r>
                        <a:rPr lang="en-US" sz="1000" b="0" i="0" kern="1200" dirty="0">
                          <a:solidFill>
                            <a:schemeClr val="tx1"/>
                          </a:solidFill>
                          <a:effectLst/>
                          <a:latin typeface="+mn-lt"/>
                          <a:ea typeface="+mn-ea"/>
                          <a:cs typeface="+mn-cs"/>
                        </a:rPr>
                        <a:t>CR on 36.2.3 TRIGVECTOR parameters</a:t>
                      </a:r>
                    </a:p>
                  </a:txBody>
                  <a:tcPr marL="76200" marR="76200" marT="76200" marB="76200" anchor="ctr"/>
                </a:tc>
                <a:tc>
                  <a:txBody>
                    <a:bodyPr/>
                    <a:lstStyle/>
                    <a:p>
                      <a:pPr algn="ctr" fontAlgn="b"/>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i="0" kern="1200" dirty="0">
                          <a:solidFill>
                            <a:schemeClr val="tx1"/>
                          </a:solidFill>
                          <a:effectLst/>
                          <a:latin typeface="+mn-lt"/>
                          <a:ea typeface="+mn-ea"/>
                          <a:cs typeface="+mn-cs"/>
                          <a:hlinkClick r:id="rId10"/>
                        </a:rPr>
                        <a:t>1474r0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on CID 10119 and CID 10120</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effectLst/>
                          <a:latin typeface="+mn-lt"/>
                          <a:ea typeface="+mn-ea"/>
                          <a:cs typeface="+mn-cs"/>
                          <a:hlinkClick r:id="rId11"/>
                        </a:rPr>
                        <a:t>1479r0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for 36.1.1 Introduction to the EHT PHY</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Monday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2"/>
              </a:rPr>
              <a:t>1101r1</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P802.11be D2.0 Section 36.3.11.12 - Part 1</a:t>
            </a:r>
            <a:r>
              <a:rPr lang="en-US" sz="1200" dirty="0"/>
              <a:t> 		</a:t>
            </a:r>
            <a:r>
              <a:rPr lang="en-GB" sz="1200" i="0" u="none" strike="noStrike" kern="1200" dirty="0">
                <a:solidFill>
                  <a:srgbClr val="000000"/>
                </a:solidFill>
                <a:effectLst/>
                <a:ea typeface="Times New Roman" panose="02020603050405020304" pitchFamily="18" charset="0"/>
              </a:rPr>
              <a:t>Oded Redlich</a:t>
            </a:r>
            <a:r>
              <a:rPr lang="en-US" sz="1200" dirty="0"/>
              <a:t> 		[</a:t>
            </a:r>
            <a:r>
              <a:rPr lang="en-GB" sz="1200" i="0" u="none" strike="noStrike" kern="1200" dirty="0">
                <a:solidFill>
                  <a:srgbClr val="000000"/>
                </a:solidFill>
                <a:effectLst/>
                <a:ea typeface="Times New Roman" panose="02020603050405020304" pitchFamily="18" charset="0"/>
              </a:rPr>
              <a:t>6</a:t>
            </a:r>
            <a:r>
              <a:rPr lang="en-GB" sz="1200" b="0" i="0" u="none" strike="noStrike" kern="1200" dirty="0">
                <a:solidFill>
                  <a:srgbClr val="000000"/>
                </a:solidFill>
                <a:effectLst/>
                <a:ea typeface="Times New Roman" panose="02020603050405020304" pitchFamily="18" charset="0"/>
              </a:rPr>
              <a:t>C]</a:t>
            </a:r>
            <a:endParaRPr lang="en-US" sz="1200" dirty="0"/>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3"/>
              </a:rPr>
              <a:t>1384r0</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CR for clause 36.3.4 EHT PPDU Format 			Dongguk Lim 		[7C]</a:t>
            </a:r>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4"/>
              </a:rPr>
              <a:t>1379r0</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CR for CID 10745 						Mahmoud Kamel 	[1C]</a:t>
            </a:r>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5"/>
              </a:rPr>
              <a:t>1464r0</a:t>
            </a:r>
            <a:r>
              <a:rPr lang="en-US" sz="1200" b="0" i="0" u="none" strike="noStrike" kern="1200" dirty="0">
                <a:solidFill>
                  <a:srgbClr val="000000"/>
                </a:solidFill>
                <a:effectLst/>
                <a:ea typeface="MS Gothic" panose="020B0609070205080204" pitchFamily="49" charset="-128"/>
              </a:rPr>
              <a:t> cr-for-cid-11692-and-11693 					Eunsung Park 		[</a:t>
            </a:r>
            <a:r>
              <a:rPr lang="en-GB" sz="1200" b="0" i="0" u="none" strike="noStrike" kern="1200" dirty="0">
                <a:solidFill>
                  <a:srgbClr val="000000"/>
                </a:solidFill>
                <a:effectLst/>
                <a:ea typeface="Times New Roman" panose="02020603050405020304" pitchFamily="18" charset="0"/>
              </a:rPr>
              <a:t>2C]</a:t>
            </a:r>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6"/>
              </a:rPr>
              <a:t>1465r0</a:t>
            </a:r>
            <a:r>
              <a:rPr lang="en-US" sz="1200" b="0" i="0" u="none" strike="noStrike" kern="1200" dirty="0">
                <a:solidFill>
                  <a:srgbClr val="000000"/>
                </a:solidFill>
                <a:effectLst/>
                <a:ea typeface="MS Gothic" panose="020B0609070205080204" pitchFamily="49" charset="-128"/>
              </a:rPr>
              <a:t> cr-for-cid-12937 						Eunsung Park 		[</a:t>
            </a:r>
            <a:r>
              <a:rPr lang="en-GB" sz="1200" b="0" i="0" u="none" strike="noStrike" kern="1200" dirty="0">
                <a:solidFill>
                  <a:srgbClr val="000000"/>
                </a:solidFill>
                <a:effectLst/>
                <a:ea typeface="Times New Roman" panose="02020603050405020304" pitchFamily="18" charset="0"/>
              </a:rPr>
              <a:t>1C]</a:t>
            </a:r>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7"/>
              </a:rPr>
              <a:t>1469r0</a:t>
            </a:r>
            <a:r>
              <a:rPr lang="en-US" sz="1200" b="0" i="0" u="none" strike="noStrike" kern="1200" dirty="0">
                <a:solidFill>
                  <a:srgbClr val="000000"/>
                </a:solidFill>
                <a:effectLst/>
                <a:ea typeface="MS Gothic" panose="020B0609070205080204" pitchFamily="49" charset="-128"/>
              </a:rPr>
              <a:t> </a:t>
            </a:r>
            <a:r>
              <a:rPr lang="fr-FR" sz="1200" b="0" i="0" u="none" strike="noStrike" kern="1200" dirty="0">
                <a:solidFill>
                  <a:srgbClr val="000000"/>
                </a:solidFill>
                <a:effectLst/>
                <a:ea typeface="MS Gothic" panose="020B0609070205080204" pitchFamily="49" charset="-128"/>
              </a:rPr>
              <a:t>CR on 36.3.13.5 Segment </a:t>
            </a:r>
            <a:r>
              <a:rPr lang="fr-FR" sz="1200" b="0" i="0" u="none" strike="noStrike" kern="1200" dirty="0" err="1">
                <a:solidFill>
                  <a:srgbClr val="000000"/>
                </a:solidFill>
                <a:effectLst/>
                <a:ea typeface="MS Gothic" panose="020B0609070205080204" pitchFamily="49" charset="-128"/>
              </a:rPr>
              <a:t>Parser</a:t>
            </a:r>
            <a:r>
              <a:rPr lang="fr-FR" sz="1200" b="0" i="0" u="none" strike="noStrike" kern="1200" dirty="0">
                <a:solidFill>
                  <a:srgbClr val="000000"/>
                </a:solidFill>
                <a:effectLst/>
                <a:ea typeface="MS Gothic" panose="020B0609070205080204" pitchFamily="49" charset="-128"/>
              </a:rPr>
              <a:t> 				</a:t>
            </a:r>
            <a:r>
              <a:rPr lang="en-US" sz="1200" b="0" i="0" u="none" strike="noStrike" kern="1200" dirty="0">
                <a:solidFill>
                  <a:srgbClr val="000000"/>
                </a:solidFill>
                <a:effectLst/>
                <a:ea typeface="MS Gothic" panose="020B0609070205080204" pitchFamily="49" charset="-128"/>
              </a:rPr>
              <a:t>Bo Gong 		[</a:t>
            </a:r>
            <a:r>
              <a:rPr lang="en-GB" sz="1200" b="0" i="0" u="none" strike="noStrike" kern="1200" dirty="0">
                <a:solidFill>
                  <a:srgbClr val="000000"/>
                </a:solidFill>
                <a:effectLst/>
                <a:ea typeface="Times New Roman" panose="02020603050405020304" pitchFamily="18" charset="0"/>
              </a:rPr>
              <a:t>5C]</a:t>
            </a:r>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8"/>
              </a:rPr>
              <a:t>1473r0</a:t>
            </a:r>
            <a:r>
              <a:rPr lang="en-US" sz="1200" b="0" i="0" u="none" strike="noStrike" kern="1200" dirty="0">
                <a:solidFill>
                  <a:srgbClr val="000000"/>
                </a:solidFill>
                <a:effectLst/>
                <a:ea typeface="MS Gothic" panose="020B0609070205080204" pitchFamily="49" charset="-128"/>
              </a:rPr>
              <a:t> CR on 36.2.3 TRIGVECTOR parameters 			Bo Gong 		[</a:t>
            </a:r>
            <a:r>
              <a:rPr lang="en-GB" sz="1200" b="0" i="0" u="none" strike="noStrike" kern="1200" dirty="0">
                <a:solidFill>
                  <a:srgbClr val="000000"/>
                </a:solidFill>
                <a:effectLst/>
                <a:ea typeface="Times New Roman" panose="02020603050405020304" pitchFamily="18" charset="0"/>
              </a:rPr>
              <a:t>5C]</a:t>
            </a:r>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9"/>
              </a:rPr>
              <a:t>1474r0</a:t>
            </a:r>
            <a:r>
              <a:rPr lang="en-US" sz="1200" b="0" i="0" u="none" strike="noStrike" kern="1200" dirty="0">
                <a:solidFill>
                  <a:srgbClr val="000000"/>
                </a:solidFill>
                <a:effectLst/>
                <a:ea typeface="MS Gothic" panose="020B0609070205080204" pitchFamily="49" charset="-128"/>
              </a:rPr>
              <a:t> CR on CID 10119 and CID 10120 				Bo Gong 		[</a:t>
            </a:r>
            <a:r>
              <a:rPr lang="en-GB" sz="1200" b="0" i="0" u="none" strike="noStrike" kern="1200" dirty="0">
                <a:solidFill>
                  <a:srgbClr val="000000"/>
                </a:solidFill>
                <a:effectLst/>
                <a:ea typeface="Times New Roman" panose="02020603050405020304" pitchFamily="18" charset="0"/>
              </a:rPr>
              <a:t>2C]</a:t>
            </a:r>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10"/>
              </a:rPr>
              <a:t>1479r0</a:t>
            </a:r>
            <a:r>
              <a:rPr lang="en-US" sz="1200" b="0" i="0" u="none" strike="noStrike" kern="1200" dirty="0">
                <a:solidFill>
                  <a:srgbClr val="000000"/>
                </a:solidFill>
                <a:effectLst/>
                <a:ea typeface="MS Gothic" panose="020B0609070205080204" pitchFamily="49" charset="-128"/>
              </a:rPr>
              <a:t> CR for 36.1.1 Introduction to the EHT PHY 			Bo Gong 		[</a:t>
            </a:r>
            <a:r>
              <a:rPr lang="en-GB" sz="1200" b="0" i="0" u="none" strike="noStrike" kern="1200" dirty="0">
                <a:solidFill>
                  <a:srgbClr val="000000"/>
                </a:solidFill>
                <a:effectLst/>
                <a:ea typeface="Times New Roman" panose="02020603050405020304" pitchFamily="18" charset="0"/>
              </a:rPr>
              <a:t>10C]</a:t>
            </a:r>
            <a:endParaRPr lang="en-US" sz="12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dirty="0">
                <a:hlinkClick r:id="rId2"/>
              </a:rPr>
              <a:t>1356r0</a:t>
            </a:r>
            <a:r>
              <a:rPr lang="en-GB" sz="1200" dirty="0"/>
              <a:t> TGbe LB266 comment resolutions for RSNA 			Michael Montemurro		[37C]</a:t>
            </a:r>
          </a:p>
          <a:p>
            <a:pPr lvl="1">
              <a:buFont typeface="Arial" panose="020B0604020202020204" pitchFamily="34" charset="0"/>
              <a:buChar char="•"/>
            </a:pPr>
            <a:r>
              <a:rPr lang="en-GB" sz="1200" dirty="0">
                <a:solidFill>
                  <a:srgbClr val="FF0000"/>
                </a:solidFill>
              </a:rPr>
              <a:t>1381r0</a:t>
            </a:r>
            <a:r>
              <a:rPr lang="en-GB" sz="1200" dirty="0"/>
              <a:t> CR ML traffic indication part1 					Minyoung Park 		[32C]</a:t>
            </a:r>
          </a:p>
          <a:p>
            <a:pPr lvl="1">
              <a:buFont typeface="Arial" panose="020B0604020202020204" pitchFamily="34" charset="0"/>
              <a:buChar char="•"/>
            </a:pPr>
            <a:r>
              <a:rPr lang="en-GB" sz="1200" dirty="0">
                <a:solidFill>
                  <a:srgbClr val="FF0000"/>
                </a:solidFill>
              </a:rPr>
              <a:t>1442r0</a:t>
            </a:r>
            <a:r>
              <a:rPr lang="en-GB" sz="1200" dirty="0"/>
              <a:t> </a:t>
            </a:r>
            <a:r>
              <a:rPr lang="en-US" sz="1200" dirty="0"/>
              <a:t>CR for Clause 35.3.16.6. Sync PPDU start time		Dmitry Akhmetov		[25C]</a:t>
            </a:r>
            <a:endParaRPr lang="en-GB" sz="1200" dirty="0"/>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July 2022 meeting and conf calls</a:t>
            </a:r>
          </a:p>
          <a:p>
            <a:pPr lvl="0">
              <a:buFont typeface="Arial" panose="020B0604020202020204" pitchFamily="34" charset="0"/>
              <a:buChar char="•"/>
            </a:pPr>
            <a:r>
              <a:rPr lang="en-US" sz="1400" dirty="0">
                <a:solidFill>
                  <a:schemeClr val="tx1"/>
                </a:solidFill>
              </a:rPr>
              <a:t>Approve TG minutes</a:t>
            </a:r>
          </a:p>
          <a:p>
            <a:pPr lvl="0">
              <a:buFont typeface="Arial" panose="020B0604020202020204" pitchFamily="34" charset="0"/>
              <a:buChar char="•"/>
            </a:pPr>
            <a:r>
              <a:rPr lang="en-US" sz="1400" dirty="0"/>
              <a:t>TGbe Editor’s Report:</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b="0" i="0" u="none" strike="noStrike" dirty="0">
                <a:solidFill>
                  <a:schemeClr val="bg1">
                    <a:lumMod val="65000"/>
                  </a:schemeClr>
                </a:solidFill>
                <a:effectLst/>
                <a:latin typeface="Arial" panose="020B0604020202020204" pitchFamily="34" charset="0"/>
              </a:rPr>
              <a:t>…</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July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p:txBody>
          <a:bodyPr/>
          <a:lstStyle/>
          <a:p>
            <a:pPr marL="400050">
              <a:buFont typeface="Arial" panose="020B0604020202020204" pitchFamily="34" charset="0"/>
              <a:buChar char="•"/>
            </a:pPr>
            <a:r>
              <a:rPr lang="en-US" sz="2000" dirty="0"/>
              <a:t>…</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GB" sz="1600" dirty="0"/>
              <a:t>…</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solidFill>
                  <a:schemeClr val="tx1"/>
                </a:solidFill>
              </a:rPr>
              <a:t>…</a:t>
            </a:r>
            <a:endParaRPr lang="en-GB" sz="1400" dirty="0">
              <a:solidFill>
                <a:schemeClr val="tx1"/>
              </a:solidFill>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September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https://web.cvent.com/event/ae5c1e5a-6074-492a-9cd7-16b5ddc15864/summary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a:t>If you do not intend to register for this session you must leave this meeting and, if you have logged attendance on IMAT, email the 802.11 chair or vice chairs to have your attendance cancelled</a:t>
            </a:r>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chemeClr val="tx1"/>
                </a:solidFill>
                <a:effectLst/>
                <a:ea typeface="MS Gothic" panose="020B0609070205080204" pitchFamily="49" charset="-128"/>
              </a:rPr>
              <a:t>…</a:t>
            </a:r>
            <a:endParaRPr lang="en-GB" sz="1400" kern="1200" dirty="0">
              <a:solidFill>
                <a:schemeClr val="tx1"/>
              </a:solidFill>
              <a:latin typeface="Times New Roman" panose="02020603050405020304" pitchFamily="18" charset="0"/>
              <a:ea typeface="MS Gothic" panose="020B0609070205080204" pitchFamily="49" charset="-128"/>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endParaRPr lang="en-US" sz="1400" dirty="0">
              <a:solidFill>
                <a:schemeClr val="tx1"/>
              </a:solidFill>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endParaRPr lang="en-US" sz="1400" b="0" i="0" u="none" strike="noStrike" dirty="0">
              <a:solidFill>
                <a:schemeClr val="tx1"/>
              </a:solidFill>
              <a:effectLst/>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chemeClr val="tx1"/>
                </a:solidFill>
                <a:effectLst/>
                <a:latin typeface="Times New Roman" panose="02020603050405020304" pitchFamily="18" charset="0"/>
                <a:ea typeface="MS Gothic" panose="020B0609070205080204" pitchFamily="49" charset="-128"/>
              </a:rPr>
              <a:t>…</a:t>
            </a:r>
            <a:endParaRPr lang="en-US" sz="1200" b="0" i="0" u="none" strike="noStrike" kern="1200" dirty="0">
              <a:solidFill>
                <a:schemeClr val="tx1"/>
              </a:solidFill>
              <a:effectLst/>
              <a:ea typeface="MS Gothic" panose="020B0609070205080204" pitchFamily="49" charset="-128"/>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073591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PHY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1236350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solidFill>
                  <a:schemeClr val="tx1"/>
                </a:solidFill>
              </a:rPr>
              <a:t>…</a:t>
            </a:r>
          </a:p>
          <a:p>
            <a:pPr>
              <a:buFont typeface="Arial" panose="020B0604020202020204" pitchFamily="34" charset="0"/>
              <a:buChar char="•"/>
            </a:pPr>
            <a:r>
              <a:rPr lang="en-US" sz="1600" dirty="0">
                <a:solidFill>
                  <a:schemeClr val="tx1"/>
                </a:solidFill>
              </a:rPr>
              <a:t>Motions: …</a:t>
            </a:r>
          </a:p>
          <a:p>
            <a:pPr lvl="0">
              <a:buFont typeface="Arial" panose="020B0604020202020204" pitchFamily="34" charset="0"/>
              <a:buChar char="•"/>
            </a:pPr>
            <a:r>
              <a:rPr lang="en-US" sz="1600" dirty="0"/>
              <a:t>Goals for November 2022</a:t>
            </a:r>
          </a:p>
          <a:p>
            <a:pPr lvl="0">
              <a:buFont typeface="Arial" panose="020B0604020202020204" pitchFamily="34" charset="0"/>
              <a:buChar char="•"/>
            </a:pPr>
            <a:r>
              <a:rPr lang="en-US" sz="1600" dirty="0">
                <a:solidFill>
                  <a:schemeClr val="tx1"/>
                </a:solidFill>
              </a:rPr>
              <a:t>Teleconference Plan</a:t>
            </a:r>
          </a:p>
          <a:p>
            <a:pPr>
              <a:buFont typeface="Arial" panose="020B0604020202020204" pitchFamily="34" charset="0"/>
              <a:buChar char="•"/>
            </a:pPr>
            <a:r>
              <a:rPr lang="en-GB" sz="1600" dirty="0"/>
              <a:t>Submissions (rest):</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2000" dirty="0"/>
              <a:t>MAC: _ out of _</a:t>
            </a:r>
          </a:p>
          <a:p>
            <a:pPr>
              <a:buFont typeface="Arial" panose="020B0604020202020204" pitchFamily="34" charset="0"/>
              <a:buChar char="•"/>
            </a:pPr>
            <a:r>
              <a:rPr lang="en-US" sz="2000" dirty="0"/>
              <a:t>PHY: _ out of _</a:t>
            </a:r>
          </a:p>
          <a:p>
            <a:pPr>
              <a:buFont typeface="Arial" panose="020B0604020202020204" pitchFamily="34" charset="0"/>
              <a:buChar char="•"/>
            </a:pPr>
            <a:r>
              <a:rPr lang="en-US" sz="2000" dirty="0"/>
              <a:t>Joint: _ out of _</a:t>
            </a:r>
          </a:p>
          <a:p>
            <a:pPr>
              <a:buFont typeface="Arial" panose="020B0604020202020204" pitchFamily="34" charset="0"/>
              <a:buChar char="•"/>
            </a:pPr>
            <a:r>
              <a:rPr lang="en-US" sz="2000" dirty="0"/>
              <a:t>Total: _ out of 4120</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41499194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1847581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112287</TotalTime>
  <Words>3829</Words>
  <Application>Microsoft Office PowerPoint</Application>
  <PresentationFormat>On-screen Show (4:3)</PresentationFormat>
  <Paragraphs>763</Paragraphs>
  <Slides>45</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3" baseType="lpstr">
      <vt:lpstr>Arial</vt:lpstr>
      <vt:lpstr>Arial Black</vt:lpstr>
      <vt:lpstr>Calibri</vt:lpstr>
      <vt:lpstr>Monotype Sorts</vt:lpstr>
      <vt:lpstr>Times New Roman</vt:lpstr>
      <vt:lpstr>Wingdings</vt:lpstr>
      <vt:lpstr>Office Theme</vt:lpstr>
      <vt:lpstr>Document</vt:lpstr>
      <vt:lpstr>TGbe September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List-1</vt:lpstr>
      <vt:lpstr>Submission’s List 2</vt:lpstr>
      <vt:lpstr>Submission’s List 3</vt:lpstr>
      <vt:lpstr>Monday PHY Agenda–AM2</vt:lpstr>
      <vt:lpstr>Monday MAC Agenda–AM2</vt:lpstr>
      <vt:lpstr>Monday Joint Agenda-PM1</vt:lpstr>
      <vt:lpstr>Summary from July meeting and conf calls</vt:lpstr>
      <vt:lpstr>Monday PHY Agenda–PM2</vt:lpstr>
      <vt:lpstr>Monday MAC Agenda–PM2</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Agenda-AM2</vt:lpstr>
      <vt:lpstr>LB266 CR Status</vt:lpstr>
      <vt:lpstr>Goals for November</vt:lpstr>
      <vt:lpstr>Teleconference Plan</vt:lpstr>
      <vt:lpstr>Ad-Hoc Plan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2022-09-06T17:29:20Z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