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56" r:id="rId2"/>
    <p:sldId id="270" r:id="rId3"/>
    <p:sldId id="257" r:id="rId4"/>
    <p:sldId id="262" r:id="rId5"/>
    <p:sldId id="271" r:id="rId6"/>
    <p:sldId id="266" r:id="rId7"/>
    <p:sldId id="267" r:id="rId8"/>
    <p:sldId id="272" r:id="rId9"/>
    <p:sldId id="268" r:id="rId10"/>
    <p:sldId id="273" r:id="rId11"/>
    <p:sldId id="264" r:id="rId1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p:cViewPr varScale="1">
        <p:scale>
          <a:sx n="119" d="100"/>
          <a:sy n="119" d="100"/>
        </p:scale>
        <p:origin x="270" y="10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umbatis, Kurt" userId="68b38a53-abea-4f9f-9666-d9a08e7d983a" providerId="ADAL" clId="{0EBD6EB8-60B0-4EF1-809D-8D5BE680C59B}"/>
    <pc:docChg chg="custSel modSld modMainMaster">
      <pc:chgData name="Lumbatis, Kurt" userId="68b38a53-abea-4f9f-9666-d9a08e7d983a" providerId="ADAL" clId="{0EBD6EB8-60B0-4EF1-809D-8D5BE680C59B}" dt="2022-08-16T13:22:49.469" v="57" actId="20577"/>
      <pc:docMkLst>
        <pc:docMk/>
      </pc:docMkLst>
      <pc:sldChg chg="modSp mod">
        <pc:chgData name="Lumbatis, Kurt" userId="68b38a53-abea-4f9f-9666-d9a08e7d983a" providerId="ADAL" clId="{0EBD6EB8-60B0-4EF1-809D-8D5BE680C59B}" dt="2022-08-16T13:22:49.469" v="57" actId="20577"/>
        <pc:sldMkLst>
          <pc:docMk/>
          <pc:sldMk cId="1975098257" sldId="270"/>
        </pc:sldMkLst>
        <pc:spChg chg="mod">
          <ac:chgData name="Lumbatis, Kurt" userId="68b38a53-abea-4f9f-9666-d9a08e7d983a" providerId="ADAL" clId="{0EBD6EB8-60B0-4EF1-809D-8D5BE680C59B}" dt="2022-08-16T13:22:49.469" v="57" actId="20577"/>
          <ac:spMkLst>
            <pc:docMk/>
            <pc:sldMk cId="1975098257" sldId="270"/>
            <ac:spMk id="3" creationId="{5ADC6BBF-6902-C3F7-76B7-7540C7B9394D}"/>
          </ac:spMkLst>
        </pc:spChg>
      </pc:sldChg>
      <pc:sldMasterChg chg="modSp mod">
        <pc:chgData name="Lumbatis, Kurt" userId="68b38a53-abea-4f9f-9666-d9a08e7d983a" providerId="ADAL" clId="{0EBD6EB8-60B0-4EF1-809D-8D5BE680C59B}" dt="2022-08-16T13:22:17.039" v="1" actId="20577"/>
        <pc:sldMasterMkLst>
          <pc:docMk/>
          <pc:sldMasterMk cId="0" sldId="2147483648"/>
        </pc:sldMasterMkLst>
        <pc:spChg chg="mod">
          <ac:chgData name="Lumbatis, Kurt" userId="68b38a53-abea-4f9f-9666-d9a08e7d983a" providerId="ADAL" clId="{0EBD6EB8-60B0-4EF1-809D-8D5BE680C59B}" dt="2022-08-16T13:22:17.039" v="1"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802.11-22/1218r1</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CCD15F1F-C378-4EB2-B86B-600B05EC2D0D}" type="datetime1">
              <a:rPr lang="en-US" smtClean="0"/>
              <a:t>8/16/2022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Kurt Lumbatis, Commscope</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802.11-22/1218r1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fld id="{78572917-2BCB-4D73-B4D1-553BF5DCA917}" type="datetime1">
              <a:rPr lang="en-US" smtClean="0"/>
              <a:t>8/16/2022</a:t>
            </a:fld>
            <a:endParaRPr lang="en-US"/>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Kurt Lumbatis, Commscope</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802.11-22/1218r1</a:t>
            </a:r>
          </a:p>
        </p:txBody>
      </p:sp>
      <p:sp>
        <p:nvSpPr>
          <p:cNvPr id="5" name="Rectangle 3"/>
          <p:cNvSpPr>
            <a:spLocks noGrp="1" noChangeArrowheads="1"/>
          </p:cNvSpPr>
          <p:nvPr>
            <p:ph type="dt"/>
          </p:nvPr>
        </p:nvSpPr>
        <p:spPr>
          <a:ln/>
        </p:spPr>
        <p:txBody>
          <a:bodyPr/>
          <a:lstStyle/>
          <a:p>
            <a:fld id="{551261C2-2426-477A-A534-6D5DDAE1E8E7}" type="datetime1">
              <a:rPr lang="en-US" smtClean="0"/>
              <a:t>8/16/2022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802.11-22/1218r1</a:t>
            </a:r>
          </a:p>
        </p:txBody>
      </p:sp>
      <p:sp>
        <p:nvSpPr>
          <p:cNvPr id="5" name="Rectangle 3"/>
          <p:cNvSpPr>
            <a:spLocks noGrp="1" noChangeArrowheads="1"/>
          </p:cNvSpPr>
          <p:nvPr>
            <p:ph type="dt"/>
          </p:nvPr>
        </p:nvSpPr>
        <p:spPr>
          <a:ln/>
        </p:spPr>
        <p:txBody>
          <a:bodyPr/>
          <a:lstStyle/>
          <a:p>
            <a:fld id="{16D226EF-3B1F-4E68-BB46-37D8C8115FC4}" type="datetime1">
              <a:rPr lang="en-US" smtClean="0"/>
              <a:t>8/16/2022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802.11-22/1218r1</a:t>
            </a:r>
          </a:p>
        </p:txBody>
      </p:sp>
      <p:sp>
        <p:nvSpPr>
          <p:cNvPr id="5" name="Rectangle 3"/>
          <p:cNvSpPr>
            <a:spLocks noGrp="1" noChangeArrowheads="1"/>
          </p:cNvSpPr>
          <p:nvPr>
            <p:ph type="dt"/>
          </p:nvPr>
        </p:nvSpPr>
        <p:spPr>
          <a:ln/>
        </p:spPr>
        <p:txBody>
          <a:bodyPr/>
          <a:lstStyle/>
          <a:p>
            <a:fld id="{C2BF1E77-AC90-43B5-904D-9044B329B485}" type="datetime1">
              <a:rPr lang="en-US" smtClean="0"/>
              <a:t>8/16/2022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4</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802.11-22/1218r1</a:t>
            </a:r>
          </a:p>
        </p:txBody>
      </p:sp>
      <p:sp>
        <p:nvSpPr>
          <p:cNvPr id="5" name="Rectangle 3"/>
          <p:cNvSpPr>
            <a:spLocks noGrp="1" noChangeArrowheads="1"/>
          </p:cNvSpPr>
          <p:nvPr>
            <p:ph type="dt"/>
          </p:nvPr>
        </p:nvSpPr>
        <p:spPr>
          <a:ln/>
        </p:spPr>
        <p:txBody>
          <a:bodyPr/>
          <a:lstStyle/>
          <a:p>
            <a:fld id="{F9C4B333-16AF-4FB4-A5D1-E727A0E10F41}" type="datetime1">
              <a:rPr lang="en-US" smtClean="0"/>
              <a:t>8/16/2022</a:t>
            </a:fld>
            <a:endParaRPr lang="en-US"/>
          </a:p>
        </p:txBody>
      </p:sp>
      <p:sp>
        <p:nvSpPr>
          <p:cNvPr id="6" name="Rectangle 6"/>
          <p:cNvSpPr>
            <a:spLocks noGrp="1" noChangeArrowheads="1"/>
          </p:cNvSpPr>
          <p:nvPr>
            <p:ph type="ftr"/>
          </p:nvPr>
        </p:nvSpPr>
        <p:spPr>
          <a:ln/>
        </p:spPr>
        <p:txBody>
          <a:bodyPr/>
          <a:lstStyle/>
          <a:p>
            <a:r>
              <a:rPr lang="en-US"/>
              <a:t>Kurt Lumbatis, Commscope</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11</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August 2022</a:t>
            </a:r>
            <a:endParaRPr lang="en-GB"/>
          </a:p>
        </p:txBody>
      </p:sp>
      <p:sp>
        <p:nvSpPr>
          <p:cNvPr id="6" name="Footer Placeholder 5"/>
          <p:cNvSpPr>
            <a:spLocks noGrp="1"/>
          </p:cNvSpPr>
          <p:nvPr>
            <p:ph type="ftr" idx="11"/>
          </p:nvPr>
        </p:nvSpPr>
        <p:spPr/>
        <p:txBody>
          <a:bodyPr/>
          <a:lstStyle>
            <a:lvl1pPr>
              <a:defRPr/>
            </a:lvl1pPr>
          </a:lstStyle>
          <a:p>
            <a:r>
              <a:rPr lang="en-GB"/>
              <a:t>Kurt Lumbatis, Commscope</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August 2022</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Kurt Lumbatis, Commscope</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August 2022</a:t>
            </a:r>
            <a:endParaRPr lang="en-GB"/>
          </a:p>
        </p:txBody>
      </p:sp>
      <p:sp>
        <p:nvSpPr>
          <p:cNvPr id="4" name="Footer Placeholder 3"/>
          <p:cNvSpPr>
            <a:spLocks noGrp="1"/>
          </p:cNvSpPr>
          <p:nvPr>
            <p:ph type="ftr" idx="11"/>
          </p:nvPr>
        </p:nvSpPr>
        <p:spPr/>
        <p:txBody>
          <a:bodyPr/>
          <a:lstStyle>
            <a:lvl1pPr>
              <a:defRPr/>
            </a:lvl1pPr>
          </a:lstStyle>
          <a:p>
            <a:r>
              <a:rPr lang="en-GB"/>
              <a:t>Kurt Lumbatis, Commscope</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August 2022</a:t>
            </a:r>
            <a:endParaRPr lang="en-GB"/>
          </a:p>
        </p:txBody>
      </p:sp>
      <p:sp>
        <p:nvSpPr>
          <p:cNvPr id="3" name="Footer Placeholder 2"/>
          <p:cNvSpPr>
            <a:spLocks noGrp="1"/>
          </p:cNvSpPr>
          <p:nvPr>
            <p:ph type="ftr" idx="11"/>
          </p:nvPr>
        </p:nvSpPr>
        <p:spPr/>
        <p:txBody>
          <a:bodyPr/>
          <a:lstStyle>
            <a:lvl1pPr>
              <a:defRPr/>
            </a:lvl1pPr>
          </a:lstStyle>
          <a:p>
            <a:r>
              <a:rPr lang="en-GB"/>
              <a:t>Kurt Lumbatis, Commscope</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August 2022</a:t>
            </a:r>
            <a:endParaRPr lang="en-GB"/>
          </a:p>
        </p:txBody>
      </p:sp>
      <p:sp>
        <p:nvSpPr>
          <p:cNvPr id="5" name="Footer Placeholder 4"/>
          <p:cNvSpPr>
            <a:spLocks noGrp="1"/>
          </p:cNvSpPr>
          <p:nvPr>
            <p:ph type="ftr" idx="11"/>
          </p:nvPr>
        </p:nvSpPr>
        <p:spPr/>
        <p:txBody>
          <a:bodyPr/>
          <a:lstStyle>
            <a:lvl1pPr>
              <a:defRPr/>
            </a:lvl1pPr>
          </a:lstStyle>
          <a:p>
            <a:r>
              <a:rPr lang="en-GB"/>
              <a:t>Kurt Lumbatis, Commscope</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August 2022</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Kurt Lumbatis, Commscope</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802.11-22/1218r2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Device ID Synchronization and Control</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2022-08-11</a:t>
            </a:r>
          </a:p>
        </p:txBody>
      </p:sp>
      <p:sp>
        <p:nvSpPr>
          <p:cNvPr id="6" name="Date Placeholder 3"/>
          <p:cNvSpPr>
            <a:spLocks noGrp="1"/>
          </p:cNvSpPr>
          <p:nvPr>
            <p:ph type="dt" idx="10"/>
          </p:nvPr>
        </p:nvSpPr>
        <p:spPr/>
        <p:txBody>
          <a:bodyPr/>
          <a:lstStyle/>
          <a:p>
            <a:r>
              <a:rPr lang="en-US"/>
              <a:t>August 2022</a:t>
            </a:r>
            <a:endParaRPr lang="en-GB" dirty="0"/>
          </a:p>
        </p:txBody>
      </p:sp>
      <p:sp>
        <p:nvSpPr>
          <p:cNvPr id="7" name="Footer Placeholder 4"/>
          <p:cNvSpPr>
            <a:spLocks noGrp="1"/>
          </p:cNvSpPr>
          <p:nvPr>
            <p:ph type="ftr" idx="11"/>
          </p:nvPr>
        </p:nvSpPr>
        <p:spPr/>
        <p:txBody>
          <a:bodyPr/>
          <a:lstStyle/>
          <a:p>
            <a:r>
              <a:rPr lang="en-GB"/>
              <a:t>Kurt Lumbatis, Commscope</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07354593"/>
              </p:ext>
            </p:extLst>
          </p:nvPr>
        </p:nvGraphicFramePr>
        <p:xfrm>
          <a:off x="981075" y="2411413"/>
          <a:ext cx="10164763" cy="2465387"/>
        </p:xfrm>
        <a:graphic>
          <a:graphicData uri="http://schemas.openxmlformats.org/presentationml/2006/ole">
            <mc:AlternateContent xmlns:mc="http://schemas.openxmlformats.org/markup-compatibility/2006">
              <mc:Choice xmlns:v="urn:schemas-microsoft-com:vml" Requires="v">
                <p:oleObj name="Document" r:id="rId3" imgW="10466184" imgH="2539535" progId="Word.Document.8">
                  <p:embed/>
                </p:oleObj>
              </mc:Choice>
              <mc:Fallback>
                <p:oleObj name="Document" r:id="rId3" imgW="10466184" imgH="2539535" progId="Word.Document.8">
                  <p:embed/>
                  <p:pic>
                    <p:nvPicPr>
                      <p:cNvPr id="3075" name="Object 3"/>
                      <p:cNvPicPr>
                        <a:picLocks noChangeAspect="1" noChangeArrowheads="1"/>
                      </p:cNvPicPr>
                      <p:nvPr/>
                    </p:nvPicPr>
                    <p:blipFill>
                      <a:blip r:embed="rId4"/>
                      <a:srcRect/>
                      <a:stretch>
                        <a:fillRect/>
                      </a:stretch>
                    </p:blipFill>
                    <p:spPr bwMode="auto">
                      <a:xfrm>
                        <a:off x="981075" y="2411413"/>
                        <a:ext cx="10164763" cy="2465387"/>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a:xfrm>
            <a:off x="914401" y="685802"/>
            <a:ext cx="10361084" cy="643888"/>
          </a:xfrm>
        </p:spPr>
        <p:txBody>
          <a:bodyPr/>
          <a:lstStyle/>
          <a:p>
            <a:r>
              <a:rPr lang="en-US" dirty="0"/>
              <a:t>AP Response</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866206655"/>
              </p:ext>
            </p:extLst>
          </p:nvPr>
        </p:nvGraphicFramePr>
        <p:xfrm>
          <a:off x="609600" y="1219200"/>
          <a:ext cx="10780184" cy="4937760"/>
        </p:xfrm>
        <a:graphic>
          <a:graphicData uri="http://schemas.openxmlformats.org/drawingml/2006/table">
            <a:tbl>
              <a:tblPr firstRow="1" bandRow="1">
                <a:tableStyleId>{21E4AEA4-8DFA-4A89-87EB-49C32662AFE0}</a:tableStyleId>
              </a:tblPr>
              <a:tblGrid>
                <a:gridCol w="1066800">
                  <a:extLst>
                    <a:ext uri="{9D8B030D-6E8A-4147-A177-3AD203B41FA5}">
                      <a16:colId xmlns:a16="http://schemas.microsoft.com/office/drawing/2014/main" val="1062340761"/>
                    </a:ext>
                  </a:extLst>
                </a:gridCol>
                <a:gridCol w="838200">
                  <a:extLst>
                    <a:ext uri="{9D8B030D-6E8A-4147-A177-3AD203B41FA5}">
                      <a16:colId xmlns:a16="http://schemas.microsoft.com/office/drawing/2014/main" val="2419952841"/>
                    </a:ext>
                  </a:extLst>
                </a:gridCol>
                <a:gridCol w="8875184">
                  <a:extLst>
                    <a:ext uri="{9D8B030D-6E8A-4147-A177-3AD203B41FA5}">
                      <a16:colId xmlns:a16="http://schemas.microsoft.com/office/drawing/2014/main" val="2427275078"/>
                    </a:ext>
                  </a:extLst>
                </a:gridCol>
              </a:tblGrid>
              <a:tr h="370840">
                <a:tc>
                  <a:txBody>
                    <a:bodyPr/>
                    <a:lstStyle/>
                    <a:p>
                      <a:pPr algn="ctr"/>
                      <a:r>
                        <a:rPr lang="en-US" dirty="0"/>
                        <a:t>Device ID Active?</a:t>
                      </a:r>
                    </a:p>
                  </a:txBody>
                  <a:tcPr anchor="ctr"/>
                </a:tc>
                <a:tc>
                  <a:txBody>
                    <a:bodyPr/>
                    <a:lstStyle/>
                    <a:p>
                      <a:pPr algn="ctr"/>
                      <a:r>
                        <a:rPr lang="en-US" dirty="0"/>
                        <a:t>ID BLOB</a:t>
                      </a:r>
                    </a:p>
                  </a:txBody>
                  <a:tcPr anchor="ctr"/>
                </a:tc>
                <a:tc>
                  <a:txBody>
                    <a:bodyPr/>
                    <a:lstStyle/>
                    <a:p>
                      <a:pPr algn="ctr"/>
                      <a:r>
                        <a:rPr lang="en-US" dirty="0"/>
                        <a:t>Result</a:t>
                      </a:r>
                    </a:p>
                  </a:txBody>
                  <a:tcPr anchor="ctr"/>
                </a:tc>
                <a:extLst>
                  <a:ext uri="{0D108BD9-81ED-4DB2-BD59-A6C34878D82A}">
                    <a16:rowId xmlns:a16="http://schemas.microsoft.com/office/drawing/2014/main" val="3712448544"/>
                  </a:ext>
                </a:extLst>
              </a:tr>
              <a:tr h="670560">
                <a:tc rowSpan="3">
                  <a:txBody>
                    <a:bodyPr/>
                    <a:lstStyle/>
                    <a:p>
                      <a:pPr algn="ctr"/>
                      <a:r>
                        <a:rPr lang="en-US" dirty="0"/>
                        <a:t>Yes</a:t>
                      </a:r>
                    </a:p>
                  </a:txBody>
                  <a:tcPr anchor="ctr"/>
                </a:tc>
                <a:tc rowSpan="3">
                  <a:txBody>
                    <a:bodyPr/>
                    <a:lstStyle/>
                    <a:p>
                      <a:pPr algn="ctr"/>
                      <a:r>
                        <a:rPr lang="en-US" dirty="0"/>
                        <a:t>ID</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Indicates the device has chosen to be identified with this ID.  </a:t>
                      </a:r>
                    </a:p>
                  </a:txBody>
                  <a:tcPr anchor="ctr"/>
                </a:tc>
                <a:extLst>
                  <a:ext uri="{0D108BD9-81ED-4DB2-BD59-A6C34878D82A}">
                    <a16:rowId xmlns:a16="http://schemas.microsoft.com/office/drawing/2014/main" val="3537396787"/>
                  </a:ext>
                </a:extLst>
              </a:tr>
              <a:tr h="27940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If the ID Blob </a:t>
                      </a:r>
                      <a:r>
                        <a:rPr lang="en-US" sz="1600" cap="all" baseline="0" dirty="0"/>
                        <a:t>is</a:t>
                      </a:r>
                      <a:r>
                        <a:rPr lang="en-US" sz="1600" dirty="0"/>
                        <a:t> recognized by the network: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should not insert Device ID Element in the Association Response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should not return Device ID KDE in Message 3 of the handshake for FT or others</a:t>
                      </a:r>
                    </a:p>
                  </a:txBody>
                  <a:tcPr anchor="ctr"/>
                </a:tc>
                <a:extLst>
                  <a:ext uri="{0D108BD9-81ED-4DB2-BD59-A6C34878D82A}">
                    <a16:rowId xmlns:a16="http://schemas.microsoft.com/office/drawing/2014/main" val="987946663"/>
                  </a:ext>
                </a:extLst>
              </a:tr>
              <a:tr h="670560">
                <a:tc vMerge="1">
                  <a:txBody>
                    <a:bodyPr/>
                    <a:lstStyle/>
                    <a:p>
                      <a:endParaRPr lang="en-US"/>
                    </a:p>
                  </a:txBody>
                  <a:tcPr/>
                </a:tc>
                <a:tc vMerge="1">
                  <a:txBody>
                    <a:bodyPr/>
                    <a:lstStyle/>
                    <a:p>
                      <a:endParaRPr lang="en-US"/>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If the ID Blob </a:t>
                      </a:r>
                      <a:r>
                        <a:rPr lang="en-US" sz="1600" cap="all" baseline="0" dirty="0"/>
                        <a:t>is </a:t>
                      </a:r>
                      <a:r>
                        <a:rPr lang="en-US" sz="1600" dirty="0"/>
                        <a:t>NOT recognized by the network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may allow this ID to be utilized to identify the device.</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should not insert Device ID Element in the Association Response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600" dirty="0"/>
                        <a:t>AP should not return Device ID KDE in Message 3 of the handshake for FT or others</a:t>
                      </a:r>
                      <a:br>
                        <a:rPr lang="en-US" sz="1600" dirty="0"/>
                      </a:br>
                      <a:endParaRPr lang="en-US" sz="1600" dirty="0"/>
                    </a:p>
                    <a:p>
                      <a:r>
                        <a:rPr lang="en-US" sz="1600" dirty="0"/>
                        <a:t>AP may insert a network generated ID Blob in the Device ID Element in the Association Response frame for FILS.  The device shall store and subsequently return this ID Blob in the Association Request Device ID Element.  If so, AP shall insert a network generated ID Blob in the Device ID KDE in message 3 of the handshake for FT and others.  The device shall store and subsequently return this ID Blob in the Device ID KDE in message 2 of the 4-Way Handshake.</a:t>
                      </a:r>
                    </a:p>
                  </a:txBody>
                  <a:tcPr anchor="ctr"/>
                </a:tc>
                <a:extLst>
                  <a:ext uri="{0D108BD9-81ED-4DB2-BD59-A6C34878D82A}">
                    <a16:rowId xmlns:a16="http://schemas.microsoft.com/office/drawing/2014/main" val="4218979796"/>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35108442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11</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F0FCCF-B445-8F35-E2EB-68D93CAE7EEF}"/>
              </a:ext>
            </a:extLst>
          </p:cNvPr>
          <p:cNvSpPr>
            <a:spLocks noGrp="1"/>
          </p:cNvSpPr>
          <p:nvPr>
            <p:ph type="title"/>
          </p:nvPr>
        </p:nvSpPr>
        <p:spPr/>
        <p:txBody>
          <a:bodyPr/>
          <a:lstStyle/>
          <a:p>
            <a:r>
              <a:rPr lang="en-US" dirty="0"/>
              <a:t>Revisions</a:t>
            </a:r>
          </a:p>
        </p:txBody>
      </p:sp>
      <p:sp>
        <p:nvSpPr>
          <p:cNvPr id="3" name="Content Placeholder 2">
            <a:extLst>
              <a:ext uri="{FF2B5EF4-FFF2-40B4-BE49-F238E27FC236}">
                <a16:creationId xmlns:a16="http://schemas.microsoft.com/office/drawing/2014/main" id="{5ADC6BBF-6902-C3F7-76B7-7540C7B9394D}"/>
              </a:ext>
            </a:extLst>
          </p:cNvPr>
          <p:cNvSpPr>
            <a:spLocks noGrp="1"/>
          </p:cNvSpPr>
          <p:nvPr>
            <p:ph idx="1"/>
          </p:nvPr>
        </p:nvSpPr>
        <p:spPr/>
        <p:txBody>
          <a:bodyPr/>
          <a:lstStyle/>
          <a:p>
            <a:r>
              <a:rPr lang="en-US" sz="2000" dirty="0"/>
              <a:t>R0 – Initial Version</a:t>
            </a:r>
          </a:p>
          <a:p>
            <a:r>
              <a:rPr lang="en-US" sz="2000" dirty="0"/>
              <a:t>R1 – Simplification of logic and removal of Informational Element changes.</a:t>
            </a:r>
            <a:br>
              <a:rPr lang="en-US" sz="2000" dirty="0"/>
            </a:br>
            <a:r>
              <a:rPr lang="en-US" sz="2000" dirty="0"/>
              <a:t>No need to modify Device ID KDE.  Logic reworked as well as additions for FILS.</a:t>
            </a:r>
          </a:p>
          <a:p>
            <a:r>
              <a:rPr lang="en-US" sz="2000" dirty="0"/>
              <a:t>R2 – Modify AP not recognize non-AP </a:t>
            </a:r>
            <a:r>
              <a:rPr lang="en-US" sz="2000"/>
              <a:t>STA identifier.</a:t>
            </a:r>
            <a:endParaRPr lang="en-US" sz="2000" dirty="0"/>
          </a:p>
        </p:txBody>
      </p:sp>
      <p:sp>
        <p:nvSpPr>
          <p:cNvPr id="4" name="Slide Number Placeholder 3">
            <a:extLst>
              <a:ext uri="{FF2B5EF4-FFF2-40B4-BE49-F238E27FC236}">
                <a16:creationId xmlns:a16="http://schemas.microsoft.com/office/drawing/2014/main" id="{412B63CB-7A3E-9F36-705A-00AFA7E2DCB1}"/>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3AE9C84-A462-6CC6-C539-F1DC2E0FCB10}"/>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9B2D3F32-883F-CD5A-3580-A93F4C828FF5}"/>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19750982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submission proposes methods on how the Device ID shall be synchronized between the non-AP STA and the network.  It also suggests a method to determine if a non-AP STA has Activated Device ID for the network.</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Device ID Synchronization and Control</a:t>
            </a:r>
          </a:p>
        </p:txBody>
      </p:sp>
      <p:sp>
        <p:nvSpPr>
          <p:cNvPr id="9218" name="Rectangle 2"/>
          <p:cNvSpPr>
            <a:spLocks noGrp="1" noChangeArrowheads="1"/>
          </p:cNvSpPr>
          <p:nvPr>
            <p:ph idx="1"/>
          </p:nvPr>
        </p:nvSpPr>
        <p:spPr>
          <a:xfrm>
            <a:off x="914401" y="1524001"/>
            <a:ext cx="10361084" cy="4570414"/>
          </a:xfrm>
          <a:ln/>
        </p:spPr>
        <p:txBody>
          <a:bodyPr/>
          <a:lstStyle/>
          <a:p>
            <a:pPr>
              <a:buFont typeface="Times New Roman" pitchFamily="16" charset="0"/>
              <a:buChar char="•"/>
            </a:pPr>
            <a:r>
              <a:rPr lang="en-GB" dirty="0"/>
              <a:t>In the comment collection process for IEEE P802.11bh Draft 0.2 several comments addressing the passing of the ID and synchronization between the non-AP STA and the network.  This submission seeks to address these comments.</a:t>
            </a:r>
          </a:p>
          <a:p>
            <a:pPr>
              <a:buFont typeface="Times New Roman" pitchFamily="16" charset="0"/>
              <a:buChar char="•"/>
            </a:pPr>
            <a:r>
              <a:rPr lang="en-GB" dirty="0"/>
              <a:t>If the methods suggested herein are agreed upon, a text submission will be prepared to codify these methods in the text.</a:t>
            </a:r>
          </a:p>
          <a:p>
            <a:pPr>
              <a:buFont typeface="Times New Roman" pitchFamily="16" charset="0"/>
              <a:buChar char="•"/>
            </a:pPr>
            <a:r>
              <a:rPr lang="en-GB" dirty="0"/>
              <a:t>Seeks to address: CR-4,CR-6, CR-10, CR-11, CR-15, CR26, CR30, CR31</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4</a:t>
            </a:fld>
            <a:endParaRPr lang="en-GB"/>
          </a:p>
        </p:txBody>
      </p:sp>
      <p:sp>
        <p:nvSpPr>
          <p:cNvPr id="5" name="Footer Placeholder 4"/>
          <p:cNvSpPr>
            <a:spLocks noGrp="1"/>
          </p:cNvSpPr>
          <p:nvPr>
            <p:ph type="ftr" idx="14"/>
          </p:nvPr>
        </p:nvSpPr>
        <p:spPr/>
        <p:txBody>
          <a:bodyPr/>
          <a:lstStyle/>
          <a:p>
            <a:r>
              <a:rPr lang="en-GB"/>
              <a:t>Kurt Lumbatis, Commscope</a:t>
            </a:r>
            <a:endParaRPr lang="en-GB" dirty="0"/>
          </a:p>
        </p:txBody>
      </p:sp>
      <p:sp>
        <p:nvSpPr>
          <p:cNvPr id="4" name="Date Placeholder 3"/>
          <p:cNvSpPr>
            <a:spLocks noGrp="1"/>
          </p:cNvSpPr>
          <p:nvPr>
            <p:ph type="dt" idx="15"/>
          </p:nvPr>
        </p:nvSpPr>
        <p:spPr/>
        <p:txBody>
          <a:bodyPr/>
          <a:lstStyle/>
          <a:p>
            <a:r>
              <a:rPr lang="en-US"/>
              <a:t>August 2022</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Device ID Implemented / Device ID Activated Truth Table</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2623250641"/>
              </p:ext>
            </p:extLst>
          </p:nvPr>
        </p:nvGraphicFramePr>
        <p:xfrm>
          <a:off x="929216" y="1600200"/>
          <a:ext cx="10460568" cy="4458694"/>
        </p:xfrm>
        <a:graphic>
          <a:graphicData uri="http://schemas.openxmlformats.org/drawingml/2006/table">
            <a:tbl>
              <a:tblPr firstRow="1" bandRow="1">
                <a:tableStyleId>{21E4AEA4-8DFA-4A89-87EB-49C32662AFE0}</a:tableStyleId>
              </a:tblPr>
              <a:tblGrid>
                <a:gridCol w="1909878">
                  <a:extLst>
                    <a:ext uri="{9D8B030D-6E8A-4147-A177-3AD203B41FA5}">
                      <a16:colId xmlns:a16="http://schemas.microsoft.com/office/drawing/2014/main" val="1062340761"/>
                    </a:ext>
                  </a:extLst>
                </a:gridCol>
                <a:gridCol w="1455145">
                  <a:extLst>
                    <a:ext uri="{9D8B030D-6E8A-4147-A177-3AD203B41FA5}">
                      <a16:colId xmlns:a16="http://schemas.microsoft.com/office/drawing/2014/main" val="2925643936"/>
                    </a:ext>
                  </a:extLst>
                </a:gridCol>
                <a:gridCol w="7095545">
                  <a:extLst>
                    <a:ext uri="{9D8B030D-6E8A-4147-A177-3AD203B41FA5}">
                      <a16:colId xmlns:a16="http://schemas.microsoft.com/office/drawing/2014/main" val="2427275078"/>
                    </a:ext>
                  </a:extLst>
                </a:gridCol>
              </a:tblGrid>
              <a:tr h="7096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Device ID Implemented</a:t>
                      </a:r>
                    </a:p>
                  </a:txBody>
                  <a:tcPr anchor="ctr"/>
                </a:tc>
                <a:tc>
                  <a:txBody>
                    <a:bodyPr/>
                    <a:lstStyle/>
                    <a:p>
                      <a:pPr algn="ctr"/>
                      <a:r>
                        <a:rPr lang="en-US" dirty="0"/>
                        <a:t>Device ID Activated</a:t>
                      </a:r>
                    </a:p>
                  </a:txBody>
                  <a:tcPr anchor="ctr"/>
                </a:tc>
                <a:tc>
                  <a:txBody>
                    <a:bodyPr/>
                    <a:lstStyle/>
                    <a:p>
                      <a:pPr algn="ctr"/>
                      <a:r>
                        <a:rPr lang="en-US" dirty="0"/>
                        <a:t>Result</a:t>
                      </a:r>
                    </a:p>
                  </a:txBody>
                  <a:tcPr anchor="ctr"/>
                </a:tc>
                <a:extLst>
                  <a:ext uri="{0D108BD9-81ED-4DB2-BD59-A6C34878D82A}">
                    <a16:rowId xmlns:a16="http://schemas.microsoft.com/office/drawing/2014/main" val="3712448544"/>
                  </a:ext>
                </a:extLst>
              </a:tr>
              <a:tr h="1013791">
                <a:tc>
                  <a:txBody>
                    <a:bodyPr/>
                    <a:lstStyle/>
                    <a:p>
                      <a:pPr algn="ctr"/>
                      <a:r>
                        <a:rPr lang="en-US" dirty="0"/>
                        <a:t>0</a:t>
                      </a:r>
                    </a:p>
                  </a:txBody>
                  <a:tcPr anchor="ctr"/>
                </a:tc>
                <a:tc>
                  <a:txBody>
                    <a:bodyPr/>
                    <a:lstStyle/>
                    <a:p>
                      <a:pPr algn="ctr"/>
                      <a:r>
                        <a:rPr lang="en-US" dirty="0"/>
                        <a:t>Don’t Care</a:t>
                      </a:r>
                    </a:p>
                  </a:txBody>
                  <a:tcPr anchor="ctr"/>
                </a:tc>
                <a:tc>
                  <a:txBody>
                    <a:bodyPr/>
                    <a:lstStyle/>
                    <a:p>
                      <a:r>
                        <a:rPr lang="en-US" dirty="0"/>
                        <a:t>Indicates Device ID has not been implemented in the device.</a:t>
                      </a:r>
                    </a:p>
                    <a:p>
                      <a:endParaRPr lang="en-US" dirty="0"/>
                    </a:p>
                    <a:p>
                      <a:r>
                        <a:rPr lang="en-US" dirty="0"/>
                        <a:t>The </a:t>
                      </a:r>
                      <a:r>
                        <a:rPr lang="en-US" sz="1800" b="0" i="0" u="none" strike="noStrike" kern="1200" baseline="0" dirty="0">
                          <a:solidFill>
                            <a:schemeClr val="dk1"/>
                          </a:solidFill>
                          <a:latin typeface="+mn-lt"/>
                          <a:ea typeface="+mn-ea"/>
                          <a:cs typeface="+mn-cs"/>
                        </a:rPr>
                        <a:t>Device ID Support b</a:t>
                      </a:r>
                      <a:r>
                        <a:rPr lang="en-US" dirty="0"/>
                        <a:t>it will not be set in the </a:t>
                      </a:r>
                      <a:r>
                        <a:rPr lang="en-US" sz="1800" b="0" i="0" u="none" strike="noStrike" kern="1200" baseline="0" dirty="0">
                          <a:solidFill>
                            <a:schemeClr val="dk1"/>
                          </a:solidFill>
                          <a:latin typeface="+mn-lt"/>
                          <a:ea typeface="+mn-ea"/>
                          <a:cs typeface="+mn-cs"/>
                        </a:rPr>
                        <a:t>RSN Extension Element</a:t>
                      </a:r>
                      <a:r>
                        <a:rPr lang="en-US" b="0" dirty="0"/>
                        <a:t>.</a:t>
                      </a:r>
                      <a:br>
                        <a:rPr lang="en-US" dirty="0"/>
                      </a:br>
                      <a:r>
                        <a:rPr lang="en-US" dirty="0"/>
                        <a:t>No Device ID Element sent in the Association Request frame for FILS</a:t>
                      </a:r>
                    </a:p>
                    <a:p>
                      <a:r>
                        <a:rPr lang="en-US" dirty="0"/>
                        <a:t>No Device ID KDE will be passed in message 2 of the 4-Way handshake for FT or other.</a:t>
                      </a:r>
                    </a:p>
                  </a:txBody>
                  <a:tcPr/>
                </a:tc>
                <a:extLst>
                  <a:ext uri="{0D108BD9-81ED-4DB2-BD59-A6C34878D82A}">
                    <a16:rowId xmlns:a16="http://schemas.microsoft.com/office/drawing/2014/main" val="362436800"/>
                  </a:ext>
                </a:extLst>
              </a:tr>
              <a:tr h="1317929">
                <a:tc>
                  <a:txBody>
                    <a:bodyPr/>
                    <a:lstStyle/>
                    <a:p>
                      <a:pPr algn="ctr"/>
                      <a:r>
                        <a:rPr lang="en-US" dirty="0"/>
                        <a:t>1</a:t>
                      </a:r>
                    </a:p>
                  </a:txBody>
                  <a:tcPr anchor="ctr"/>
                </a:tc>
                <a:tc>
                  <a:txBody>
                    <a:bodyPr/>
                    <a:lstStyle/>
                    <a:p>
                      <a:pPr algn="ctr"/>
                      <a:r>
                        <a:rPr lang="en-US" dirty="0"/>
                        <a:t>0</a:t>
                      </a:r>
                    </a:p>
                  </a:txBody>
                  <a:tcPr anchor="ctr"/>
                </a:tc>
                <a:tc>
                  <a:txBody>
                    <a:bodyPr/>
                    <a:lstStyle/>
                    <a:p>
                      <a:r>
                        <a:rPr lang="en-US" dirty="0"/>
                        <a:t>Indicates that the device has implemented Device ID but has chosen not to be identified. </a:t>
                      </a:r>
                    </a:p>
                    <a:p>
                      <a:endParaRPr lang="en-US" dirty="0"/>
                    </a:p>
                    <a:p>
                      <a:r>
                        <a:rPr lang="en-US" dirty="0"/>
                        <a:t>The </a:t>
                      </a:r>
                      <a:r>
                        <a:rPr lang="en-US" sz="1800" b="0" i="0" u="none" strike="noStrike" kern="1200" baseline="0" dirty="0">
                          <a:solidFill>
                            <a:schemeClr val="dk1"/>
                          </a:solidFill>
                          <a:latin typeface="+mn-lt"/>
                          <a:ea typeface="+mn-ea"/>
                          <a:cs typeface="+mn-cs"/>
                        </a:rPr>
                        <a:t>Device ID Support b</a:t>
                      </a:r>
                      <a:r>
                        <a:rPr lang="en-US" dirty="0"/>
                        <a:t>it will be set in the </a:t>
                      </a:r>
                      <a:r>
                        <a:rPr lang="en-US" sz="1800" b="0" i="0" u="none" strike="noStrike" kern="1200" baseline="0" dirty="0">
                          <a:solidFill>
                            <a:schemeClr val="dk1"/>
                          </a:solidFill>
                          <a:latin typeface="+mn-lt"/>
                          <a:ea typeface="+mn-ea"/>
                          <a:cs typeface="+mn-cs"/>
                        </a:rPr>
                        <a:t>RSN Extension Element</a:t>
                      </a:r>
                      <a:r>
                        <a:rPr lang="en-US" b="0" dirty="0"/>
                        <a:t>.</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Element sent in the Association Request frame for FILS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KDE will be passed in message 2 of the 4-Way Handshake</a:t>
                      </a:r>
                    </a:p>
                    <a:p>
                      <a:r>
                        <a:rPr lang="en-US" dirty="0"/>
                        <a:t>for FT or other.</a:t>
                      </a:r>
                    </a:p>
                  </a:txBody>
                  <a:tcP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1127545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Device ID Implemented / Device ID Activated Truth Table</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1365999452"/>
              </p:ext>
            </p:extLst>
          </p:nvPr>
        </p:nvGraphicFramePr>
        <p:xfrm>
          <a:off x="929216" y="1600200"/>
          <a:ext cx="10460568" cy="2721334"/>
        </p:xfrm>
        <a:graphic>
          <a:graphicData uri="http://schemas.openxmlformats.org/drawingml/2006/table">
            <a:tbl>
              <a:tblPr firstRow="1" bandRow="1">
                <a:tableStyleId>{21E4AEA4-8DFA-4A89-87EB-49C32662AFE0}</a:tableStyleId>
              </a:tblPr>
              <a:tblGrid>
                <a:gridCol w="1509184">
                  <a:extLst>
                    <a:ext uri="{9D8B030D-6E8A-4147-A177-3AD203B41FA5}">
                      <a16:colId xmlns:a16="http://schemas.microsoft.com/office/drawing/2014/main" val="1062340761"/>
                    </a:ext>
                  </a:extLst>
                </a:gridCol>
                <a:gridCol w="1143000">
                  <a:extLst>
                    <a:ext uri="{9D8B030D-6E8A-4147-A177-3AD203B41FA5}">
                      <a16:colId xmlns:a16="http://schemas.microsoft.com/office/drawing/2014/main" val="2925643936"/>
                    </a:ext>
                  </a:extLst>
                </a:gridCol>
                <a:gridCol w="7808384">
                  <a:extLst>
                    <a:ext uri="{9D8B030D-6E8A-4147-A177-3AD203B41FA5}">
                      <a16:colId xmlns:a16="http://schemas.microsoft.com/office/drawing/2014/main" val="2427275078"/>
                    </a:ext>
                  </a:extLst>
                </a:gridCol>
              </a:tblGrid>
              <a:tr h="70965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Device ID Implemented</a:t>
                      </a:r>
                    </a:p>
                  </a:txBody>
                  <a:tcPr anchor="ctr"/>
                </a:tc>
                <a:tc>
                  <a:txBody>
                    <a:bodyPr/>
                    <a:lstStyle/>
                    <a:p>
                      <a:pPr algn="ctr"/>
                      <a:r>
                        <a:rPr lang="en-US" dirty="0"/>
                        <a:t>Device ID Activated</a:t>
                      </a:r>
                    </a:p>
                  </a:txBody>
                  <a:tcPr anchor="ctr"/>
                </a:tc>
                <a:tc>
                  <a:txBody>
                    <a:bodyPr/>
                    <a:lstStyle/>
                    <a:p>
                      <a:pPr algn="ctr"/>
                      <a:r>
                        <a:rPr lang="en-US" dirty="0"/>
                        <a:t>Result</a:t>
                      </a:r>
                    </a:p>
                  </a:txBody>
                  <a:tcPr anchor="ctr"/>
                </a:tc>
                <a:extLst>
                  <a:ext uri="{0D108BD9-81ED-4DB2-BD59-A6C34878D82A}">
                    <a16:rowId xmlns:a16="http://schemas.microsoft.com/office/drawing/2014/main" val="3712448544"/>
                  </a:ext>
                </a:extLst>
              </a:tr>
              <a:tr h="1622066">
                <a:tc>
                  <a:txBody>
                    <a:bodyPr/>
                    <a:lstStyle/>
                    <a:p>
                      <a:pPr algn="ctr"/>
                      <a:r>
                        <a:rPr lang="en-US" dirty="0"/>
                        <a:t>1</a:t>
                      </a:r>
                    </a:p>
                  </a:txBody>
                  <a:tcPr anchor="ctr"/>
                </a:tc>
                <a:tc>
                  <a:txBody>
                    <a:bodyPr/>
                    <a:lstStyle/>
                    <a:p>
                      <a:pPr algn="ctr"/>
                      <a:r>
                        <a:rPr lang="en-US" dirty="0"/>
                        <a:t>1</a:t>
                      </a:r>
                    </a:p>
                  </a:txBody>
                  <a:tcPr anchor="ctr"/>
                </a:tc>
                <a:tc>
                  <a:txBody>
                    <a:bodyPr/>
                    <a:lstStyle/>
                    <a:p>
                      <a:r>
                        <a:rPr lang="en-US" dirty="0"/>
                        <a:t>Indicates that the device has implemented Device ID and is allowed to be identified within the network.</a:t>
                      </a:r>
                    </a:p>
                    <a:p>
                      <a:r>
                        <a:rPr lang="en-US" dirty="0"/>
                        <a:t> </a:t>
                      </a:r>
                    </a:p>
                    <a:p>
                      <a:r>
                        <a:rPr lang="en-US" dirty="0"/>
                        <a:t>The </a:t>
                      </a:r>
                      <a:r>
                        <a:rPr lang="en-US" sz="1800" b="0" i="0" u="none" strike="noStrike" kern="1200" baseline="0" dirty="0">
                          <a:solidFill>
                            <a:schemeClr val="dk1"/>
                          </a:solidFill>
                          <a:latin typeface="+mn-lt"/>
                          <a:ea typeface="+mn-ea"/>
                          <a:cs typeface="+mn-cs"/>
                        </a:rPr>
                        <a:t>Device ID Support b</a:t>
                      </a:r>
                      <a:r>
                        <a:rPr lang="en-US" dirty="0"/>
                        <a:t>it will be set in the </a:t>
                      </a:r>
                      <a:r>
                        <a:rPr lang="en-US" sz="1800" b="0" i="0" u="none" strike="noStrike" kern="1200" baseline="0" dirty="0">
                          <a:solidFill>
                            <a:schemeClr val="dk1"/>
                          </a:solidFill>
                          <a:latin typeface="+mn-lt"/>
                          <a:ea typeface="+mn-ea"/>
                          <a:cs typeface="+mn-cs"/>
                        </a:rPr>
                        <a:t>RSN Extension Element</a:t>
                      </a:r>
                      <a:r>
                        <a:rPr lang="en-US" b="0" dirty="0"/>
                        <a:t>.</a:t>
                      </a:r>
                    </a:p>
                    <a:p>
                      <a:r>
                        <a:rPr lang="en-US" dirty="0"/>
                        <a:t>Device ID Element with ID Blob sent in the Association Request frame for FILS Device ID KDE with ID Blob passed in message 2 of the 4-Way Handshake for FT and others.</a:t>
                      </a:r>
                    </a:p>
                  </a:txBody>
                  <a:tcPr/>
                </a:tc>
                <a:extLst>
                  <a:ext uri="{0D108BD9-81ED-4DB2-BD59-A6C34878D82A}">
                    <a16:rowId xmlns:a16="http://schemas.microsoft.com/office/drawing/2014/main" val="3537396787"/>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41412158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Non-AP STA Indication of Device ID Activated</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3534021079"/>
              </p:ext>
            </p:extLst>
          </p:nvPr>
        </p:nvGraphicFramePr>
        <p:xfrm>
          <a:off x="608543" y="1981200"/>
          <a:ext cx="10972800" cy="3840480"/>
        </p:xfrm>
        <a:graphic>
          <a:graphicData uri="http://schemas.openxmlformats.org/drawingml/2006/table">
            <a:tbl>
              <a:tblPr firstRow="1" bandRow="1">
                <a:tableStyleId>{21E4AEA4-8DFA-4A89-87EB-49C32662AFE0}</a:tableStyleId>
              </a:tblPr>
              <a:tblGrid>
                <a:gridCol w="1330607">
                  <a:extLst>
                    <a:ext uri="{9D8B030D-6E8A-4147-A177-3AD203B41FA5}">
                      <a16:colId xmlns:a16="http://schemas.microsoft.com/office/drawing/2014/main" val="1062340761"/>
                    </a:ext>
                  </a:extLst>
                </a:gridCol>
                <a:gridCol w="1107793">
                  <a:extLst>
                    <a:ext uri="{9D8B030D-6E8A-4147-A177-3AD203B41FA5}">
                      <a16:colId xmlns:a16="http://schemas.microsoft.com/office/drawing/2014/main" val="2419952841"/>
                    </a:ext>
                  </a:extLst>
                </a:gridCol>
                <a:gridCol w="8534400">
                  <a:extLst>
                    <a:ext uri="{9D8B030D-6E8A-4147-A177-3AD203B41FA5}">
                      <a16:colId xmlns:a16="http://schemas.microsoft.com/office/drawing/2014/main" val="2427275078"/>
                    </a:ext>
                  </a:extLst>
                </a:gridCol>
              </a:tblGrid>
              <a:tr h="370840">
                <a:tc>
                  <a:txBody>
                    <a:bodyPr/>
                    <a:lstStyle/>
                    <a:p>
                      <a:pPr algn="ctr"/>
                      <a:r>
                        <a:rPr lang="en-US" dirty="0"/>
                        <a:t>Device ID Activated</a:t>
                      </a:r>
                    </a:p>
                  </a:txBody>
                  <a:tcPr anchor="ctr"/>
                </a:tc>
                <a:tc>
                  <a:txBody>
                    <a:bodyPr/>
                    <a:lstStyle/>
                    <a:p>
                      <a:pPr algn="ctr"/>
                      <a:r>
                        <a:rPr lang="en-US" dirty="0"/>
                        <a:t>ID BLOB</a:t>
                      </a:r>
                    </a:p>
                  </a:txBody>
                  <a:tcPr anchor="ctr"/>
                </a:tc>
                <a:tc>
                  <a:txBody>
                    <a:bodyPr/>
                    <a:lstStyle/>
                    <a:p>
                      <a:pPr algn="ctr"/>
                      <a:r>
                        <a:rPr lang="en-US" dirty="0"/>
                        <a:t>Result </a:t>
                      </a:r>
                    </a:p>
                  </a:txBody>
                  <a:tcPr anchor="ctr"/>
                </a:tc>
                <a:extLst>
                  <a:ext uri="{0D108BD9-81ED-4DB2-BD59-A6C34878D82A}">
                    <a16:rowId xmlns:a16="http://schemas.microsoft.com/office/drawing/2014/main" val="3712448544"/>
                  </a:ext>
                </a:extLst>
              </a:tr>
              <a:tr h="370840">
                <a:tc>
                  <a:txBody>
                    <a:bodyPr/>
                    <a:lstStyle/>
                    <a:p>
                      <a:pPr algn="ctr"/>
                      <a:r>
                        <a:rPr lang="en-US" dirty="0"/>
                        <a:t>0</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Don’t Care</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device has chosen not to be identified.   Network will not assign an ID to the device.</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Element sent in the Association Request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No Device ID KDE  passed in message 2 of the 4-Way Handshake for FT or other.</a:t>
                      </a:r>
                    </a:p>
                  </a:txBody>
                  <a:tcPr/>
                </a:tc>
                <a:extLst>
                  <a:ext uri="{0D108BD9-81ED-4DB2-BD59-A6C34878D82A}">
                    <a16:rowId xmlns:a16="http://schemas.microsoft.com/office/drawing/2014/main" val="362436800"/>
                  </a:ext>
                </a:extLst>
              </a:tr>
              <a:tr h="370840">
                <a:tc>
                  <a:txBody>
                    <a:bodyPr/>
                    <a:lstStyle/>
                    <a:p>
                      <a:pPr algn="ctr"/>
                      <a:r>
                        <a:rPr lang="en-US" dirty="0"/>
                        <a:t>1</a:t>
                      </a:r>
                    </a:p>
                  </a:txBody>
                  <a:tcPr anchor="ctr"/>
                </a:tc>
                <a:tc>
                  <a:txBody>
                    <a:bodyPr/>
                    <a:lstStyle/>
                    <a:p>
                      <a:pPr algn="ctr"/>
                      <a:r>
                        <a:rPr lang="en-US" dirty="0"/>
                        <a:t>EMPTY</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the device has chosen to be identified by a network generated ID, but the ID Blob for this network has not been assigned.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Element with an empty ID Blob sent in the Association Request frame for FILS Device ID KDE with an empty ID Blob sent in message 2 of the 4-Way Handshake for FT or other.</a:t>
                      </a:r>
                    </a:p>
                  </a:txBody>
                  <a:tcP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27139626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p:txBody>
          <a:bodyPr/>
          <a:lstStyle/>
          <a:p>
            <a:r>
              <a:rPr lang="en-US" dirty="0"/>
              <a:t>STA Indication of Device ID Activated</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314866749"/>
              </p:ext>
            </p:extLst>
          </p:nvPr>
        </p:nvGraphicFramePr>
        <p:xfrm>
          <a:off x="609600" y="1447800"/>
          <a:ext cx="10972800" cy="1828800"/>
        </p:xfrm>
        <a:graphic>
          <a:graphicData uri="http://schemas.openxmlformats.org/drawingml/2006/table">
            <a:tbl>
              <a:tblPr firstRow="1" bandRow="1">
                <a:tableStyleId>{21E4AEA4-8DFA-4A89-87EB-49C32662AFE0}</a:tableStyleId>
              </a:tblPr>
              <a:tblGrid>
                <a:gridCol w="1330607">
                  <a:extLst>
                    <a:ext uri="{9D8B030D-6E8A-4147-A177-3AD203B41FA5}">
                      <a16:colId xmlns:a16="http://schemas.microsoft.com/office/drawing/2014/main" val="1062340761"/>
                    </a:ext>
                  </a:extLst>
                </a:gridCol>
                <a:gridCol w="1107793">
                  <a:extLst>
                    <a:ext uri="{9D8B030D-6E8A-4147-A177-3AD203B41FA5}">
                      <a16:colId xmlns:a16="http://schemas.microsoft.com/office/drawing/2014/main" val="2419952841"/>
                    </a:ext>
                  </a:extLst>
                </a:gridCol>
                <a:gridCol w="8534400">
                  <a:extLst>
                    <a:ext uri="{9D8B030D-6E8A-4147-A177-3AD203B41FA5}">
                      <a16:colId xmlns:a16="http://schemas.microsoft.com/office/drawing/2014/main" val="2427275078"/>
                    </a:ext>
                  </a:extLst>
                </a:gridCol>
              </a:tblGrid>
              <a:tr h="370840">
                <a:tc>
                  <a:txBody>
                    <a:bodyPr/>
                    <a:lstStyle/>
                    <a:p>
                      <a:pPr algn="ctr"/>
                      <a:r>
                        <a:rPr lang="en-US" dirty="0"/>
                        <a:t>Device ID Activated</a:t>
                      </a:r>
                    </a:p>
                  </a:txBody>
                  <a:tcPr anchor="ctr"/>
                </a:tc>
                <a:tc>
                  <a:txBody>
                    <a:bodyPr/>
                    <a:lstStyle/>
                    <a:p>
                      <a:pPr algn="ctr"/>
                      <a:r>
                        <a:rPr lang="en-US" dirty="0"/>
                        <a:t>ID BLOB</a:t>
                      </a:r>
                    </a:p>
                  </a:txBody>
                  <a:tcPr anchor="ctr"/>
                </a:tc>
                <a:tc>
                  <a:txBody>
                    <a:bodyPr/>
                    <a:lstStyle/>
                    <a:p>
                      <a:pPr algn="ctr"/>
                      <a:r>
                        <a:rPr lang="en-US" dirty="0"/>
                        <a:t>Result </a:t>
                      </a:r>
                    </a:p>
                  </a:txBody>
                  <a:tcPr anchor="ctr"/>
                </a:tc>
                <a:extLst>
                  <a:ext uri="{0D108BD9-81ED-4DB2-BD59-A6C34878D82A}">
                    <a16:rowId xmlns:a16="http://schemas.microsoft.com/office/drawing/2014/main" val="3712448544"/>
                  </a:ext>
                </a:extLst>
              </a:tr>
              <a:tr h="370840">
                <a:tc>
                  <a:txBody>
                    <a:bodyPr/>
                    <a:lstStyle/>
                    <a:p>
                      <a:pPr algn="ctr"/>
                      <a:r>
                        <a:rPr lang="en-US" dirty="0"/>
                        <a:t>1</a:t>
                      </a:r>
                    </a:p>
                  </a:txBody>
                  <a:tcPr anchor="ctr"/>
                </a:tc>
                <a:tc>
                  <a:txBody>
                    <a:bodyPr/>
                    <a:lstStyle/>
                    <a:p>
                      <a:pPr algn="ctr"/>
                      <a:r>
                        <a:rPr lang="en-US" dirty="0"/>
                        <a:t>ID</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Indicates the device has chosen to be identified with this ID.</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Device ID Element with ID Blob sent in the Association Request frame for FILS Device ID KDE with ID Blob sent in message 2 of the 4-Way Handshake for FT or others.</a:t>
                      </a:r>
                    </a:p>
                  </a:txBody>
                  <a:tcPr/>
                </a:tc>
                <a:extLst>
                  <a:ext uri="{0D108BD9-81ED-4DB2-BD59-A6C34878D82A}">
                    <a16:rowId xmlns:a16="http://schemas.microsoft.com/office/drawing/2014/main" val="3537396787"/>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41329479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23549-1D8A-87ED-C4D6-917D4D1AFBB6}"/>
              </a:ext>
            </a:extLst>
          </p:cNvPr>
          <p:cNvSpPr>
            <a:spLocks noGrp="1"/>
          </p:cNvSpPr>
          <p:nvPr>
            <p:ph type="title"/>
          </p:nvPr>
        </p:nvSpPr>
        <p:spPr>
          <a:xfrm>
            <a:off x="914401" y="685802"/>
            <a:ext cx="10361084" cy="643888"/>
          </a:xfrm>
        </p:spPr>
        <p:txBody>
          <a:bodyPr/>
          <a:lstStyle/>
          <a:p>
            <a:r>
              <a:rPr lang="en-US" dirty="0"/>
              <a:t>AP Responses</a:t>
            </a:r>
          </a:p>
        </p:txBody>
      </p:sp>
      <p:graphicFrame>
        <p:nvGraphicFramePr>
          <p:cNvPr id="7" name="Table 7">
            <a:extLst>
              <a:ext uri="{FF2B5EF4-FFF2-40B4-BE49-F238E27FC236}">
                <a16:creationId xmlns:a16="http://schemas.microsoft.com/office/drawing/2014/main" id="{A064D2CF-C330-AAF3-B991-B5F7D4BFF6AC}"/>
              </a:ext>
            </a:extLst>
          </p:cNvPr>
          <p:cNvGraphicFramePr>
            <a:graphicFrameLocks noGrp="1"/>
          </p:cNvGraphicFramePr>
          <p:nvPr>
            <p:ph idx="1"/>
            <p:extLst>
              <p:ext uri="{D42A27DB-BD31-4B8C-83A1-F6EECF244321}">
                <p14:modId xmlns:p14="http://schemas.microsoft.com/office/powerpoint/2010/main" val="3377522642"/>
              </p:ext>
            </p:extLst>
          </p:nvPr>
        </p:nvGraphicFramePr>
        <p:xfrm>
          <a:off x="609600" y="1549400"/>
          <a:ext cx="10780184" cy="3566160"/>
        </p:xfrm>
        <a:graphic>
          <a:graphicData uri="http://schemas.openxmlformats.org/drawingml/2006/table">
            <a:tbl>
              <a:tblPr firstRow="1" bandRow="1">
                <a:tableStyleId>{21E4AEA4-8DFA-4A89-87EB-49C32662AFE0}</a:tableStyleId>
              </a:tblPr>
              <a:tblGrid>
                <a:gridCol w="1066800">
                  <a:extLst>
                    <a:ext uri="{9D8B030D-6E8A-4147-A177-3AD203B41FA5}">
                      <a16:colId xmlns:a16="http://schemas.microsoft.com/office/drawing/2014/main" val="1062340761"/>
                    </a:ext>
                  </a:extLst>
                </a:gridCol>
                <a:gridCol w="1066800">
                  <a:extLst>
                    <a:ext uri="{9D8B030D-6E8A-4147-A177-3AD203B41FA5}">
                      <a16:colId xmlns:a16="http://schemas.microsoft.com/office/drawing/2014/main" val="2419952841"/>
                    </a:ext>
                  </a:extLst>
                </a:gridCol>
                <a:gridCol w="8646584">
                  <a:extLst>
                    <a:ext uri="{9D8B030D-6E8A-4147-A177-3AD203B41FA5}">
                      <a16:colId xmlns:a16="http://schemas.microsoft.com/office/drawing/2014/main" val="2427275078"/>
                    </a:ext>
                  </a:extLst>
                </a:gridCol>
              </a:tblGrid>
              <a:tr h="370840">
                <a:tc>
                  <a:txBody>
                    <a:bodyPr/>
                    <a:lstStyle/>
                    <a:p>
                      <a:pPr algn="ctr"/>
                      <a:r>
                        <a:rPr lang="en-US" dirty="0"/>
                        <a:t>Device ID Active?</a:t>
                      </a:r>
                    </a:p>
                  </a:txBody>
                  <a:tcPr anchor="ctr"/>
                </a:tc>
                <a:tc>
                  <a:txBody>
                    <a:bodyPr/>
                    <a:lstStyle/>
                    <a:p>
                      <a:pPr algn="ctr"/>
                      <a:r>
                        <a:rPr lang="en-US" dirty="0"/>
                        <a:t>ID BLOB</a:t>
                      </a:r>
                    </a:p>
                  </a:txBody>
                  <a:tcPr anchor="ctr"/>
                </a:tc>
                <a:tc>
                  <a:txBody>
                    <a:bodyPr/>
                    <a:lstStyle/>
                    <a:p>
                      <a:pPr algn="ctr"/>
                      <a:r>
                        <a:rPr lang="en-US" dirty="0"/>
                        <a:t>Result </a:t>
                      </a:r>
                    </a:p>
                  </a:txBody>
                  <a:tcPr anchor="ctr"/>
                </a:tc>
                <a:extLst>
                  <a:ext uri="{0D108BD9-81ED-4DB2-BD59-A6C34878D82A}">
                    <a16:rowId xmlns:a16="http://schemas.microsoft.com/office/drawing/2014/main" val="3712448544"/>
                  </a:ext>
                </a:extLst>
              </a:tr>
              <a:tr h="370840">
                <a:tc>
                  <a:txBody>
                    <a:bodyPr/>
                    <a:lstStyle/>
                    <a:p>
                      <a:pPr algn="ctr"/>
                      <a:r>
                        <a:rPr lang="en-US" dirty="0"/>
                        <a:t>No</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N/A</a:t>
                      </a:r>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insert Device ID Element in the Association Response frame for FILS</a:t>
                      </a:r>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AP should not return Device ID KDE in Message 3 of the handshake for FT or others</a:t>
                      </a:r>
                    </a:p>
                  </a:txBody>
                  <a:tcPr anchor="ctr"/>
                </a:tc>
                <a:extLst>
                  <a:ext uri="{0D108BD9-81ED-4DB2-BD59-A6C34878D82A}">
                    <a16:rowId xmlns:a16="http://schemas.microsoft.com/office/drawing/2014/main" val="362436800"/>
                  </a:ext>
                </a:extLst>
              </a:tr>
              <a:tr h="370840">
                <a:tc>
                  <a:txBody>
                    <a:bodyPr/>
                    <a:lstStyle/>
                    <a:p>
                      <a:pPr algn="ctr"/>
                      <a:r>
                        <a:rPr lang="en-US" dirty="0"/>
                        <a:t>Yes</a:t>
                      </a:r>
                    </a:p>
                  </a:txBody>
                  <a:tcPr anchor="ctr"/>
                </a:tc>
                <a:tc>
                  <a:txBody>
                    <a:bodyPr/>
                    <a:lstStyle/>
                    <a:p>
                      <a:pPr algn="ctr"/>
                      <a:r>
                        <a:rPr lang="en-US" dirty="0"/>
                        <a:t>EMPTY</a:t>
                      </a:r>
                    </a:p>
                  </a:txBody>
                  <a:tcPr anchor="ctr"/>
                </a:tc>
                <a:tc>
                  <a:txBody>
                    <a:bodyPr/>
                    <a:lstStyle/>
                    <a:p>
                      <a:r>
                        <a:rPr lang="en-US" dirty="0"/>
                        <a:t>AP should insert a network generated ID Blob in the Device ID Element in the Association Response frame for FILS.  The device shall store and subsequently return this ID Blob in the Association Request Device ID Element.</a:t>
                      </a:r>
                    </a:p>
                    <a:p>
                      <a:endParaRPr lang="en-US" dirty="0"/>
                    </a:p>
                    <a:p>
                      <a:r>
                        <a:rPr lang="en-US" dirty="0"/>
                        <a:t>AP shall insert a network generated ID Blob in the Device ID KDE in message 3 of the handshake for FT and others.  The device shall store and subsequently return this ID Blob in the Device ID KDE in message 2 of the 4-Way handshake.</a:t>
                      </a:r>
                    </a:p>
                  </a:txBody>
                  <a:tcPr anchor="ctr"/>
                </a:tc>
                <a:extLst>
                  <a:ext uri="{0D108BD9-81ED-4DB2-BD59-A6C34878D82A}">
                    <a16:rowId xmlns:a16="http://schemas.microsoft.com/office/drawing/2014/main" val="271006719"/>
                  </a:ext>
                </a:extLst>
              </a:tr>
            </a:tbl>
          </a:graphicData>
        </a:graphic>
      </p:graphicFrame>
      <p:sp>
        <p:nvSpPr>
          <p:cNvPr id="4" name="Slide Number Placeholder 3">
            <a:extLst>
              <a:ext uri="{FF2B5EF4-FFF2-40B4-BE49-F238E27FC236}">
                <a16:creationId xmlns:a16="http://schemas.microsoft.com/office/drawing/2014/main" id="{7EF1B7C3-9B0D-AE4B-C981-A8297D938D54}"/>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75B28C62-5983-A172-403A-E504A57EF6C4}"/>
              </a:ext>
            </a:extLst>
          </p:cNvPr>
          <p:cNvSpPr>
            <a:spLocks noGrp="1"/>
          </p:cNvSpPr>
          <p:nvPr>
            <p:ph type="ftr" idx="14"/>
          </p:nvPr>
        </p:nvSpPr>
        <p:spPr/>
        <p:txBody>
          <a:bodyPr/>
          <a:lstStyle/>
          <a:p>
            <a:r>
              <a:rPr lang="en-GB"/>
              <a:t>Kurt Lumbatis, Commscope</a:t>
            </a:r>
            <a:endParaRPr lang="en-GB" dirty="0"/>
          </a:p>
        </p:txBody>
      </p:sp>
      <p:sp>
        <p:nvSpPr>
          <p:cNvPr id="6" name="Date Placeholder 5">
            <a:extLst>
              <a:ext uri="{FF2B5EF4-FFF2-40B4-BE49-F238E27FC236}">
                <a16:creationId xmlns:a16="http://schemas.microsoft.com/office/drawing/2014/main" id="{4562DE76-9B69-CF9F-99D8-60BDAC58E867}"/>
              </a:ext>
            </a:extLst>
          </p:cNvPr>
          <p:cNvSpPr>
            <a:spLocks noGrp="1"/>
          </p:cNvSpPr>
          <p:nvPr>
            <p:ph type="dt" idx="15"/>
          </p:nvPr>
        </p:nvSpPr>
        <p:spPr/>
        <p:txBody>
          <a:bodyPr/>
          <a:lstStyle/>
          <a:p>
            <a:r>
              <a:rPr lang="en-US"/>
              <a:t>August 2022</a:t>
            </a:r>
            <a:endParaRPr lang="en-GB" dirty="0"/>
          </a:p>
        </p:txBody>
      </p:sp>
    </p:spTree>
    <p:extLst>
      <p:ext uri="{BB962C8B-B14F-4D97-AF65-F5344CB8AC3E}">
        <p14:creationId xmlns:p14="http://schemas.microsoft.com/office/powerpoint/2010/main" val="36747484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466</TotalTime>
  <Words>1063</Words>
  <Application>Microsoft Office PowerPoint</Application>
  <PresentationFormat>Widescreen</PresentationFormat>
  <Paragraphs>143</Paragraphs>
  <Slides>11</Slides>
  <Notes>4</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5" baseType="lpstr">
      <vt:lpstr>Arial</vt:lpstr>
      <vt:lpstr>Times New Roman</vt:lpstr>
      <vt:lpstr>Office Theme</vt:lpstr>
      <vt:lpstr>Document</vt:lpstr>
      <vt:lpstr>Device ID Synchronization and Control</vt:lpstr>
      <vt:lpstr>Revisions</vt:lpstr>
      <vt:lpstr>Abstract</vt:lpstr>
      <vt:lpstr>Device ID Synchronization and Control</vt:lpstr>
      <vt:lpstr>Device ID Implemented / Device ID Activated Truth Table</vt:lpstr>
      <vt:lpstr>Device ID Implemented / Device ID Activated Truth Table</vt:lpstr>
      <vt:lpstr>Non-AP STA Indication of Device ID Activated</vt:lpstr>
      <vt:lpstr>STA Indication of Device ID Activated</vt:lpstr>
      <vt:lpstr>AP Responses</vt:lpstr>
      <vt:lpstr>AP Response</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Device ID Synchronization and Control</dc:title>
  <dc:creator>Lumbatis, Kurt</dc:creator>
  <cp:lastModifiedBy>Lumbatis, Kurt</cp:lastModifiedBy>
  <cp:revision>4</cp:revision>
  <cp:lastPrinted>1601-01-01T00:00:00Z</cp:lastPrinted>
  <dcterms:created xsi:type="dcterms:W3CDTF">2022-07-29T15:05:46Z</dcterms:created>
  <dcterms:modified xsi:type="dcterms:W3CDTF">2022-08-16T13:22:53Z</dcterms:modified>
</cp:coreProperties>
</file>