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655" r:id="rId3"/>
    <p:sldId id="661" r:id="rId4"/>
    <p:sldId id="656" r:id="rId5"/>
    <p:sldId id="650" r:id="rId6"/>
    <p:sldId id="659" r:id="rId7"/>
    <p:sldId id="660" r:id="rId8"/>
    <p:sldId id="625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shnu Vardhan Ratnam" initials="VVR" lastIdx="3" clrIdx="0">
    <p:extLst>
      <p:ext uri="{19B8F6BF-5375-455C-9EA6-DF929625EA0E}">
        <p15:presenceInfo xmlns:p15="http://schemas.microsoft.com/office/powerpoint/2012/main" userId="S-1-5-21-1569490900-2152479555-3239727262-58706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6395" autoAdjust="0"/>
  </p:normalViewPr>
  <p:slideViewPr>
    <p:cSldViewPr>
      <p:cViewPr varScale="1">
        <p:scale>
          <a:sx n="127" d="100"/>
          <a:sy n="127" d="100"/>
        </p:scale>
        <p:origin x="1200" y="114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5FF9872-BB9C-4656-86EE-80A78B9C07AE}" type="datetime1">
              <a:rPr lang="en-US" smtClean="0"/>
              <a:t>7/26/2022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Vishnu Ratnam (SRA)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802.11-xx/xxxxr0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E993158-FF21-4BB0-B87F-C47A4E4BFBE2}" type="datetime1">
              <a:rPr lang="en-US" smtClean="0"/>
              <a:t>7/26/2022</a:t>
            </a:fld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Vishnu Ratnam (SRA)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802.11-xx/xxxxr0</a:t>
            </a:r>
            <a:endParaRPr lang="en-US" altLang="en-US" sz="14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8EBBEF0-5E6F-4FCB-B57D-AD661FBE03D6}" type="datetime1">
              <a:rPr lang="en-US" altLang="en-US" sz="1400" smtClean="0"/>
              <a:t>7/26/2022</a:t>
            </a:fld>
            <a:endParaRPr lang="en-US" altLang="en-US" sz="1400"/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Vishnu Ratnam (SRA)</a:t>
            </a:r>
            <a:endParaRPr lang="en-US" altLang="en-US"/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802.11-xx/xxxxr0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Vishnu Ratnam (SRA)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A4C469B6-0354-4D64-BCEB-6541BE9EF06F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531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802.11-xx/xxxxr0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Vishnu Ratnam (SRA)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A4C469B6-0354-4D64-BCEB-6541BE9EF06F}" type="slidenum">
              <a:rPr lang="en-US" altLang="en-US" smtClean="0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709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Vishnu Ratnam (SRA)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802.11-22/1202r0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July</a:t>
            </a:r>
            <a:r>
              <a:rPr lang="en-US" altLang="en-US" sz="1800" b="1" dirty="0" smtClean="0"/>
              <a:t> </a:t>
            </a:r>
            <a:r>
              <a:rPr lang="en-US" altLang="en-US" sz="1800" b="1" dirty="0" smtClean="0"/>
              <a:t>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Reducing the size of ML traffic indication element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</a:t>
            </a:r>
            <a:r>
              <a:rPr lang="en-US" altLang="en-US" sz="2000" b="0" dirty="0" smtClean="0">
                <a:cs typeface="Arial" panose="020B0604020202020204" pitchFamily="34" charset="0"/>
              </a:rPr>
              <a:t>2022-07-26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ym typeface="+mn-ea"/>
              </a:rPr>
              <a:t>Vishnu Ratnam (SRA)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035136"/>
              </p:ext>
            </p:extLst>
          </p:nvPr>
        </p:nvGraphicFramePr>
        <p:xfrm>
          <a:off x="606425" y="2609851"/>
          <a:ext cx="7775575" cy="205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10439485" imgH="2759751" progId="Word.Document.8">
                  <p:embed/>
                </p:oleObj>
              </mc:Choice>
              <mc:Fallback>
                <p:oleObj name="Document" r:id="rId4" imgW="10439485" imgH="2759751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2609851"/>
                        <a:ext cx="7775575" cy="20510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719991" y="462756"/>
            <a:ext cx="7772400" cy="914400"/>
          </a:xfrm>
        </p:spPr>
        <p:txBody>
          <a:bodyPr/>
          <a:lstStyle/>
          <a:p>
            <a:r>
              <a:rPr lang="en-US" dirty="0" smtClean="0"/>
              <a:t>Comment in LB266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846645"/>
              </p:ext>
            </p:extLst>
          </p:nvPr>
        </p:nvGraphicFramePr>
        <p:xfrm>
          <a:off x="714953" y="1752600"/>
          <a:ext cx="7895646" cy="3057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647">
                  <a:extLst>
                    <a:ext uri="{9D8B030D-6E8A-4147-A177-3AD203B41FA5}">
                      <a16:colId xmlns:a16="http://schemas.microsoft.com/office/drawing/2014/main" val="149790983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5260871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394266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194546822"/>
                    </a:ext>
                  </a:extLst>
                </a:gridCol>
                <a:gridCol w="1960658">
                  <a:extLst>
                    <a:ext uri="{9D8B030D-6E8A-4147-A177-3AD203B41FA5}">
                      <a16:colId xmlns:a16="http://schemas.microsoft.com/office/drawing/2014/main" val="4222790777"/>
                    </a:ext>
                  </a:extLst>
                </a:gridCol>
                <a:gridCol w="1315941">
                  <a:extLst>
                    <a:ext uri="{9D8B030D-6E8A-4147-A177-3AD203B41FA5}">
                      <a16:colId xmlns:a16="http://schemas.microsoft.com/office/drawing/2014/main" val="67881875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CID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Section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Page.Line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Comment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Proposed Change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Resolution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004395"/>
                  </a:ext>
                </a:extLst>
              </a:tr>
              <a:tr h="2438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11586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35.3.12.4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433.11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Even with a non-default TID-to-link mapping, the AP may sometimes have BUs for a non-AP MLD that can be fetched from any enabled link e.g. MMPDUs, BUs of TID which are mapped to all links. The spec needs to provide a mechanism for AP MLD to indicate if the currently buffered BUs can be fetched on any enabled link. Similarly with default TID-to-link mapping, if the AP MLD has no specific link recommendation, a mechanism to indicate the same is required.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 indicate that the buffered BUs can be fetched on any enabled link, the AP MLD shall: (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 set the bit corresponding to AID of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nonAP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MLD to 1 in the partial virtual bitmap of TIM (ii) Set all bits corresponding to this AID in the per-link traffic indication bitmap of multi-link traffic indication element to 0.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REVISED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Agreed</a:t>
                      </a:r>
                      <a:r>
                        <a:rPr lang="en-US" sz="1200" baseline="0" dirty="0" smtClean="0"/>
                        <a:t> in principle.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Presenter will bring forth a PDT based on straw-poll result.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788084"/>
                  </a:ext>
                </a:extLst>
              </a:tr>
            </a:tbl>
          </a:graphicData>
        </a:graphic>
      </p:graphicFrame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sym typeface="+mn-ea"/>
              </a:rPr>
              <a:t>Vishnu Ratnam (SRA)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5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52450" y="1037202"/>
                <a:ext cx="80391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Consider an AP MLD operating with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1600" dirty="0" smtClean="0"/>
                  <a:t> links and having one or more associated non-APs MLDs with non-default TID-to-link mapping (T2LM).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For indicating the per-link buffered traffic, the spec provides a ‘multi-link traffic indication’ element which is included in beacon frames.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However, as per current spec, the ‘per-link traffic indication list’ subfield of the ‘multi-link traffic indication’ element has to provide traffic indication for all the AIDs with buffered traffic, starting from AID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dirty="0" smtClean="0"/>
                  <a:t>.</a:t>
                </a:r>
              </a:p>
              <a:p>
                <a:pPr marL="742950" lvl="1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The value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dirty="0" smtClean="0"/>
                  <a:t> is indicated in the ‘AID offset’ subfield of the ‘ML </a:t>
                </a:r>
                <a:r>
                  <a:rPr lang="en-US" sz="1600" dirty="0"/>
                  <a:t>traffic indication </a:t>
                </a:r>
                <a:r>
                  <a:rPr lang="en-US" sz="1600" dirty="0" smtClean="0"/>
                  <a:t>control’ field of the ‘multi-link traffic indication’ element.</a:t>
                </a:r>
              </a:p>
              <a:p>
                <a:pPr marL="742950" lvl="1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Thus the size of this bitmap can be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𝐿𝑀</m:t>
                    </m:r>
                  </m:oMath>
                </a14:m>
                <a:r>
                  <a:rPr lang="en-US" sz="1600" dirty="0" smtClean="0"/>
                  <a:t>,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600" dirty="0" smtClean="0"/>
                  <a:t> is number of AIDs after AID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dirty="0" smtClean="0"/>
                  <a:t> with buffered traffic.</a:t>
                </a:r>
                <a:endParaRPr lang="en-US" sz="16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1037202"/>
                <a:ext cx="8039100" cy="2800767"/>
              </a:xfrm>
              <a:prstGeom prst="rect">
                <a:avLst/>
              </a:prstGeom>
              <a:blipFill>
                <a:blip r:embed="rId3"/>
                <a:stretch>
                  <a:fillRect l="-303" t="-652" r="-455" b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sym typeface="+mn-ea"/>
              </a:rPr>
              <a:t>Vishnu Ratnam (SRA)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600" y="3733800"/>
            <a:ext cx="5972175" cy="271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79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en-US" dirty="0" smtClean="0"/>
              <a:t>Motivation contd.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52450" y="1371600"/>
                <a:ext cx="80391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Per-link traffic indication may not be required for many of these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600" dirty="0" smtClean="0"/>
                  <a:t> AIDs:</a:t>
                </a:r>
              </a:p>
              <a:p>
                <a:pPr marL="800100" lvl="1" indent="-342900" algn="just">
                  <a:buFont typeface="+mj-lt"/>
                  <a:buAutoNum type="arabicPeriod"/>
                </a:pPr>
                <a:r>
                  <a:rPr lang="en-US" sz="1600" dirty="0" smtClean="0"/>
                  <a:t>Many of these AIDs can have default T2LM. Note that T2LM </a:t>
                </a:r>
                <a:r>
                  <a:rPr lang="en-US" sz="1600" dirty="0"/>
                  <a:t>mapping can be changed with </a:t>
                </a:r>
                <a:r>
                  <a:rPr lang="en-US" sz="1600" dirty="0" smtClean="0"/>
                  <a:t>time, so contiguous AIDs for non-default T2LM can’t be guaranteed.</a:t>
                </a:r>
              </a:p>
              <a:p>
                <a:pPr marL="800100" lvl="1" indent="-342900" algn="just">
                  <a:buFont typeface="+mj-lt"/>
                  <a:buAutoNum type="arabicPeriod"/>
                </a:pPr>
                <a:r>
                  <a:rPr lang="en-US" sz="1600" dirty="0" smtClean="0"/>
                  <a:t>Even for AIDs with non-default T2LM, link recommendation is not always required. For example, link recommendation is not required if the buffered traffic is MMPUs or belongs to TIDs mapped to all enabled links.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Thus there are many wasted bits in current ‘per-link traffic indication list’, which can cause beacon bloat issue, along with reduced efficiency.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Number of wasted bits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1600" dirty="0" smtClean="0"/>
                  <a:t>,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600" dirty="0" smtClean="0"/>
                  <a:t> is number of AIDs for which the AP MLD intends to provide a link recommendation. 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This can be significantly large, especially in future where number of links can potentially be increased beyond 3.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1371600"/>
                <a:ext cx="8039100" cy="3046988"/>
              </a:xfrm>
              <a:prstGeom prst="rect">
                <a:avLst/>
              </a:prstGeom>
              <a:blipFill>
                <a:blip r:embed="rId3"/>
                <a:stretch>
                  <a:fillRect l="-303" t="-600" r="-455" b="-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sym typeface="+mn-ea"/>
              </a:rPr>
              <a:t>Vishnu Ratnam (SRA)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80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85800" y="604078"/>
            <a:ext cx="7772400" cy="533400"/>
          </a:xfrm>
        </p:spPr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52450" y="1105288"/>
                <a:ext cx="80391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Include in the ‘multi-link traffic </a:t>
                </a:r>
                <a:r>
                  <a:rPr lang="en-US" sz="1600" dirty="0" smtClean="0"/>
                  <a:t>indication’ </a:t>
                </a:r>
                <a:r>
                  <a:rPr lang="en-US" sz="1600" dirty="0" smtClean="0"/>
                  <a:t>element, an optional ‘Recommendation partial virtual bitmap’ field.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Presence of this field is indicated using a ‘Recommendation bitmap present’ subfield of the ‘ML traffic indication control’ field.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When present, the ‘Recommendation </a:t>
                </a:r>
                <a:r>
                  <a:rPr lang="en-US" sz="1600" dirty="0"/>
                  <a:t>partial virtual </a:t>
                </a:r>
                <a:r>
                  <a:rPr lang="en-US" sz="1600" dirty="0" smtClean="0"/>
                  <a:t>bitmap’ identifies, among the AIDs with buffered traffic starting from the AID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dirty="0" smtClean="0"/>
                  <a:t>, the AIDs for which the AP MLD desires to provide a per-link traffic indication.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Correspondingly </a:t>
                </a:r>
                <a:r>
                  <a:rPr lang="en-US" sz="1600" dirty="0"/>
                  <a:t>when </a:t>
                </a:r>
                <a:r>
                  <a:rPr lang="en-US" sz="1600" dirty="0" smtClean="0"/>
                  <a:t>‘Recommendation </a:t>
                </a:r>
                <a:r>
                  <a:rPr lang="en-US" sz="1600" dirty="0"/>
                  <a:t>partial virtual </a:t>
                </a:r>
                <a:r>
                  <a:rPr lang="en-US" sz="1600" dirty="0" smtClean="0"/>
                  <a:t>bitmap’ is present, the ‘per-link traffic indication list’ only indicates traffic for the AIDs identified by the bitmap, i.e., size is reduced to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𝐿𝑁</m:t>
                    </m:r>
                  </m:oMath>
                </a14:m>
                <a:r>
                  <a:rPr lang="en-US" sz="1600" dirty="0" smtClean="0"/>
                  <a:t>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When ‘Recommendation </a:t>
                </a:r>
                <a:r>
                  <a:rPr lang="en-US" sz="1600" dirty="0"/>
                  <a:t>partial virtual </a:t>
                </a:r>
                <a:r>
                  <a:rPr lang="en-US" sz="1600" dirty="0" smtClean="0"/>
                  <a:t>bitmap’ is not present, the ‘per-link </a:t>
                </a:r>
                <a:r>
                  <a:rPr lang="en-US" sz="1600" dirty="0"/>
                  <a:t>traffic indication </a:t>
                </a:r>
                <a:r>
                  <a:rPr lang="en-US" sz="1600" dirty="0" smtClean="0"/>
                  <a:t>list’ includes </a:t>
                </a:r>
                <a:r>
                  <a:rPr lang="en-US" sz="1600" dirty="0" smtClean="0"/>
                  <a:t>all AIDs </a:t>
                </a:r>
                <a:r>
                  <a:rPr lang="en-US" sz="1600" dirty="0" smtClean="0"/>
                  <a:t>with buffered traffic starting from the AID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dirty="0" smtClean="0"/>
                  <a:t> (i.e., baseline operation).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Size of the indication becomes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min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⁡</m:t>
                    </m:r>
                    <m:d>
                      <m:dPr>
                        <m:begChr m:val="{"/>
                        <m:endChr m:val="}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𝐿𝑁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+1,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𝑀𝐿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sz="1600" dirty="0" smtClean="0"/>
                  <a:t> (usually smaller than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𝑀𝐿</m:t>
                    </m:r>
                  </m:oMath>
                </a14:m>
                <a:r>
                  <a:rPr lang="en-US" sz="1600" dirty="0" smtClean="0"/>
                  <a:t>).</a:t>
                </a:r>
                <a:endParaRPr lang="en-US" sz="16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1105288"/>
                <a:ext cx="8039100" cy="3293209"/>
              </a:xfrm>
              <a:prstGeom prst="rect">
                <a:avLst/>
              </a:prstGeom>
              <a:blipFill>
                <a:blip r:embed="rId2"/>
                <a:stretch>
                  <a:fillRect l="-303" t="-555" r="-455" b="-1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sym typeface="+mn-ea"/>
              </a:rPr>
              <a:t>Vishnu Ratnam (SRA)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4398497"/>
            <a:ext cx="6772275" cy="2076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05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Proposed solution contd.</a:t>
            </a:r>
            <a:endParaRPr lang="en-US" dirty="0"/>
          </a:p>
        </p:txBody>
      </p:sp>
      <p:sp>
        <p:nvSpPr>
          <p:cNvPr id="6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sym typeface="+mn-ea"/>
              </a:rPr>
              <a:t>Vishnu Ratnam (SRA)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743200"/>
            <a:ext cx="6651814" cy="37322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2450" y="1066800"/>
            <a:ext cx="80391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If the ‘Recommendation partial virtual bitmap</a:t>
            </a:r>
            <a:r>
              <a:rPr lang="en-US" sz="1600" dirty="0" smtClean="0"/>
              <a:t>’ is present and is set to 1 for an AID that has pending buffered traffic (indicated in TIM), the corresponding non-AP STA/MLD should use the link indicated in the ‘per link traffic indication list’ corresponding to its AID, to fetch the buffered traffic.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If the ‘Recommendation partial virtual bitmap’ is present but is set to 0 for an AID that has pending buffered traffic (indicated in TIM), the corresponding non-AP STA/MLD can use any enabled link to fetch the buffered traffic.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0079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85800" y="671968"/>
            <a:ext cx="7772400" cy="533400"/>
          </a:xfrm>
        </p:spPr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2450" y="1295400"/>
            <a:ext cx="80391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SP1: Do </a:t>
            </a:r>
            <a:r>
              <a:rPr lang="en-US" sz="2000" dirty="0"/>
              <a:t>you agree </a:t>
            </a:r>
            <a:r>
              <a:rPr lang="en-US" sz="2000" dirty="0" smtClean="0"/>
              <a:t>with the need to reduce the size of the multi-link traffic indication element.</a:t>
            </a:r>
            <a:endParaRPr lang="en-US" sz="2000" dirty="0"/>
          </a:p>
          <a:p>
            <a:pPr algn="just"/>
            <a:endParaRPr lang="en-US" sz="2000" dirty="0"/>
          </a:p>
          <a:p>
            <a:pPr algn="just"/>
            <a:r>
              <a:rPr lang="en-GB" sz="2000" dirty="0"/>
              <a:t>Result: Yes/No/Abstain</a:t>
            </a:r>
            <a:endParaRPr lang="en-US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algn="just"/>
            <a:endParaRPr lang="en-US" sz="1600" dirty="0" smtClean="0"/>
          </a:p>
          <a:p>
            <a:pPr algn="just"/>
            <a:endParaRPr lang="en-US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pPr algn="just"/>
            <a:r>
              <a:rPr lang="en-US" sz="2000" dirty="0" smtClean="0"/>
              <a:t>SP2: </a:t>
            </a:r>
            <a:r>
              <a:rPr lang="en-US" sz="2000" dirty="0"/>
              <a:t>Do you agree </a:t>
            </a:r>
            <a:r>
              <a:rPr lang="en-US" sz="2000" dirty="0" smtClean="0"/>
              <a:t>to include </a:t>
            </a:r>
            <a:r>
              <a:rPr lang="en-US" sz="2000" dirty="0"/>
              <a:t>a </a:t>
            </a:r>
            <a:r>
              <a:rPr lang="en-US" sz="2000" dirty="0" smtClean="0"/>
              <a:t>bitmap </a:t>
            </a:r>
            <a:r>
              <a:rPr lang="en-US" sz="2000" dirty="0"/>
              <a:t>to identify </a:t>
            </a:r>
            <a:r>
              <a:rPr lang="en-US" sz="2000" dirty="0" smtClean="0"/>
              <a:t>the subset </a:t>
            </a:r>
            <a:r>
              <a:rPr lang="en-US" sz="2000" dirty="0"/>
              <a:t>of AIDs for which per-link traffic indication is provided </a:t>
            </a:r>
            <a:r>
              <a:rPr lang="en-US" sz="2000" dirty="0" smtClean="0"/>
              <a:t>in the </a:t>
            </a:r>
            <a:r>
              <a:rPr lang="en-US" sz="2000" dirty="0"/>
              <a:t>multi-link traffic indication element</a:t>
            </a:r>
            <a:r>
              <a:rPr lang="en-US" sz="2000" dirty="0" smtClean="0"/>
              <a:t>.</a:t>
            </a:r>
            <a:r>
              <a:rPr lang="en-GB" sz="2000" dirty="0"/>
              <a:t> </a:t>
            </a:r>
            <a:endParaRPr lang="en-US" sz="2000" dirty="0"/>
          </a:p>
          <a:p>
            <a:pPr algn="just"/>
            <a:endParaRPr lang="en-GB" sz="1600" dirty="0" smtClean="0"/>
          </a:p>
          <a:p>
            <a:pPr algn="just"/>
            <a:r>
              <a:rPr lang="en-GB" sz="2000" dirty="0" smtClean="0"/>
              <a:t>Result</a:t>
            </a:r>
            <a:r>
              <a:rPr lang="en-GB" sz="2000" dirty="0"/>
              <a:t>: Yes/No/Abstain</a:t>
            </a:r>
            <a:endParaRPr lang="en-US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/>
            <a:endParaRPr lang="en-US" sz="1600" dirty="0"/>
          </a:p>
        </p:txBody>
      </p:sp>
      <p:sp>
        <p:nvSpPr>
          <p:cNvPr id="6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sym typeface="+mn-ea"/>
              </a:rPr>
              <a:t>Vishnu Ratnam (SRA)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43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8000"/>
            <a:ext cx="7772400" cy="1066800"/>
          </a:xfrm>
        </p:spPr>
        <p:txBody>
          <a:bodyPr/>
          <a:lstStyle/>
          <a:p>
            <a:r>
              <a:rPr lang="en-US" altLang="zh-CN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 notes</a:t>
            </a:r>
            <a:endParaRPr lang="zh-CN" altLang="en-US" sz="5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1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42569</TotalTime>
  <Words>917</Words>
  <Application>Microsoft Office PowerPoint</Application>
  <PresentationFormat>On-screen Show (4:3)</PresentationFormat>
  <Paragraphs>76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MS PGothic</vt:lpstr>
      <vt:lpstr>Arial</vt:lpstr>
      <vt:lpstr>Cambria Math</vt:lpstr>
      <vt:lpstr>Times New Roman</vt:lpstr>
      <vt:lpstr>802-11-Submission</vt:lpstr>
      <vt:lpstr>Microsoft Word 97 - 2003 Document</vt:lpstr>
      <vt:lpstr>Reducing the size of ML traffic indication element</vt:lpstr>
      <vt:lpstr>Comment in LB266</vt:lpstr>
      <vt:lpstr>Motivation</vt:lpstr>
      <vt:lpstr>Motivation contd.</vt:lpstr>
      <vt:lpstr>Proposed solution</vt:lpstr>
      <vt:lpstr>Proposed solution contd.</vt:lpstr>
      <vt:lpstr>Straw polls</vt:lpstr>
      <vt:lpstr>Background notes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Vishnu Vardhan Ratnam</cp:lastModifiedBy>
  <cp:revision>3593</cp:revision>
  <cp:lastPrinted>2014-11-04T15:04:00Z</cp:lastPrinted>
  <dcterms:created xsi:type="dcterms:W3CDTF">2007-04-17T18:10:00Z</dcterms:created>
  <dcterms:modified xsi:type="dcterms:W3CDTF">2022-07-26T18:40:13Z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