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55" r:id="rId3"/>
    <p:sldId id="656" r:id="rId4"/>
    <p:sldId id="650" r:id="rId5"/>
    <p:sldId id="659" r:id="rId6"/>
    <p:sldId id="660" r:id="rId7"/>
    <p:sldId id="625" r:id="rId8"/>
    <p:sldId id="652" r:id="rId9"/>
    <p:sldId id="65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shnu Vardhan Ratnam" initials="VVR" lastIdx="3" clrIdx="0">
    <p:extLst>
      <p:ext uri="{19B8F6BF-5375-455C-9EA6-DF929625EA0E}">
        <p15:presenceInfo xmlns:p15="http://schemas.microsoft.com/office/powerpoint/2012/main" userId="S-1-5-21-1569490900-2152479555-3239727262-58706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6395" autoAdjust="0"/>
  </p:normalViewPr>
  <p:slideViewPr>
    <p:cSldViewPr>
      <p:cViewPr varScale="1">
        <p:scale>
          <a:sx n="127" d="100"/>
          <a:sy n="127" d="100"/>
        </p:scale>
        <p:origin x="1200" y="114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5FF9872-BB9C-4656-86EE-80A78B9C07AE}" type="datetime1">
              <a:rPr lang="en-US" smtClean="0"/>
              <a:t>7/26/2022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Vishnu Ratnam (SRA)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802.11-xx/xxxxr0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E993158-FF21-4BB0-B87F-C47A4E4BFBE2}" type="datetime1">
              <a:rPr lang="en-US" smtClean="0"/>
              <a:t>7/26/2022</a:t>
            </a:fld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Vishnu Ratnam (SRA)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802.11-xx/xxxxr0</a:t>
            </a:r>
            <a:endParaRPr lang="en-US" altLang="en-US" sz="14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8EBBEF0-5E6F-4FCB-B57D-AD661FBE03D6}" type="datetime1">
              <a:rPr lang="en-US" altLang="en-US" sz="1400" smtClean="0"/>
              <a:t>7/26/2022</a:t>
            </a:fld>
            <a:endParaRPr lang="en-US" altLang="en-US" sz="1400"/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Vishnu Ratnam (SRA)</a:t>
            </a:r>
            <a:endParaRPr lang="en-US" altLang="en-US"/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802.11-xx/xxxxr0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Vishnu Ratnam (SRA)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A4C469B6-0354-4D64-BCEB-6541BE9EF06F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709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Vishnu Ratnam (SRA)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802.11-22/1201r0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July</a:t>
            </a:r>
            <a:r>
              <a:rPr lang="en-US" altLang="en-US" sz="1800" b="1" dirty="0" smtClean="0"/>
              <a:t> </a:t>
            </a:r>
            <a:r>
              <a:rPr lang="en-US" altLang="en-US" sz="1800" b="1" dirty="0" smtClean="0"/>
              <a:t>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ML traffic indication using A-control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2022-07-26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462748"/>
              </p:ext>
            </p:extLst>
          </p:nvPr>
        </p:nvGraphicFramePr>
        <p:xfrm>
          <a:off x="606425" y="2609850"/>
          <a:ext cx="8380413" cy="220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39485" imgH="2756506" progId="Word.Document.8">
                  <p:embed/>
                </p:oleObj>
              </mc:Choice>
              <mc:Fallback>
                <p:oleObj name="Document" r:id="rId4" imgW="10439485" imgH="275650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2609850"/>
                        <a:ext cx="8380413" cy="2206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93541" y="609600"/>
            <a:ext cx="7772400" cy="762000"/>
          </a:xfrm>
        </p:spPr>
        <p:txBody>
          <a:bodyPr/>
          <a:lstStyle/>
          <a:p>
            <a:r>
              <a:rPr lang="en-US" dirty="0" smtClean="0"/>
              <a:t>Comment in LB266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117113"/>
              </p:ext>
            </p:extLst>
          </p:nvPr>
        </p:nvGraphicFramePr>
        <p:xfrm>
          <a:off x="714953" y="1752600"/>
          <a:ext cx="789564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647">
                  <a:extLst>
                    <a:ext uri="{9D8B030D-6E8A-4147-A177-3AD203B41FA5}">
                      <a16:colId xmlns:a16="http://schemas.microsoft.com/office/drawing/2014/main" val="149790983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5260871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394266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194546822"/>
                    </a:ext>
                  </a:extLst>
                </a:gridCol>
                <a:gridCol w="1960658">
                  <a:extLst>
                    <a:ext uri="{9D8B030D-6E8A-4147-A177-3AD203B41FA5}">
                      <a16:colId xmlns:a16="http://schemas.microsoft.com/office/drawing/2014/main" val="4222790777"/>
                    </a:ext>
                  </a:extLst>
                </a:gridCol>
                <a:gridCol w="1315941">
                  <a:extLst>
                    <a:ext uri="{9D8B030D-6E8A-4147-A177-3AD203B41FA5}">
                      <a16:colId xmlns:a16="http://schemas.microsoft.com/office/drawing/2014/main" val="67881875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CID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Section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Page.Line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Comment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Proposed Change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Resolution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004395"/>
                  </a:ext>
                </a:extLst>
              </a:tr>
              <a:tr h="2438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11587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35.3.7.1.6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430.61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When there are no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reamining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BUs for a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nonAP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MLD that mapped to the current link, the AP MLD sets the "More Data" subfield to 0 in a downlink PPDU, or transmits a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QoS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null data frame in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reponse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to a PS poll. The spec should provide a mechanism for the AP to also indicate, in the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resposne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frame, presence of pending traffic for the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nonAP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MLD that is mapped to other links. The AP should also utilize such a mechanism to indicate a need to check the beacon for critical update.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Define a mechanism where using either a new element or subfield in the response frame, or by transmitting an individually addressed frame, an AP MLD can indicate to an STA of the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nonAP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MLD if there is buffered traffic for another STA of the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nonAP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MLD or if there is a need to check the beacon for a critical updates.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REVISED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Agreed</a:t>
                      </a:r>
                      <a:r>
                        <a:rPr lang="en-US" sz="1200" baseline="0" dirty="0" smtClean="0"/>
                        <a:t> in principle.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Presenter will bring forth a PDT based on straw-poll result.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788084"/>
                  </a:ext>
                </a:extLst>
              </a:tr>
            </a:tbl>
          </a:graphicData>
        </a:graphic>
      </p:graphicFrame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5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77336" y="409372"/>
            <a:ext cx="7772400" cy="9144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3986" y="1180826"/>
            <a:ext cx="80391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Consider a non-AP MLD with a non-default TID-to-link mapping operating in power save mode on 2 links as shown.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Upon decoding an ML traffic indication element in beacon, non-AP MLD identifies that STA1 is a recommended link to fetch BUs.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By sending a PS poll, STA1 initiates a frame exchange with AP1 to fetch the BUs.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During this time, the AP may have received BUs of a TID that is only mapped to STA2.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Currently, no mechanism exists to indicate about such BUs to STA1 inside the frame exchange sequence.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Upon receipt of More Data subfield=0, STA1 may go to doze state for a listen interval.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Thus the BUs mapped to STA2 will only be retrieved after the next listen interval.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This can cause a high latency in recovering the newly arrived BUs.</a:t>
            </a:r>
          </a:p>
          <a:p>
            <a:pPr algn="just"/>
            <a:endParaRPr lang="en-US" sz="1600" dirty="0" smtClean="0"/>
          </a:p>
        </p:txBody>
      </p:sp>
      <p:grpSp>
        <p:nvGrpSpPr>
          <p:cNvPr id="155" name="Group 154"/>
          <p:cNvGrpSpPr/>
          <p:nvPr/>
        </p:nvGrpSpPr>
        <p:grpSpPr>
          <a:xfrm>
            <a:off x="1524000" y="4267200"/>
            <a:ext cx="6474820" cy="2130681"/>
            <a:chOff x="525062" y="3850179"/>
            <a:chExt cx="6474820" cy="2130681"/>
          </a:xfrm>
        </p:grpSpPr>
        <p:sp>
          <p:nvSpPr>
            <p:cNvPr id="154" name="Rectangle 153"/>
            <p:cNvSpPr/>
            <p:nvPr/>
          </p:nvSpPr>
          <p:spPr bwMode="auto">
            <a:xfrm>
              <a:off x="5574518" y="5065978"/>
              <a:ext cx="385844" cy="678568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1615870" y="4533326"/>
              <a:ext cx="1526587" cy="7174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962649" y="4789467"/>
              <a:ext cx="839982" cy="95508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 sz="1400"/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6020801" y="5417976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STA2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52450" y="4800601"/>
              <a:ext cx="803141" cy="943946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 sz="1400"/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10602" y="5378352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AP2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1295156" y="5520005"/>
              <a:ext cx="4715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5" name="Group 4"/>
            <p:cNvGrpSpPr/>
            <p:nvPr/>
          </p:nvGrpSpPr>
          <p:grpSpPr>
            <a:xfrm>
              <a:off x="1472576" y="4651317"/>
              <a:ext cx="574040" cy="318622"/>
              <a:chOff x="1462751" y="4667245"/>
              <a:chExt cx="574040" cy="318622"/>
            </a:xfrm>
          </p:grpSpPr>
          <p:sp>
            <p:nvSpPr>
              <p:cNvPr id="65" name="TextBox 18"/>
              <p:cNvSpPr txBox="1"/>
              <p:nvPr/>
            </p:nvSpPr>
            <p:spPr>
              <a:xfrm>
                <a:off x="1462751" y="4667245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Beacon</a:t>
                </a:r>
                <a:endPara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1614103" y="4845471"/>
                <a:ext cx="200725" cy="140396"/>
              </a:xfrm>
              <a:prstGeom prst="rect">
                <a:avLst/>
              </a:prstGeom>
              <a:pattFill prst="horzBri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525062" y="5734639"/>
              <a:ext cx="85791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AP MLD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8" name="TextBox 25"/>
            <p:cNvSpPr txBox="1"/>
            <p:nvPr/>
          </p:nvSpPr>
          <p:spPr>
            <a:xfrm>
              <a:off x="5770418" y="5726381"/>
              <a:ext cx="1229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non-AP MLD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6029331" y="4908652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STA1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610602" y="4873906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AP1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>
              <a:off x="1309740" y="4980255"/>
              <a:ext cx="4715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77" name="Straight Arrow Connector 76"/>
            <p:cNvCxnSpPr/>
            <p:nvPr/>
          </p:nvCxnSpPr>
          <p:spPr bwMode="auto">
            <a:xfrm>
              <a:off x="1609587" y="4061129"/>
              <a:ext cx="3519229" cy="178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triangle"/>
              <a:tailEnd type="triangle"/>
            </a:ln>
          </p:spPr>
        </p:cxnSp>
        <p:sp>
          <p:nvSpPr>
            <p:cNvPr id="78" name="TextBox 10"/>
            <p:cNvSpPr txBox="1"/>
            <p:nvPr/>
          </p:nvSpPr>
          <p:spPr>
            <a:xfrm>
              <a:off x="2296337" y="3850179"/>
              <a:ext cx="11342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Listen interval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2341209" y="4792501"/>
              <a:ext cx="268451" cy="17915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 bwMode="auto">
            <a:xfrm flipH="1">
              <a:off x="1615473" y="3850179"/>
              <a:ext cx="10827" cy="19998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82" name="Rectangle 81"/>
            <p:cNvSpPr/>
            <p:nvPr/>
          </p:nvSpPr>
          <p:spPr bwMode="auto">
            <a:xfrm>
              <a:off x="2240533" y="4980757"/>
              <a:ext cx="52048" cy="17915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3049789" y="4976401"/>
              <a:ext cx="52048" cy="17915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85" name="TextBox 10"/>
            <p:cNvSpPr txBox="1"/>
            <p:nvPr/>
          </p:nvSpPr>
          <p:spPr>
            <a:xfrm>
              <a:off x="2062838" y="5104122"/>
              <a:ext cx="4484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PS poll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5113889" y="3850179"/>
              <a:ext cx="24692" cy="20075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97" name="Group 96"/>
            <p:cNvGrpSpPr/>
            <p:nvPr/>
          </p:nvGrpSpPr>
          <p:grpSpPr>
            <a:xfrm>
              <a:off x="1707444" y="5220273"/>
              <a:ext cx="574040" cy="289416"/>
              <a:chOff x="1492880" y="4696451"/>
              <a:chExt cx="574040" cy="289416"/>
            </a:xfrm>
          </p:grpSpPr>
          <p:sp>
            <p:nvSpPr>
              <p:cNvPr id="98" name="TextBox 18"/>
              <p:cNvSpPr txBox="1"/>
              <p:nvPr/>
            </p:nvSpPr>
            <p:spPr>
              <a:xfrm>
                <a:off x="1492880" y="4696451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Beacon</a:t>
                </a:r>
                <a:endPara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 bwMode="auto">
              <a:xfrm>
                <a:off x="1614103" y="4845471"/>
                <a:ext cx="200725" cy="140396"/>
              </a:xfrm>
              <a:prstGeom prst="rect">
                <a:avLst/>
              </a:prstGeom>
              <a:pattFill prst="horzBri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</p:grpSp>
        <p:grpSp>
          <p:nvGrpSpPr>
            <p:cNvPr id="103" name="Group 102"/>
            <p:cNvGrpSpPr/>
            <p:nvPr/>
          </p:nvGrpSpPr>
          <p:grpSpPr>
            <a:xfrm>
              <a:off x="3197741" y="4655397"/>
              <a:ext cx="574040" cy="318622"/>
              <a:chOff x="1462751" y="4667245"/>
              <a:chExt cx="574040" cy="318622"/>
            </a:xfrm>
          </p:grpSpPr>
          <p:sp>
            <p:nvSpPr>
              <p:cNvPr id="104" name="TextBox 18"/>
              <p:cNvSpPr txBox="1"/>
              <p:nvPr/>
            </p:nvSpPr>
            <p:spPr>
              <a:xfrm>
                <a:off x="1462751" y="4667245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Beacon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1614103" y="4845471"/>
                <a:ext cx="200725" cy="140396"/>
              </a:xfrm>
              <a:prstGeom prst="rect">
                <a:avLst/>
              </a:prstGeom>
              <a:pattFill prst="horzBri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3430577" y="5228876"/>
              <a:ext cx="574040" cy="293114"/>
              <a:chOff x="1480082" y="4692753"/>
              <a:chExt cx="574040" cy="293114"/>
            </a:xfrm>
          </p:grpSpPr>
          <p:sp>
            <p:nvSpPr>
              <p:cNvPr id="108" name="TextBox 18"/>
              <p:cNvSpPr txBox="1"/>
              <p:nvPr/>
            </p:nvSpPr>
            <p:spPr>
              <a:xfrm>
                <a:off x="1480082" y="4692753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Beacon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 bwMode="auto">
              <a:xfrm>
                <a:off x="1614103" y="4845471"/>
                <a:ext cx="200725" cy="140396"/>
              </a:xfrm>
              <a:prstGeom prst="rect">
                <a:avLst/>
              </a:prstGeom>
              <a:pattFill prst="horzBri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4980873" y="4661633"/>
              <a:ext cx="574040" cy="318622"/>
              <a:chOff x="1462751" y="4667245"/>
              <a:chExt cx="574040" cy="318622"/>
            </a:xfrm>
          </p:grpSpPr>
          <p:sp>
            <p:nvSpPr>
              <p:cNvPr id="114" name="TextBox 18"/>
              <p:cNvSpPr txBox="1"/>
              <p:nvPr/>
            </p:nvSpPr>
            <p:spPr>
              <a:xfrm>
                <a:off x="1462751" y="4667245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Beacon</a:t>
                </a:r>
                <a:endPara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>
                <a:off x="1614103" y="4845471"/>
                <a:ext cx="200725" cy="140396"/>
              </a:xfrm>
              <a:prstGeom prst="rect">
                <a:avLst/>
              </a:prstGeom>
              <a:pattFill prst="horzBri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5196378" y="5209604"/>
              <a:ext cx="574040" cy="318622"/>
              <a:chOff x="1462751" y="4667245"/>
              <a:chExt cx="574040" cy="318622"/>
            </a:xfrm>
          </p:grpSpPr>
          <p:sp>
            <p:nvSpPr>
              <p:cNvPr id="117" name="TextBox 18"/>
              <p:cNvSpPr txBox="1"/>
              <p:nvPr/>
            </p:nvSpPr>
            <p:spPr>
              <a:xfrm>
                <a:off x="1462751" y="4667245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Beacon</a:t>
                </a:r>
                <a:endPara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 bwMode="auto">
              <a:xfrm>
                <a:off x="1614103" y="4845471"/>
                <a:ext cx="200725" cy="140396"/>
              </a:xfrm>
              <a:prstGeom prst="rect">
                <a:avLst/>
              </a:prstGeom>
              <a:pattFill prst="horzBri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</p:grpSp>
        <p:sp>
          <p:nvSpPr>
            <p:cNvPr id="122" name="Rectangle 121"/>
            <p:cNvSpPr/>
            <p:nvPr/>
          </p:nvSpPr>
          <p:spPr bwMode="auto">
            <a:xfrm>
              <a:off x="2756181" y="4799881"/>
              <a:ext cx="268451" cy="17915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23" name="TextBox 10"/>
            <p:cNvSpPr txBox="1"/>
            <p:nvPr/>
          </p:nvSpPr>
          <p:spPr>
            <a:xfrm>
              <a:off x="2497611" y="4615393"/>
              <a:ext cx="80173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More data=0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2658424" y="4980757"/>
              <a:ext cx="52048" cy="17915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25" name="TextBox 10"/>
            <p:cNvSpPr txBox="1"/>
            <p:nvPr/>
          </p:nvSpPr>
          <p:spPr>
            <a:xfrm>
              <a:off x="2460226" y="5113575"/>
              <a:ext cx="44844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ACK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6" name="TextBox 10"/>
            <p:cNvSpPr txBox="1"/>
            <p:nvPr/>
          </p:nvSpPr>
          <p:spPr>
            <a:xfrm>
              <a:off x="2828054" y="5104122"/>
              <a:ext cx="44844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ACK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2" name="TextBox 18"/>
            <p:cNvSpPr txBox="1"/>
            <p:nvPr/>
          </p:nvSpPr>
          <p:spPr>
            <a:xfrm>
              <a:off x="2084678" y="4505340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 smtClean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Awake</a:t>
              </a:r>
              <a:endParaRPr lang="en-US" sz="1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3" name="TextBox 18"/>
            <p:cNvSpPr txBox="1"/>
            <p:nvPr/>
          </p:nvSpPr>
          <p:spPr>
            <a:xfrm>
              <a:off x="3771781" y="4507854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 smtClean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Doze</a:t>
              </a:r>
              <a:endParaRPr lang="en-US" sz="1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34" name="Straight Arrow Connector 133"/>
            <p:cNvCxnSpPr/>
            <p:nvPr/>
          </p:nvCxnSpPr>
          <p:spPr bwMode="auto">
            <a:xfrm flipV="1">
              <a:off x="1589478" y="4660259"/>
              <a:ext cx="1540701" cy="13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ysDot"/>
              <a:round/>
              <a:headEnd type="triangle"/>
              <a:tailEnd type="triangle"/>
            </a:ln>
          </p:spPr>
        </p:cxnSp>
        <p:cxnSp>
          <p:nvCxnSpPr>
            <p:cNvPr id="137" name="Straight Arrow Connector 136"/>
            <p:cNvCxnSpPr/>
            <p:nvPr/>
          </p:nvCxnSpPr>
          <p:spPr bwMode="auto">
            <a:xfrm>
              <a:off x="3136462" y="4662321"/>
              <a:ext cx="1980796" cy="777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3300"/>
              </a:solidFill>
              <a:prstDash val="sysDot"/>
              <a:round/>
              <a:headEnd type="triangle"/>
              <a:tailEnd type="triangle"/>
            </a:ln>
          </p:spPr>
        </p:cxnSp>
        <p:sp>
          <p:nvSpPr>
            <p:cNvPr id="139" name="TextBox 18"/>
            <p:cNvSpPr txBox="1"/>
            <p:nvPr/>
          </p:nvSpPr>
          <p:spPr>
            <a:xfrm>
              <a:off x="3584055" y="5523259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 smtClean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Doze</a:t>
              </a:r>
              <a:endParaRPr lang="en-US" sz="1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48" name="Straight Arrow Connector 147"/>
            <p:cNvCxnSpPr/>
            <p:nvPr/>
          </p:nvCxnSpPr>
          <p:spPr bwMode="auto">
            <a:xfrm>
              <a:off x="1366908" y="5680303"/>
              <a:ext cx="4195091" cy="560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3300"/>
              </a:solidFill>
              <a:prstDash val="sysDot"/>
              <a:round/>
              <a:headEnd type="triangle"/>
              <a:tailEnd type="triangle"/>
            </a:ln>
          </p:spPr>
        </p:cxnSp>
        <p:cxnSp>
          <p:nvCxnSpPr>
            <p:cNvPr id="152" name="Straight Arrow Connector 151"/>
            <p:cNvCxnSpPr/>
            <p:nvPr/>
          </p:nvCxnSpPr>
          <p:spPr bwMode="auto">
            <a:xfrm>
              <a:off x="5587446" y="5689316"/>
              <a:ext cx="359988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ysDot"/>
              <a:round/>
              <a:headEnd type="triangle"/>
              <a:tailEnd type="triangle"/>
            </a:ln>
          </p:spPr>
        </p:cxnSp>
        <p:sp>
          <p:nvSpPr>
            <p:cNvPr id="153" name="TextBox 18"/>
            <p:cNvSpPr txBox="1"/>
            <p:nvPr/>
          </p:nvSpPr>
          <p:spPr>
            <a:xfrm>
              <a:off x="5542490" y="5500752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 smtClean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Awake</a:t>
              </a:r>
              <a:endParaRPr lang="en-US" sz="1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59" name="Straight Arrow Connector 58"/>
          <p:cNvCxnSpPr/>
          <p:nvPr/>
        </p:nvCxnSpPr>
        <p:spPr bwMode="auto">
          <a:xfrm>
            <a:off x="2608525" y="4776677"/>
            <a:ext cx="1146594" cy="67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</p:spPr>
      </p:cxnSp>
      <p:sp>
        <p:nvSpPr>
          <p:cNvPr id="62" name="TextBox 10"/>
          <p:cNvSpPr txBox="1"/>
          <p:nvPr/>
        </p:nvSpPr>
        <p:spPr>
          <a:xfrm>
            <a:off x="2622866" y="4582439"/>
            <a:ext cx="1134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Missed PPDUs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0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85118" y="630091"/>
            <a:ext cx="7772400" cy="603538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9642" y="1209387"/>
            <a:ext cx="8039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Propose a new type of A-control sub-field called: “ML traffic indication” [See backup slides for notes on A-control].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An AP MLD can include this MLTI subfield in a </a:t>
            </a:r>
            <a:r>
              <a:rPr lang="en-US" sz="1600" dirty="0" err="1" smtClean="0"/>
              <a:t>QoS</a:t>
            </a:r>
            <a:r>
              <a:rPr lang="en-US" sz="1600" dirty="0" smtClean="0"/>
              <a:t> </a:t>
            </a:r>
            <a:r>
              <a:rPr lang="en-US" sz="1600" dirty="0"/>
              <a:t>Data, </a:t>
            </a:r>
            <a:r>
              <a:rPr lang="en-US" sz="1600" dirty="0" err="1"/>
              <a:t>QoS</a:t>
            </a:r>
            <a:r>
              <a:rPr lang="en-US" sz="1600" dirty="0"/>
              <a:t> Null, </a:t>
            </a:r>
            <a:r>
              <a:rPr lang="en-US" sz="1600" dirty="0" smtClean="0"/>
              <a:t>and individually-addressed </a:t>
            </a:r>
            <a:r>
              <a:rPr lang="en-US" sz="1600" dirty="0"/>
              <a:t>Management frames </a:t>
            </a:r>
            <a:r>
              <a:rPr lang="en-US" sz="1600" dirty="0" smtClean="0"/>
              <a:t>it transmits to the non-AP MLD to indicate that it has pending BUs for other STAs of the non-AP MLD.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STAs indicated in the MLTI should transmit a PS poll or U-APSD to retrieve the BUs.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Below figure depicts the reduction in latency of retrieving the BUs for STA2 in Scenario 1.</a:t>
            </a:r>
            <a:endParaRPr lang="en-US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272634"/>
              </p:ext>
            </p:extLst>
          </p:nvPr>
        </p:nvGraphicFramePr>
        <p:xfrm>
          <a:off x="1882192" y="5406092"/>
          <a:ext cx="5334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>
                  <a:extLst>
                    <a:ext uri="{9D8B030D-6E8A-4147-A177-3AD203B41FA5}">
                      <a16:colId xmlns:a16="http://schemas.microsoft.com/office/drawing/2014/main" val="1184448868"/>
                    </a:ext>
                  </a:extLst>
                </a:gridCol>
                <a:gridCol w="1577247">
                  <a:extLst>
                    <a:ext uri="{9D8B030D-6E8A-4147-A177-3AD203B41FA5}">
                      <a16:colId xmlns:a16="http://schemas.microsoft.com/office/drawing/2014/main" val="2215433934"/>
                    </a:ext>
                  </a:extLst>
                </a:gridCol>
                <a:gridCol w="1089753">
                  <a:extLst>
                    <a:ext uri="{9D8B030D-6E8A-4147-A177-3AD203B41FA5}">
                      <a16:colId xmlns:a16="http://schemas.microsoft.com/office/drawing/2014/main" val="794265075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1814400340"/>
                    </a:ext>
                  </a:extLst>
                </a:gridCol>
              </a:tblGrid>
              <a:tr h="38084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Control ID</a:t>
                      </a:r>
                    </a:p>
                    <a:p>
                      <a:pPr algn="ctr"/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xxxx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Recommended link bitmap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779756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4168360" y="4047510"/>
            <a:ext cx="486980" cy="745198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39821" y="3360563"/>
            <a:ext cx="1526587" cy="717400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086600" y="3616704"/>
            <a:ext cx="839982" cy="9550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7144752" y="4245213"/>
            <a:ext cx="670938" cy="2626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9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STA2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676401" y="3627838"/>
            <a:ext cx="803141" cy="94394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734553" y="4205589"/>
            <a:ext cx="670938" cy="2626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9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AP2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2419107" y="4347242"/>
            <a:ext cx="47158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grpSp>
        <p:nvGrpSpPr>
          <p:cNvPr id="18" name="Group 17"/>
          <p:cNvGrpSpPr/>
          <p:nvPr/>
        </p:nvGrpSpPr>
        <p:grpSpPr>
          <a:xfrm>
            <a:off x="2596527" y="3478554"/>
            <a:ext cx="574040" cy="318622"/>
            <a:chOff x="1462751" y="4667245"/>
            <a:chExt cx="574040" cy="318622"/>
          </a:xfrm>
        </p:grpSpPr>
        <p:sp>
          <p:nvSpPr>
            <p:cNvPr id="61" name="TextBox 18"/>
            <p:cNvSpPr txBox="1"/>
            <p:nvPr/>
          </p:nvSpPr>
          <p:spPr>
            <a:xfrm>
              <a:off x="1462751" y="4667245"/>
              <a:ext cx="57404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Beacon</a:t>
              </a:r>
              <a:endParaRPr lang="en-US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1614103" y="4845471"/>
              <a:ext cx="200725" cy="140396"/>
            </a:xfrm>
            <a:prstGeom prst="rect">
              <a:avLst/>
            </a:prstGeom>
            <a:pattFill prst="horzBrick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649013" y="4561876"/>
            <a:ext cx="8579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9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AP MLD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Box 25"/>
          <p:cNvSpPr txBox="1"/>
          <p:nvPr/>
        </p:nvSpPr>
        <p:spPr>
          <a:xfrm>
            <a:off x="7084313" y="4553618"/>
            <a:ext cx="8615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9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non-AP MLD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153282" y="3735889"/>
            <a:ext cx="670938" cy="2626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9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STA1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734553" y="3701143"/>
            <a:ext cx="670938" cy="2626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algn="ctr" eaLnBrk="0" fontAlgn="base" hangingPunct="0">
              <a:spcBef>
                <a:spcPts val="0"/>
              </a:spcBef>
              <a:spcAft>
                <a:spcPts val="0"/>
              </a:spcAft>
            </a:pPr>
            <a:r>
              <a:rPr lang="en-US" sz="9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AP1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2433691" y="3807492"/>
            <a:ext cx="47158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733538" y="3193166"/>
            <a:ext cx="3519229" cy="17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</p:spPr>
      </p:cxnSp>
      <p:sp>
        <p:nvSpPr>
          <p:cNvPr id="25" name="TextBox 10"/>
          <p:cNvSpPr txBox="1"/>
          <p:nvPr/>
        </p:nvSpPr>
        <p:spPr>
          <a:xfrm>
            <a:off x="3420288" y="2982216"/>
            <a:ext cx="8549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9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Listen interval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465160" y="3619738"/>
            <a:ext cx="268451" cy="1791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733538" y="3266373"/>
            <a:ext cx="0" cy="1524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8" name="Rectangle 27"/>
          <p:cNvSpPr/>
          <p:nvPr/>
        </p:nvSpPr>
        <p:spPr bwMode="auto">
          <a:xfrm>
            <a:off x="3364484" y="3807994"/>
            <a:ext cx="52048" cy="1791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173740" y="3803638"/>
            <a:ext cx="52048" cy="1791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extBox 10"/>
          <p:cNvSpPr txBox="1"/>
          <p:nvPr/>
        </p:nvSpPr>
        <p:spPr>
          <a:xfrm>
            <a:off x="3186789" y="3931359"/>
            <a:ext cx="4484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7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PS poll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6250613" y="3283629"/>
            <a:ext cx="0" cy="15072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2" name="Group 31"/>
          <p:cNvGrpSpPr/>
          <p:nvPr/>
        </p:nvGrpSpPr>
        <p:grpSpPr>
          <a:xfrm>
            <a:off x="2831395" y="4047510"/>
            <a:ext cx="574040" cy="289416"/>
            <a:chOff x="1492880" y="4696451"/>
            <a:chExt cx="574040" cy="289416"/>
          </a:xfrm>
        </p:grpSpPr>
        <p:sp>
          <p:nvSpPr>
            <p:cNvPr id="59" name="TextBox 18"/>
            <p:cNvSpPr txBox="1"/>
            <p:nvPr/>
          </p:nvSpPr>
          <p:spPr>
            <a:xfrm>
              <a:off x="1492880" y="4696451"/>
              <a:ext cx="57404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Beacon</a:t>
              </a:r>
              <a:endParaRPr lang="en-US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614103" y="4845471"/>
              <a:ext cx="200725" cy="140396"/>
            </a:xfrm>
            <a:prstGeom prst="rect">
              <a:avLst/>
            </a:prstGeom>
            <a:pattFill prst="horzBrick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321692" y="3482634"/>
            <a:ext cx="574040" cy="318622"/>
            <a:chOff x="1462751" y="4667245"/>
            <a:chExt cx="574040" cy="318622"/>
          </a:xfrm>
        </p:grpSpPr>
        <p:sp>
          <p:nvSpPr>
            <p:cNvPr id="57" name="TextBox 18"/>
            <p:cNvSpPr txBox="1"/>
            <p:nvPr/>
          </p:nvSpPr>
          <p:spPr>
            <a:xfrm>
              <a:off x="1462751" y="4667245"/>
              <a:ext cx="57404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Beacon</a:t>
              </a:r>
              <a:endParaRPr lang="en-US" sz="105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1614103" y="4845471"/>
              <a:ext cx="200725" cy="140396"/>
            </a:xfrm>
            <a:prstGeom prst="rect">
              <a:avLst/>
            </a:prstGeom>
            <a:pattFill prst="horzBrick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554528" y="4056113"/>
            <a:ext cx="574040" cy="293114"/>
            <a:chOff x="1480082" y="4692753"/>
            <a:chExt cx="574040" cy="293114"/>
          </a:xfrm>
        </p:grpSpPr>
        <p:sp>
          <p:nvSpPr>
            <p:cNvPr id="55" name="TextBox 18"/>
            <p:cNvSpPr txBox="1"/>
            <p:nvPr/>
          </p:nvSpPr>
          <p:spPr>
            <a:xfrm>
              <a:off x="1480082" y="4692753"/>
              <a:ext cx="57404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Beacon</a:t>
              </a:r>
              <a:endParaRPr lang="en-US" sz="105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614103" y="4845471"/>
              <a:ext cx="200725" cy="140396"/>
            </a:xfrm>
            <a:prstGeom prst="rect">
              <a:avLst/>
            </a:prstGeom>
            <a:pattFill prst="horzBrick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104824" y="3488870"/>
            <a:ext cx="574040" cy="318622"/>
            <a:chOff x="1462751" y="4667245"/>
            <a:chExt cx="574040" cy="318622"/>
          </a:xfrm>
        </p:grpSpPr>
        <p:sp>
          <p:nvSpPr>
            <p:cNvPr id="53" name="TextBox 18"/>
            <p:cNvSpPr txBox="1"/>
            <p:nvPr/>
          </p:nvSpPr>
          <p:spPr>
            <a:xfrm>
              <a:off x="1462751" y="4667245"/>
              <a:ext cx="57404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Beacon</a:t>
              </a:r>
              <a:endParaRPr lang="en-US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614103" y="4845471"/>
              <a:ext cx="200725" cy="140396"/>
            </a:xfrm>
            <a:prstGeom prst="rect">
              <a:avLst/>
            </a:prstGeom>
            <a:pattFill prst="horzBrick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320329" y="4036841"/>
            <a:ext cx="574040" cy="318622"/>
            <a:chOff x="1462751" y="4667245"/>
            <a:chExt cx="574040" cy="318622"/>
          </a:xfrm>
        </p:grpSpPr>
        <p:sp>
          <p:nvSpPr>
            <p:cNvPr id="51" name="TextBox 18"/>
            <p:cNvSpPr txBox="1"/>
            <p:nvPr/>
          </p:nvSpPr>
          <p:spPr>
            <a:xfrm>
              <a:off x="1462751" y="4667245"/>
              <a:ext cx="57404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Beacon</a:t>
              </a:r>
              <a:endParaRPr lang="en-US" sz="10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614103" y="4845471"/>
              <a:ext cx="200725" cy="140396"/>
            </a:xfrm>
            <a:prstGeom prst="rect">
              <a:avLst/>
            </a:prstGeom>
            <a:pattFill prst="horzBrick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/>
            </a:p>
          </p:txBody>
        </p:sp>
      </p:grpSp>
      <p:sp>
        <p:nvSpPr>
          <p:cNvPr id="37" name="Rectangle 36"/>
          <p:cNvSpPr/>
          <p:nvPr/>
        </p:nvSpPr>
        <p:spPr bwMode="auto">
          <a:xfrm>
            <a:off x="3880132" y="3627118"/>
            <a:ext cx="268451" cy="1791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8" name="TextBox 10"/>
          <p:cNvSpPr txBox="1"/>
          <p:nvPr/>
        </p:nvSpPr>
        <p:spPr>
          <a:xfrm>
            <a:off x="3590150" y="3365316"/>
            <a:ext cx="916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7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More data=0</a:t>
            </a: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700" dirty="0" smtClean="0">
                <a:solidFill>
                  <a:srgbClr val="000000"/>
                </a:solidFill>
                <a:cs typeface="Arial" panose="020B0604020202020204" pitchFamily="34" charset="0"/>
              </a:rPr>
              <a:t>MLTI included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782375" y="3807994"/>
            <a:ext cx="52048" cy="1791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0" name="TextBox 10"/>
          <p:cNvSpPr txBox="1"/>
          <p:nvPr/>
        </p:nvSpPr>
        <p:spPr>
          <a:xfrm>
            <a:off x="3584177" y="3940812"/>
            <a:ext cx="4484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7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ACK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Box 10"/>
          <p:cNvSpPr txBox="1"/>
          <p:nvPr/>
        </p:nvSpPr>
        <p:spPr>
          <a:xfrm>
            <a:off x="3952005" y="3931359"/>
            <a:ext cx="4484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7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ACK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2" name="TextBox 18"/>
          <p:cNvSpPr txBox="1"/>
          <p:nvPr/>
        </p:nvSpPr>
        <p:spPr>
          <a:xfrm>
            <a:off x="3213097" y="3259995"/>
            <a:ext cx="57404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700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Awake</a:t>
            </a:r>
            <a:endParaRPr lang="en-US" sz="105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TextBox 18"/>
          <p:cNvSpPr txBox="1"/>
          <p:nvPr/>
        </p:nvSpPr>
        <p:spPr>
          <a:xfrm>
            <a:off x="4895732" y="3263997"/>
            <a:ext cx="57404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700" kern="1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Doze</a:t>
            </a:r>
            <a:endParaRPr lang="en-US" sz="105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2713429" y="3406725"/>
            <a:ext cx="1540701" cy="13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triangle"/>
            <a:tailEnd type="triangle"/>
          </a:ln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4260413" y="3408787"/>
            <a:ext cx="1980796" cy="77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3300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46" name="TextBox 18"/>
          <p:cNvSpPr txBox="1"/>
          <p:nvPr/>
        </p:nvSpPr>
        <p:spPr>
          <a:xfrm>
            <a:off x="5372216" y="4554554"/>
            <a:ext cx="57404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700" kern="1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Doze</a:t>
            </a:r>
            <a:endParaRPr lang="en-US" sz="105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V="1">
            <a:off x="2733538" y="4733604"/>
            <a:ext cx="1438850" cy="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3300"/>
            </a:solidFill>
            <a:prstDash val="sysDot"/>
            <a:round/>
            <a:headEnd type="triangle"/>
            <a:tailEnd type="triangle"/>
          </a:ln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4162606" y="4733668"/>
            <a:ext cx="511163" cy="65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50" name="TextBox 18"/>
          <p:cNvSpPr txBox="1"/>
          <p:nvPr/>
        </p:nvSpPr>
        <p:spPr>
          <a:xfrm>
            <a:off x="4199764" y="4561475"/>
            <a:ext cx="57404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700" kern="1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Awake</a:t>
            </a:r>
            <a:endParaRPr lang="en-US" sz="105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4280741" y="4164698"/>
            <a:ext cx="268451" cy="1791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180065" y="4352954"/>
            <a:ext cx="52048" cy="1791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TextBox 10"/>
          <p:cNvSpPr txBox="1"/>
          <p:nvPr/>
        </p:nvSpPr>
        <p:spPr>
          <a:xfrm>
            <a:off x="4002370" y="4476319"/>
            <a:ext cx="4484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7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PS poll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597956" y="4352954"/>
            <a:ext cx="52048" cy="1791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TextBox 10"/>
          <p:cNvSpPr txBox="1"/>
          <p:nvPr/>
        </p:nvSpPr>
        <p:spPr>
          <a:xfrm>
            <a:off x="4399758" y="4485772"/>
            <a:ext cx="4484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700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ACK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4673769" y="4714868"/>
            <a:ext cx="1576844" cy="71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3300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77" name="TextBox 18"/>
          <p:cNvSpPr txBox="1"/>
          <p:nvPr/>
        </p:nvSpPr>
        <p:spPr>
          <a:xfrm>
            <a:off x="3105340" y="4567491"/>
            <a:ext cx="57404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700" kern="1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Doze</a:t>
            </a:r>
            <a:endParaRPr lang="en-US" sz="105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" name="TextBox 10"/>
          <p:cNvSpPr txBox="1"/>
          <p:nvPr/>
        </p:nvSpPr>
        <p:spPr>
          <a:xfrm>
            <a:off x="2221726" y="5927030"/>
            <a:ext cx="4984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400" u="sng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MLTI variant of A-control sub-field</a:t>
            </a:r>
            <a:endParaRPr lang="en-US" sz="24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" name="TextBox 10"/>
          <p:cNvSpPr txBox="1"/>
          <p:nvPr/>
        </p:nvSpPr>
        <p:spPr>
          <a:xfrm>
            <a:off x="2786098" y="4879275"/>
            <a:ext cx="3570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400" u="sng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Operation of scenario 1 with proposed solution</a:t>
            </a:r>
            <a:endParaRPr lang="en-US" sz="24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5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72811" y="523324"/>
            <a:ext cx="7772400" cy="914400"/>
          </a:xfrm>
        </p:spPr>
        <p:txBody>
          <a:bodyPr/>
          <a:lstStyle/>
          <a:p>
            <a:r>
              <a:rPr lang="en-US" dirty="0" smtClean="0"/>
              <a:t>Limited scope of AAR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461" y="1437490"/>
            <a:ext cx="80391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Control ID 1001 of A-control sub-field is for AP assisted recovery which has a very similar format as the proposed MLTI.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Currently AAR is only transmitted by an NSTR non-AP MLD to indicate links which have lost medium synchronization and </a:t>
            </a:r>
            <a:r>
              <a:rPr lang="en-US" sz="1600" b="1" dirty="0" smtClean="0"/>
              <a:t>has buffered traffic</a:t>
            </a:r>
            <a:r>
              <a:rPr lang="en-US" sz="1600" dirty="0" smtClean="0"/>
              <a:t>, to solicit a trigger frame from the associated APs for UL transmission. It cannot be transmitted by an AP.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AAR use can potentially also extend to EMLSR and EMLMR (with spec changes), but still its scope is very limited.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At a high level, AAR is used by the non-AP MLD to indicate the links where it has buffered traffic, i.e., </a:t>
            </a:r>
            <a:r>
              <a:rPr lang="en-US" sz="1600" b="1" dirty="0" smtClean="0"/>
              <a:t>similar purpose as the proposed MLTI</a:t>
            </a:r>
            <a:r>
              <a:rPr lang="en-US" sz="16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Since number of Control IDs for A-control are limited (</a:t>
            </a:r>
            <a:r>
              <a:rPr lang="en-US" sz="1600" b="1" dirty="0" smtClean="0"/>
              <a:t>only 5 left</a:t>
            </a:r>
            <a:r>
              <a:rPr lang="en-US" sz="1600" dirty="0" smtClean="0"/>
              <a:t>), we propose to rename and generalize AAR to MLTI.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/>
              <a:t>Note:</a:t>
            </a:r>
            <a:r>
              <a:rPr lang="en-US" sz="1600" dirty="0" smtClean="0"/>
              <a:t> When transmitted by an NSTR non-AP MLD, the functionality shall remain as in baseline (unchanged).</a:t>
            </a:r>
            <a:endParaRPr lang="en-US" sz="1600" dirty="0"/>
          </a:p>
        </p:txBody>
      </p:sp>
      <p:sp>
        <p:nvSpPr>
          <p:cNvPr id="81" name="TextBox 10"/>
          <p:cNvSpPr txBox="1"/>
          <p:nvPr/>
        </p:nvSpPr>
        <p:spPr>
          <a:xfrm>
            <a:off x="2221726" y="5927030"/>
            <a:ext cx="4984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400" u="sng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AAR variant of the A-control field</a:t>
            </a:r>
            <a:endParaRPr lang="en-US" sz="24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193149"/>
              </p:ext>
            </p:extLst>
          </p:nvPr>
        </p:nvGraphicFramePr>
        <p:xfrm>
          <a:off x="2590800" y="5029597"/>
          <a:ext cx="4482387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597">
                  <a:extLst>
                    <a:ext uri="{9D8B030D-6E8A-4147-A177-3AD203B41FA5}">
                      <a16:colId xmlns:a16="http://schemas.microsoft.com/office/drawing/2014/main" val="1184448868"/>
                    </a:ext>
                  </a:extLst>
                </a:gridCol>
                <a:gridCol w="1325427">
                  <a:extLst>
                    <a:ext uri="{9D8B030D-6E8A-4147-A177-3AD203B41FA5}">
                      <a16:colId xmlns:a16="http://schemas.microsoft.com/office/drawing/2014/main" val="2215433934"/>
                    </a:ext>
                  </a:extLst>
                </a:gridCol>
                <a:gridCol w="915766">
                  <a:extLst>
                    <a:ext uri="{9D8B030D-6E8A-4147-A177-3AD203B41FA5}">
                      <a16:colId xmlns:a16="http://schemas.microsoft.com/office/drawing/2014/main" val="794265075"/>
                    </a:ext>
                  </a:extLst>
                </a:gridCol>
                <a:gridCol w="1120597">
                  <a:extLst>
                    <a:ext uri="{9D8B030D-6E8A-4147-A177-3AD203B41FA5}">
                      <a16:colId xmlns:a16="http://schemas.microsoft.com/office/drawing/2014/main" val="1814400340"/>
                    </a:ext>
                  </a:extLst>
                </a:gridCol>
              </a:tblGrid>
              <a:tr h="38084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Control ID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1001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Assisting AP Link ID bitmap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779756"/>
                  </a:ext>
                </a:extLst>
              </a:tr>
            </a:tbl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1718071" y="5511814"/>
            <a:ext cx="5103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Bits:                      4                         16                   4                     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0079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4825" y="1447800"/>
            <a:ext cx="80391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SP1: Do </a:t>
            </a:r>
            <a:r>
              <a:rPr lang="en-US" sz="2000" dirty="0"/>
              <a:t>you agree </a:t>
            </a:r>
            <a:r>
              <a:rPr lang="en-US" sz="2000" dirty="0" smtClean="0"/>
              <a:t>with the need for a mechanism for multi-link traffic indication to a </a:t>
            </a:r>
            <a:r>
              <a:rPr lang="en-US" sz="2000" dirty="0"/>
              <a:t>non-AP </a:t>
            </a:r>
            <a:r>
              <a:rPr lang="en-US" sz="2000" dirty="0" smtClean="0"/>
              <a:t>MLD in an individually-addressed frame.</a:t>
            </a:r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Result: Yes/No/Abstain</a:t>
            </a:r>
            <a:endParaRPr 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algn="just"/>
            <a:endParaRPr lang="en-US" sz="1600" dirty="0" smtClean="0"/>
          </a:p>
          <a:p>
            <a:pPr algn="just"/>
            <a:endParaRPr lang="en-US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2000" dirty="0" smtClean="0"/>
              <a:t>SP2: </a:t>
            </a:r>
            <a:r>
              <a:rPr lang="en-GB" sz="2000" dirty="0"/>
              <a:t>Do you agree to </a:t>
            </a:r>
            <a:r>
              <a:rPr lang="en-GB" sz="2000" dirty="0" smtClean="0"/>
              <a:t>generalize AAR indicate the recommended link on which the transmitter intends to deliver the buffered traffic.</a:t>
            </a:r>
            <a:r>
              <a:rPr lang="en-GB" sz="2000" dirty="0"/>
              <a:t> </a:t>
            </a:r>
            <a:endParaRPr lang="en-US" sz="2000" dirty="0"/>
          </a:p>
          <a:p>
            <a:endParaRPr lang="en-GB" sz="1600" dirty="0" smtClean="0"/>
          </a:p>
          <a:p>
            <a:r>
              <a:rPr lang="en-GB" sz="2000" dirty="0" smtClean="0"/>
              <a:t>Result</a:t>
            </a:r>
            <a:r>
              <a:rPr lang="en-GB" sz="2000" dirty="0"/>
              <a:t>: Yes/No/Abstain</a:t>
            </a:r>
            <a:endParaRPr 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algn="just"/>
            <a:endParaRPr lang="en-US" sz="1600" dirty="0"/>
          </a:p>
        </p:txBody>
      </p:sp>
      <p:sp>
        <p:nvSpPr>
          <p:cNvPr id="6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3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8000"/>
            <a:ext cx="7772400" cy="1066800"/>
          </a:xfrm>
        </p:spPr>
        <p:txBody>
          <a:bodyPr/>
          <a:lstStyle/>
          <a:p>
            <a:r>
              <a:rPr lang="en-US" altLang="zh-C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 notes</a:t>
            </a:r>
            <a:endParaRPr lang="zh-CN" altLang="en-US" sz="5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ym typeface="+mn-ea"/>
              </a:rPr>
              <a:t>Vishnu Ratnam (SRA)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85800" y="572144"/>
            <a:ext cx="7772400" cy="562240"/>
          </a:xfrm>
        </p:spPr>
        <p:txBody>
          <a:bodyPr/>
          <a:lstStyle/>
          <a:p>
            <a:r>
              <a:rPr lang="en-US" dirty="0" smtClean="0"/>
              <a:t>HE variant HT control field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2450" y="968661"/>
            <a:ext cx="80391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/>
              <a:t>Section </a:t>
            </a:r>
            <a:r>
              <a:rPr lang="en-US" sz="1400" b="1" dirty="0" smtClean="0"/>
              <a:t>9.2.4.6: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The HT control field is always present in a control wrapper frame and is present in </a:t>
            </a:r>
            <a:r>
              <a:rPr lang="en-US" sz="1400" dirty="0" err="1" smtClean="0"/>
              <a:t>QoS</a:t>
            </a:r>
            <a:r>
              <a:rPr lang="en-US" sz="1400" dirty="0" smtClean="0"/>
              <a:t> Data, </a:t>
            </a:r>
            <a:r>
              <a:rPr lang="en-US" sz="1400" dirty="0" err="1" smtClean="0"/>
              <a:t>QoS</a:t>
            </a:r>
            <a:r>
              <a:rPr lang="en-US" sz="1400" dirty="0" smtClean="0"/>
              <a:t> Null, and Management frames as determined by +HTC bit of the Frame Control field.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The HT control field is also present in some control frames such as RTS+HTC, </a:t>
            </a:r>
            <a:r>
              <a:rPr lang="en-US" sz="1400" dirty="0" err="1" smtClean="0"/>
              <a:t>BlockAck+HTC</a:t>
            </a:r>
            <a:r>
              <a:rPr lang="en-US" sz="1400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The HT control field has 3 variants HT, VHT, VHT, indicated by bits B0-B1 with different formats as shown below.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In HE variant, the 4 bit control ID indicates the type of information carried and the table is given below.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8750"/>
          <a:stretch/>
        </p:blipFill>
        <p:spPr>
          <a:xfrm>
            <a:off x="2067781" y="2508854"/>
            <a:ext cx="5667375" cy="7697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289" y="3340431"/>
            <a:ext cx="2972963" cy="68104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 flipH="1">
            <a:off x="2444889" y="3033200"/>
            <a:ext cx="11927" cy="2901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3434" y="3340431"/>
            <a:ext cx="3858864" cy="1059465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368252"/>
              </p:ext>
            </p:extLst>
          </p:nvPr>
        </p:nvGraphicFramePr>
        <p:xfrm>
          <a:off x="5885817" y="4593431"/>
          <a:ext cx="291348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163">
                  <a:extLst>
                    <a:ext uri="{9D8B030D-6E8A-4147-A177-3AD203B41FA5}">
                      <a16:colId xmlns:a16="http://schemas.microsoft.com/office/drawing/2014/main" val="1184448868"/>
                    </a:ext>
                  </a:extLst>
                </a:gridCol>
                <a:gridCol w="971163">
                  <a:extLst>
                    <a:ext uri="{9D8B030D-6E8A-4147-A177-3AD203B41FA5}">
                      <a16:colId xmlns:a16="http://schemas.microsoft.com/office/drawing/2014/main" val="2215433934"/>
                    </a:ext>
                  </a:extLst>
                </a:gridCol>
                <a:gridCol w="971163">
                  <a:extLst>
                    <a:ext uri="{9D8B030D-6E8A-4147-A177-3AD203B41FA5}">
                      <a16:colId xmlns:a16="http://schemas.microsoft.com/office/drawing/2014/main" val="1814400340"/>
                    </a:ext>
                  </a:extLst>
                </a:gridCol>
              </a:tblGrid>
              <a:tr h="380841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Control ID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Control information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779756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37014" y="5113361"/>
            <a:ext cx="36055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Bits:                      4                                    26</a:t>
            </a:r>
            <a:endParaRPr lang="en-US" sz="1100" dirty="0"/>
          </a:p>
        </p:txBody>
      </p:sp>
      <p:sp>
        <p:nvSpPr>
          <p:cNvPr id="11" name="Left Brace 10"/>
          <p:cNvSpPr/>
          <p:nvPr/>
        </p:nvSpPr>
        <p:spPr bwMode="auto">
          <a:xfrm rot="16200000">
            <a:off x="7751913" y="4134358"/>
            <a:ext cx="171898" cy="192288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7723229" y="4283142"/>
            <a:ext cx="11927" cy="2901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10" name="Straight Arrow Connector 9"/>
          <p:cNvCxnSpPr/>
          <p:nvPr/>
        </p:nvCxnSpPr>
        <p:spPr bwMode="auto">
          <a:xfrm>
            <a:off x="6583544" y="3216741"/>
            <a:ext cx="31804" cy="3522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1600" y="4038600"/>
            <a:ext cx="3615378" cy="2254952"/>
          </a:xfrm>
          <a:prstGeom prst="rect">
            <a:avLst/>
          </a:prstGeom>
        </p:spPr>
      </p:pic>
      <p:cxnSp>
        <p:nvCxnSpPr>
          <p:cNvPr id="19" name="Elbow Connector 18"/>
          <p:cNvCxnSpPr/>
          <p:nvPr/>
        </p:nvCxnSpPr>
        <p:spPr bwMode="auto">
          <a:xfrm rot="10800000" flipV="1">
            <a:off x="5023434" y="5095800"/>
            <a:ext cx="1689482" cy="765853"/>
          </a:xfrm>
          <a:prstGeom prst="bentConnector3">
            <a:avLst>
              <a:gd name="adj1" fmla="val 11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16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85800" y="599523"/>
            <a:ext cx="7772400" cy="609600"/>
          </a:xfrm>
        </p:spPr>
        <p:txBody>
          <a:bodyPr/>
          <a:lstStyle/>
          <a:p>
            <a:r>
              <a:rPr lang="en-US" dirty="0" smtClean="0"/>
              <a:t>AAR control subfield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2450" y="1283596"/>
            <a:ext cx="80391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/>
              <a:t>Section </a:t>
            </a:r>
            <a:r>
              <a:rPr lang="en-US" sz="1600" b="1" dirty="0" smtClean="0"/>
              <a:t>9.2.4.7.10: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Contains the information of the link identifier(s) of the assisting AP(s) affiliated with an AP MLD that are requested to assist the non-AP MLD to recover from medium synchronization.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field is currently only transmitted by NSTR non-AP MLDs.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A value of 1 in bit position </a:t>
            </a:r>
            <a:r>
              <a:rPr lang="en-US" sz="1600" i="1" dirty="0" err="1"/>
              <a:t>i</a:t>
            </a:r>
            <a:r>
              <a:rPr lang="en-US" sz="1600" dirty="0"/>
              <a:t> of the Assisting AP Link ID Bitmap subfield means that the link ID </a:t>
            </a:r>
            <a:r>
              <a:rPr lang="en-US" sz="1600" i="1" dirty="0" err="1"/>
              <a:t>i</a:t>
            </a:r>
            <a:r>
              <a:rPr lang="en-US" sz="1600" i="1" dirty="0"/>
              <a:t> </a:t>
            </a:r>
            <a:r>
              <a:rPr lang="en-US" sz="1600" dirty="0"/>
              <a:t>is the link identifier of the assisting AP affiliated with the AP MLD. A value of 0 in bit position </a:t>
            </a:r>
            <a:r>
              <a:rPr lang="en-US" sz="1600" i="1" dirty="0" err="1"/>
              <a:t>i</a:t>
            </a:r>
            <a:r>
              <a:rPr lang="en-US" sz="1600" i="1" dirty="0"/>
              <a:t> </a:t>
            </a:r>
            <a:r>
              <a:rPr lang="en-US" sz="1600" dirty="0"/>
              <a:t>of the Assisting AP Link ID Bitmap subfield means that the link ID </a:t>
            </a:r>
            <a:r>
              <a:rPr lang="en-US" sz="1600" i="1" dirty="0" err="1"/>
              <a:t>i</a:t>
            </a:r>
            <a:r>
              <a:rPr lang="en-US" sz="1600" i="1" dirty="0"/>
              <a:t> </a:t>
            </a:r>
            <a:r>
              <a:rPr lang="en-US" sz="1600" dirty="0"/>
              <a:t>is not the link identifier of the assisting AP affiliated with the AP MLD.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Each of </a:t>
            </a:r>
            <a:r>
              <a:rPr lang="en-US" sz="1600" dirty="0" smtClean="0"/>
              <a:t>the indicated AP(s</a:t>
            </a:r>
            <a:r>
              <a:rPr lang="en-US" sz="1600" dirty="0"/>
              <a:t>) </a:t>
            </a:r>
            <a:r>
              <a:rPr lang="en-US" sz="1600" dirty="0" smtClean="0"/>
              <a:t>should transmit </a:t>
            </a:r>
            <a:r>
              <a:rPr lang="en-US" sz="1600" dirty="0"/>
              <a:t>a Trigger frame to </a:t>
            </a:r>
            <a:r>
              <a:rPr lang="en-US" sz="1600" dirty="0" smtClean="0"/>
              <a:t>associated STAs of the non-AP MLD to </a:t>
            </a:r>
            <a:r>
              <a:rPr lang="en-US" sz="1600" dirty="0"/>
              <a:t>solicit </a:t>
            </a:r>
            <a:r>
              <a:rPr lang="en-US" sz="1600" dirty="0" smtClean="0"/>
              <a:t>UL </a:t>
            </a:r>
            <a:r>
              <a:rPr lang="en-US" sz="1600" dirty="0"/>
              <a:t>frame(s</a:t>
            </a:r>
            <a:r>
              <a:rPr lang="en-US" sz="1600" dirty="0" smtClean="0"/>
              <a:t>), if </a:t>
            </a:r>
            <a:r>
              <a:rPr lang="en-US" sz="1600" dirty="0"/>
              <a:t>it does not have frame exchanges already scheduled with another </a:t>
            </a:r>
            <a:r>
              <a:rPr lang="en-US" sz="1600" dirty="0" smtClean="0"/>
              <a:t>STA.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Can potentially also be used by EMLSR and EMLMR devices (with spec changes).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sym typeface="+mn-ea"/>
              </a:rPr>
              <a:t>Vishnu Ratnam (SRA)</a:t>
            </a:r>
            <a:endParaRPr lang="en-US" dirty="0"/>
          </a:p>
        </p:txBody>
      </p:sp>
      <p:sp>
        <p:nvSpPr>
          <p:cNvPr id="8" name="TextBox 10"/>
          <p:cNvSpPr txBox="1"/>
          <p:nvPr/>
        </p:nvSpPr>
        <p:spPr>
          <a:xfrm>
            <a:off x="2221726" y="5927030"/>
            <a:ext cx="4984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400" u="sng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AAR variant of the A-control field</a:t>
            </a:r>
            <a:endParaRPr lang="en-US" sz="24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071331"/>
              </p:ext>
            </p:extLst>
          </p:nvPr>
        </p:nvGraphicFramePr>
        <p:xfrm>
          <a:off x="2590800" y="5029597"/>
          <a:ext cx="4482387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597">
                  <a:extLst>
                    <a:ext uri="{9D8B030D-6E8A-4147-A177-3AD203B41FA5}">
                      <a16:colId xmlns:a16="http://schemas.microsoft.com/office/drawing/2014/main" val="1184448868"/>
                    </a:ext>
                  </a:extLst>
                </a:gridCol>
                <a:gridCol w="1325427">
                  <a:extLst>
                    <a:ext uri="{9D8B030D-6E8A-4147-A177-3AD203B41FA5}">
                      <a16:colId xmlns:a16="http://schemas.microsoft.com/office/drawing/2014/main" val="2215433934"/>
                    </a:ext>
                  </a:extLst>
                </a:gridCol>
                <a:gridCol w="915766">
                  <a:extLst>
                    <a:ext uri="{9D8B030D-6E8A-4147-A177-3AD203B41FA5}">
                      <a16:colId xmlns:a16="http://schemas.microsoft.com/office/drawing/2014/main" val="794265075"/>
                    </a:ext>
                  </a:extLst>
                </a:gridCol>
                <a:gridCol w="1120597">
                  <a:extLst>
                    <a:ext uri="{9D8B030D-6E8A-4147-A177-3AD203B41FA5}">
                      <a16:colId xmlns:a16="http://schemas.microsoft.com/office/drawing/2014/main" val="1814400340"/>
                    </a:ext>
                  </a:extLst>
                </a:gridCol>
              </a:tblGrid>
              <a:tr h="38084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Control ID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1001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Assisting AP Link ID bitmap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77975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18071" y="5511814"/>
            <a:ext cx="5103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Bits:                      4                         16                   4                     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7106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42467</TotalTime>
  <Words>1157</Words>
  <Application>Microsoft Office PowerPoint</Application>
  <PresentationFormat>On-screen Show (4:3)</PresentationFormat>
  <Paragraphs>156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PGothic</vt:lpstr>
      <vt:lpstr>Arial</vt:lpstr>
      <vt:lpstr>Calibri</vt:lpstr>
      <vt:lpstr>Times New Roman</vt:lpstr>
      <vt:lpstr>802-11-Submission</vt:lpstr>
      <vt:lpstr>Microsoft Word 97 - 2003 Document</vt:lpstr>
      <vt:lpstr>ML traffic indication using A-control</vt:lpstr>
      <vt:lpstr>Comment in LB266</vt:lpstr>
      <vt:lpstr>Motivation</vt:lpstr>
      <vt:lpstr>Proposed solution</vt:lpstr>
      <vt:lpstr>Limited scope of AAR</vt:lpstr>
      <vt:lpstr>Straw polls</vt:lpstr>
      <vt:lpstr>Background notes</vt:lpstr>
      <vt:lpstr>HE variant HT control field</vt:lpstr>
      <vt:lpstr>AAR control subfield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Vishnu Vardhan Ratnam</cp:lastModifiedBy>
  <cp:revision>3581</cp:revision>
  <cp:lastPrinted>2014-11-04T15:04:00Z</cp:lastPrinted>
  <dcterms:created xsi:type="dcterms:W3CDTF">2007-04-17T18:10:00Z</dcterms:created>
  <dcterms:modified xsi:type="dcterms:W3CDTF">2022-07-26T18:27:29Z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