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248" r:id="rId20"/>
    <p:sldId id="1142" r:id="rId21"/>
    <p:sldId id="1181" r:id="rId22"/>
    <p:sldId id="1241" r:id="rId23"/>
    <p:sldId id="1242" r:id="rId24"/>
    <p:sldId id="1240" r:id="rId25"/>
    <p:sldId id="1247"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05"/>
  </p:normalViewPr>
  <p:slideViewPr>
    <p:cSldViewPr showGuides="1">
      <p:cViewPr varScale="1">
        <p:scale>
          <a:sx n="67" d="100"/>
          <a:sy n="67" d="100"/>
        </p:scale>
        <p:origin x="468"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983-01-00bd-tgbd-sa2-comment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Jul and </a:t>
            </a:r>
            <a:r>
              <a:rPr lang="en-US" altLang="en-US" kern="0" dirty="0" smtClean="0"/>
              <a:t>Aug</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2022-7-23</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5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Jul and Aug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Jul 26</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10:00am ~ 11:59am, ET (all CRs presented)</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Aug 9</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 ( all CRs done)</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Aug 23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Sep 6</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a:t>
            </a: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46072255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a:t>
                      </a:r>
                      <a:r>
                        <a:rPr lang="en-US" altLang="zh-CN" sz="1000" baseline="0" dirty="0" smtClean="0">
                          <a:solidFill>
                            <a:srgbClr val="0070C0"/>
                          </a:solidFill>
                        </a:rPr>
                        <a:t>11-22/1191r1</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a:t>
                      </a:r>
                      <a:endParaRPr lang="en-US" altLang="zh-CN" sz="1000" dirty="0" smtClean="0">
                        <a:solidFill>
                          <a:schemeClr val="tx1"/>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a:t>
                      </a:r>
                      <a:r>
                        <a:rPr lang="en-US" altLang="zh-CN" sz="1000" baseline="0" dirty="0" smtClean="0">
                          <a:solidFill>
                            <a:srgbClr val="0070C0"/>
                          </a:solidFill>
                        </a:rPr>
                        <a:t>11-22/0983r2 (2</a:t>
                      </a:r>
                      <a:r>
                        <a:rPr lang="en-US" altLang="zh-CN" sz="1000" baseline="30000" dirty="0" smtClean="0">
                          <a:solidFill>
                            <a:srgbClr val="0070C0"/>
                          </a:solidFill>
                        </a:rPr>
                        <a:t>nd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11-22/1013r0, 2</a:t>
            </a:r>
            <a:r>
              <a:rPr lang="en-US" altLang="zh-CN" sz="1600" baseline="30000" dirty="0">
                <a:solidFill>
                  <a:srgbClr val="00B050"/>
                </a:solidFill>
                <a:latin typeface="Calibri" panose="020F0502020204030204" pitchFamily="34" charset="0"/>
                <a:cs typeface="Calibri" panose="020F0502020204030204" pitchFamily="34" charset="0"/>
              </a:rPr>
              <a:t>nd</a:t>
            </a:r>
            <a:r>
              <a:rPr lang="en-US" altLang="zh-CN" sz="1600" dirty="0">
                <a:solidFill>
                  <a:srgbClr val="00B050"/>
                </a:solidFill>
                <a:latin typeface="Calibri" panose="020F0502020204030204" pitchFamily="34" charset="0"/>
                <a:cs typeface="Calibri" panose="020F0502020204030204" pitchFamily="34" charset="0"/>
              </a:rPr>
              <a:t> SA Ballot CR 11bd D5.0 NGV,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11-22/0986r0, Resolutions to Editorial Comments in SA2,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11-22/1065, </a:t>
            </a:r>
            <a:r>
              <a:rPr lang="en-US" altLang="zh-CN" sz="1600" dirty="0" err="1">
                <a:solidFill>
                  <a:srgbClr val="00B050"/>
                </a:solidFill>
              </a:rPr>
              <a:t>TGbd</a:t>
            </a:r>
            <a:r>
              <a:rPr lang="en-US" altLang="zh-CN" sz="1600" dirty="0">
                <a:solidFill>
                  <a:srgbClr val="00B050"/>
                </a:solidFill>
              </a:rPr>
              <a:t> D5.0 CR related to MIB variable definition and misc., Hiroyuki </a:t>
            </a:r>
            <a:r>
              <a:rPr lang="en-US" altLang="zh-CN" sz="1600" dirty="0" err="1">
                <a:solidFill>
                  <a:srgbClr val="00B050"/>
                </a:solidFill>
              </a:rPr>
              <a:t>Motozuka</a:t>
            </a:r>
            <a:r>
              <a:rPr lang="en-US" altLang="zh-CN" sz="1600" dirty="0">
                <a:solidFill>
                  <a:srgbClr val="00B050"/>
                </a:solidFill>
              </a:rPr>
              <a:t> (Panasonic)</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11-22/1116, 11bd D5.0 comment resolutions,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11-22/1193, 11bd SA2 PHY Comment Resolutions, </a:t>
            </a:r>
            <a:r>
              <a:rPr lang="en-US" altLang="zh-CN" sz="1600" dirty="0" err="1" smtClean="0">
                <a:solidFill>
                  <a:srgbClr val="FFC000"/>
                </a:solidFill>
                <a:latin typeface="Calibri" panose="020F0502020204030204" pitchFamily="34" charset="0"/>
                <a:cs typeface="Calibri" panose="020F0502020204030204" pitchFamily="34" charset="0"/>
              </a:rPr>
              <a:t>Rui</a:t>
            </a:r>
            <a:r>
              <a:rPr lang="en-US" altLang="zh-CN" sz="1600" dirty="0" smtClean="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11-22/1198, </a:t>
            </a:r>
            <a:r>
              <a:rPr lang="en-US" altLang="zh-CN" sz="1600" dirty="0">
                <a:solidFill>
                  <a:srgbClr val="00B050"/>
                </a:solidFill>
                <a:latin typeface="Calibri" panose="020F0502020204030204" pitchFamily="34" charset="0"/>
                <a:cs typeface="Calibri" panose="020F0502020204030204" pitchFamily="34" charset="0"/>
              </a:rPr>
              <a:t>comment resolutions for SA2 CIDs 6000 and 6028,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SA Ballot </a:t>
            </a:r>
            <a:r>
              <a:rPr lang="en-US" altLang="zh-CN" dirty="0"/>
              <a:t>Comment </a:t>
            </a:r>
            <a:r>
              <a:rPr lang="en-US" altLang="zh-CN" dirty="0" smtClean="0"/>
              <a:t>Assignment and Resolution Progress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924690100"/>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Discussed/Total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solidFill>
                            <a:srgbClr val="00B050"/>
                          </a:solidFill>
                        </a:rPr>
                        <a:t>21/21</a:t>
                      </a:r>
                      <a:endParaRPr lang="zh-CN" altLang="en-US" sz="2000" dirty="0">
                        <a:solidFill>
                          <a:srgbClr val="00B050"/>
                        </a:solidFill>
                      </a:endParaRPr>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solidFill>
                            <a:srgbClr val="00B050"/>
                          </a:solidFill>
                        </a:rPr>
                        <a:t>4/4</a:t>
                      </a:r>
                      <a:endParaRPr lang="zh-CN" altLang="en-US" sz="2000" dirty="0">
                        <a:solidFill>
                          <a:srgbClr val="00B050"/>
                        </a:solidFill>
                      </a:endParaRPr>
                    </a:p>
                  </a:txBody>
                  <a:tcPr/>
                </a:tc>
                <a:tc>
                  <a:txBody>
                    <a:bodyPr/>
                    <a:lstStyle/>
                    <a:p>
                      <a:r>
                        <a:rPr lang="en-US" altLang="zh-CN" sz="2000" dirty="0" smtClean="0">
                          <a:solidFill>
                            <a:srgbClr val="00B050"/>
                          </a:solidFill>
                        </a:rPr>
                        <a:t>4</a:t>
                      </a:r>
                      <a:endParaRPr lang="zh-CN" altLang="en-US" sz="2000" dirty="0">
                        <a:solidFill>
                          <a:srgbClr val="00B050"/>
                        </a:solidFill>
                      </a:endParaRPr>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solidFill>
                            <a:srgbClr val="00B050"/>
                          </a:solidFill>
                        </a:rPr>
                        <a:t>2/2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solidFill>
                            <a:srgbClr val="00B050"/>
                          </a:solidFill>
                        </a:rPr>
                        <a:t>6/6</a:t>
                      </a:r>
                      <a:endParaRPr lang="zh-CN" altLang="en-US" sz="2000" dirty="0">
                        <a:solidFill>
                          <a:srgbClr val="00B050"/>
                        </a:solidFill>
                      </a:endParaRPr>
                    </a:p>
                  </a:txBody>
                  <a:tcPr/>
                </a:tc>
                <a:tc>
                  <a:txBody>
                    <a:bodyPr/>
                    <a:lstStyle/>
                    <a:p>
                      <a:r>
                        <a:rPr lang="en-US" altLang="zh-CN" sz="2000" dirty="0" smtClean="0">
                          <a:solidFill>
                            <a:srgbClr val="00B050"/>
                          </a:solidFill>
                        </a:rPr>
                        <a:t>6</a:t>
                      </a:r>
                      <a:endParaRPr lang="zh-CN" altLang="en-US" sz="2000" dirty="0">
                        <a:solidFill>
                          <a:srgbClr val="00B050"/>
                        </a:solidFill>
                      </a:endParaRPr>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solidFill>
                            <a:srgbClr val="FFC000"/>
                          </a:solidFill>
                        </a:rPr>
                        <a:t>5/6</a:t>
                      </a:r>
                      <a:endParaRPr lang="zh-CN" altLang="en-US" sz="2000" dirty="0">
                        <a:solidFill>
                          <a:srgbClr val="FFC000"/>
                        </a:solidFill>
                      </a:endParaRPr>
                    </a:p>
                  </a:txBody>
                  <a:tcPr/>
                </a:tc>
                <a:tc>
                  <a:txBody>
                    <a:bodyPr/>
                    <a:lstStyle/>
                    <a:p>
                      <a:r>
                        <a:rPr lang="en-US" altLang="zh-CN" sz="2000" dirty="0" smtClean="0">
                          <a:solidFill>
                            <a:srgbClr val="FFC000"/>
                          </a:solidFill>
                        </a:rPr>
                        <a:t>6</a:t>
                      </a:r>
                      <a:endParaRPr lang="zh-CN" altLang="en-US" sz="2000" dirty="0">
                        <a:solidFill>
                          <a:srgbClr val="FFC000"/>
                        </a:solidFill>
                      </a:endParaRPr>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solidFill>
                            <a:srgbClr val="00B050"/>
                          </a:solidFill>
                        </a:rPr>
                        <a:t>2/2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636213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buFontTx/>
              <a:buChar char="–"/>
              <a:defRPr/>
            </a:pPr>
            <a:r>
              <a:rPr lang="en-US" altLang="zh-CN" sz="2100" dirty="0">
                <a:solidFill>
                  <a:srgbClr val="00B050"/>
                </a:solidFill>
              </a:rPr>
              <a:t>11-22/1065, </a:t>
            </a:r>
            <a:r>
              <a:rPr lang="en-US" altLang="zh-CN" sz="2100" dirty="0" err="1">
                <a:solidFill>
                  <a:srgbClr val="00B050"/>
                </a:solidFill>
              </a:rPr>
              <a:t>TGbd</a:t>
            </a:r>
            <a:r>
              <a:rPr lang="en-US" altLang="zh-CN" sz="2100" dirty="0">
                <a:solidFill>
                  <a:srgbClr val="00B050"/>
                </a:solidFill>
              </a:rPr>
              <a:t> D5.0 CR related to MIB variable definition and misc., Hiroyuki </a:t>
            </a:r>
            <a:r>
              <a:rPr lang="en-US" altLang="zh-CN" sz="2100" dirty="0" err="1">
                <a:solidFill>
                  <a:srgbClr val="00B050"/>
                </a:solidFill>
              </a:rPr>
              <a:t>Motozuka</a:t>
            </a:r>
            <a:r>
              <a:rPr lang="en-US" altLang="zh-CN" sz="2100" dirty="0">
                <a:solidFill>
                  <a:srgbClr val="00B050"/>
                </a:solidFill>
              </a:rPr>
              <a:t> (Panasonic)</a:t>
            </a:r>
          </a:p>
          <a:p>
            <a:pPr lvl="1" eaLnBrk="0" hangingPunct="0">
              <a:buFontTx/>
              <a:buChar char="–"/>
              <a:defRPr/>
            </a:pPr>
            <a:r>
              <a:rPr lang="en-US" altLang="zh-CN" sz="2100" dirty="0">
                <a:solidFill>
                  <a:srgbClr val="00B050"/>
                </a:solidFill>
              </a:rPr>
              <a:t>11-22/1116, 11bd D5.0 comment resolutions,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p>
          <a:p>
            <a:pPr lvl="1" eaLnBrk="0" hangingPunct="0">
              <a:defRPr/>
            </a:pPr>
            <a:r>
              <a:rPr lang="en-US" altLang="zh-CN" sz="2100" dirty="0">
                <a:solidFill>
                  <a:srgbClr val="FFC000"/>
                </a:solidFill>
              </a:rPr>
              <a:t>11-22/1193, 11bd SA2 PHY Comment Resolutions, </a:t>
            </a:r>
            <a:r>
              <a:rPr lang="en-US" altLang="zh-CN" sz="2100" dirty="0" err="1">
                <a:solidFill>
                  <a:srgbClr val="FFC000"/>
                </a:solidFill>
              </a:rPr>
              <a:t>Rui</a:t>
            </a:r>
            <a:r>
              <a:rPr lang="en-US" altLang="zh-CN" sz="2100" dirty="0">
                <a:solidFill>
                  <a:srgbClr val="FFC000"/>
                </a:solidFill>
              </a:rPr>
              <a:t> Cao (</a:t>
            </a:r>
            <a:r>
              <a:rPr lang="en-US" altLang="zh-CN" sz="2100" dirty="0" smtClean="0">
                <a:solidFill>
                  <a:srgbClr val="FFC000"/>
                </a:solidFill>
              </a:rPr>
              <a:t>NXP)</a:t>
            </a:r>
          </a:p>
          <a:p>
            <a:pPr lvl="1" eaLnBrk="0" hangingPunct="0">
              <a:defRPr/>
            </a:pPr>
            <a:r>
              <a:rPr lang="en-US" altLang="zh-CN" sz="2100" dirty="0" smtClean="0">
                <a:solidFill>
                  <a:srgbClr val="00B050"/>
                </a:solidFill>
              </a:rPr>
              <a:t>11-22/1198, comment resolutions for SA2 CIDs 6000 and 6028, Joseph Levy (</a:t>
            </a:r>
            <a:r>
              <a:rPr lang="en-US" altLang="zh-CN" sz="2100" dirty="0" err="1" smtClean="0">
                <a:solidFill>
                  <a:srgbClr val="00B050"/>
                </a:solidFill>
              </a:rPr>
              <a:t>InterDigital</a:t>
            </a:r>
            <a:r>
              <a:rPr lang="en-US" altLang="zh-CN" sz="2100" dirty="0" smtClean="0">
                <a:solidFill>
                  <a:srgbClr val="00B050"/>
                </a:solidFill>
              </a:rPr>
              <a:t>)</a:t>
            </a:r>
            <a:endParaRPr lang="en-US" altLang="zh-CN" sz="2100"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FFC000"/>
                </a:solidFill>
              </a:rPr>
              <a:t>11-22/1193, 11bd SA2 PHY Comment Resolutions, </a:t>
            </a:r>
            <a:r>
              <a:rPr lang="en-US" altLang="zh-CN" dirty="0" err="1">
                <a:solidFill>
                  <a:srgbClr val="FFC000"/>
                </a:solidFill>
              </a:rPr>
              <a:t>Rui</a:t>
            </a:r>
            <a:r>
              <a:rPr lang="en-US" altLang="zh-CN" dirty="0">
                <a:solidFill>
                  <a:srgbClr val="FFC000"/>
                </a:solidFill>
              </a:rPr>
              <a:t> Cao (NXP)</a:t>
            </a:r>
          </a:p>
          <a:p>
            <a:pPr eaLnBrk="0" hangingPunct="0">
              <a:defRPr/>
            </a:pPr>
            <a:r>
              <a:rPr lang="en-US" altLang="en-GB" dirty="0" smtClean="0"/>
              <a:t>Motion </a:t>
            </a:r>
            <a:r>
              <a:rPr lang="en-US" altLang="en-GB" dirty="0" smtClean="0"/>
              <a:t>to approve CRC CRs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 motion)</a:t>
            </a:r>
            <a:endParaRPr lang="zh-CN" altLang="en-US" dirty="0"/>
          </a:p>
        </p:txBody>
      </p:sp>
      <p:sp>
        <p:nvSpPr>
          <p:cNvPr id="3" name="内容占位符 2"/>
          <p:cNvSpPr>
            <a:spLocks noGrp="1"/>
          </p:cNvSpPr>
          <p:nvPr>
            <p:ph idx="1"/>
          </p:nvPr>
        </p:nvSpPr>
        <p:spPr>
          <a:xfrm>
            <a:off x="914400" y="1981200"/>
            <a:ext cx="10361613" cy="4343324"/>
          </a:xfrm>
        </p:spPr>
        <p:txBody>
          <a:bodyPr>
            <a:normAutofit/>
          </a:bodyPr>
          <a:lstStyle/>
          <a:p>
            <a:r>
              <a:rPr lang="en-US" altLang="zh-CN" sz="2000" dirty="0"/>
              <a:t>Move to approve the resolutions to following </a:t>
            </a:r>
            <a:r>
              <a:rPr lang="en-US" altLang="zh-CN" sz="2000" dirty="0" smtClean="0"/>
              <a:t>41 comments </a:t>
            </a:r>
            <a:r>
              <a:rPr lang="en-US" altLang="zh-CN" sz="2000" dirty="0"/>
              <a:t>collected from the </a:t>
            </a:r>
            <a:r>
              <a:rPr lang="en-US" altLang="zh-CN" sz="2000" dirty="0" smtClean="0"/>
              <a:t>2</a:t>
            </a:r>
            <a:r>
              <a:rPr lang="en-US" altLang="zh-CN" sz="2000" baseline="30000" dirty="0" smtClean="0"/>
              <a:t>nd</a:t>
            </a:r>
            <a:r>
              <a:rPr lang="en-US" altLang="zh-CN" sz="2000" dirty="0" smtClean="0"/>
              <a:t> SA </a:t>
            </a:r>
            <a:r>
              <a:rPr lang="en-US" altLang="zh-CN" sz="2000" dirty="0"/>
              <a:t>Ballot for IEEE P802.11bd </a:t>
            </a:r>
            <a:r>
              <a:rPr lang="en-US" altLang="zh-CN" sz="2000" dirty="0" smtClean="0"/>
              <a:t>D5.0</a:t>
            </a:r>
            <a:r>
              <a:rPr lang="en-US" altLang="zh-CN" sz="2000" dirty="0"/>
              <a:t>:</a:t>
            </a:r>
          </a:p>
          <a:p>
            <a:pPr lvl="1"/>
            <a:r>
              <a:rPr lang="en-US" altLang="zh-CN" sz="1700" dirty="0"/>
              <a:t>CID </a:t>
            </a:r>
            <a:r>
              <a:rPr lang="en-US" altLang="zh-CN" sz="1700" dirty="0" smtClean="0"/>
              <a:t>6034 and 6037</a:t>
            </a:r>
            <a:r>
              <a:rPr lang="en-GB" altLang="zh-CN" sz="1700" dirty="0" smtClean="0"/>
              <a:t>, </a:t>
            </a:r>
            <a:r>
              <a:rPr lang="en-US" altLang="zh-CN" sz="1700" dirty="0" smtClean="0"/>
              <a:t>as </a:t>
            </a:r>
            <a:r>
              <a:rPr lang="en-US" altLang="zh-CN" sz="1700" dirty="0"/>
              <a:t>in </a:t>
            </a:r>
            <a:r>
              <a:rPr lang="en-US" altLang="zh-CN" sz="1700" dirty="0" smtClean="0"/>
              <a:t>11-22/1013r1</a:t>
            </a:r>
          </a:p>
          <a:p>
            <a:pPr lvl="1"/>
            <a:r>
              <a:rPr lang="en-US" altLang="zh-CN" sz="1700" dirty="0"/>
              <a:t>CID </a:t>
            </a:r>
            <a:r>
              <a:rPr lang="en-GB" altLang="zh-CN" sz="1700" dirty="0"/>
              <a:t>6001, 6002, 6008, 6007, 6020, 6039, 6006, 6036, 6019, 6005, </a:t>
            </a:r>
            <a:r>
              <a:rPr lang="en-GB" altLang="zh-CN" sz="1700" dirty="0" smtClean="0"/>
              <a:t>6018</a:t>
            </a:r>
            <a:r>
              <a:rPr lang="en-GB" altLang="zh-CN" sz="1700" dirty="0"/>
              <a:t>, 6021, 6023, 6017, 6040, 6004, 6022, 6015, 6009, 6029</a:t>
            </a:r>
            <a:r>
              <a:rPr lang="en-GB" altLang="zh-CN" sz="1700" dirty="0" smtClean="0"/>
              <a:t>, and 6016, </a:t>
            </a:r>
            <a:r>
              <a:rPr lang="en-US" altLang="zh-CN" sz="1700" dirty="0" smtClean="0"/>
              <a:t>as in </a:t>
            </a:r>
            <a:r>
              <a:rPr lang="en-US" altLang="zh-CN" sz="1700" dirty="0" smtClean="0"/>
              <a:t>11-22/0986r0</a:t>
            </a:r>
          </a:p>
          <a:p>
            <a:pPr lvl="1"/>
            <a:r>
              <a:rPr lang="en-US" altLang="zh-CN" sz="1700" dirty="0" smtClean="0"/>
              <a:t>CID 6026, 6027, 6033, and 6038, as in 11-22/1065r3</a:t>
            </a:r>
          </a:p>
          <a:p>
            <a:pPr lvl="1"/>
            <a:r>
              <a:rPr lang="en-US" altLang="zh-CN" sz="1700" dirty="0"/>
              <a:t>CID </a:t>
            </a:r>
            <a:r>
              <a:rPr lang="en-GB" altLang="zh-CN" sz="1700" dirty="0" smtClean="0"/>
              <a:t>6035, 6024, 6025, 6031, 6032, and </a:t>
            </a:r>
            <a:r>
              <a:rPr lang="en-GB" altLang="zh-CN" sz="1700" dirty="0"/>
              <a:t>6030, as in </a:t>
            </a:r>
            <a:r>
              <a:rPr lang="en-GB" altLang="zh-CN" sz="1700" dirty="0" smtClean="0"/>
              <a:t>11-22/1116r2</a:t>
            </a:r>
          </a:p>
          <a:p>
            <a:pPr lvl="1"/>
            <a:r>
              <a:rPr lang="en-GB" altLang="zh-CN" sz="1700" dirty="0" smtClean="0"/>
              <a:t>CID 6000 and 6028, as in 11-22/1198r1</a:t>
            </a:r>
          </a:p>
          <a:p>
            <a:pPr lvl="1"/>
            <a:r>
              <a:rPr lang="en-GB" altLang="zh-CN" sz="1700" dirty="0" smtClean="0"/>
              <a:t>CID </a:t>
            </a:r>
            <a:r>
              <a:rPr lang="en-GB" altLang="zh-CN" sz="1700" dirty="0"/>
              <a:t>6003, 6010, 6011, </a:t>
            </a:r>
            <a:r>
              <a:rPr lang="en-GB" altLang="zh-CN" sz="1700" dirty="0" smtClean="0">
                <a:solidFill>
                  <a:srgbClr val="FF0000"/>
                </a:solidFill>
              </a:rPr>
              <a:t>6012,</a:t>
            </a:r>
            <a:r>
              <a:rPr lang="en-GB" altLang="zh-CN" sz="1700" dirty="0" smtClean="0"/>
              <a:t> 6013</a:t>
            </a:r>
            <a:r>
              <a:rPr lang="en-GB" altLang="zh-CN" sz="1700" dirty="0"/>
              <a:t>, </a:t>
            </a:r>
            <a:r>
              <a:rPr lang="en-GB" altLang="zh-CN" sz="1700" dirty="0" smtClean="0"/>
              <a:t>and 6014, as in 11-22/1193r1</a:t>
            </a:r>
            <a:endParaRPr lang="en-US" altLang="zh-CN" sz="1700" dirty="0"/>
          </a:p>
          <a:p>
            <a:pPr lvl="1"/>
            <a:endParaRPr lang="en-US" altLang="zh-CN" sz="1700" dirty="0"/>
          </a:p>
          <a:p>
            <a:r>
              <a:rPr lang="en-US" altLang="zh-CN" dirty="0" smtClean="0"/>
              <a:t>Moved:                                                       Seconded:</a:t>
            </a:r>
            <a:endParaRPr lang="en-US" altLang="zh-CN" dirty="0"/>
          </a:p>
          <a:p>
            <a:r>
              <a:rPr lang="en-US" altLang="zh-CN" dirty="0"/>
              <a:t>Result</a:t>
            </a:r>
            <a:r>
              <a:rPr lang="en-US" altLang="zh-CN" dirty="0" smtClean="0"/>
              <a:t>:</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(CRC motion, 2</a:t>
            </a:r>
            <a:r>
              <a:rPr lang="en-US" altLang="zh-CN" baseline="30000" dirty="0" smtClean="0"/>
              <a:t>nd</a:t>
            </a:r>
            <a:r>
              <a:rPr lang="en-US" altLang="zh-CN" dirty="0" smtClean="0"/>
              <a:t> SA Ballot)</a:t>
            </a:r>
            <a:endParaRPr lang="zh-CN" altLang="en-US" dirty="0"/>
          </a:p>
        </p:txBody>
      </p:sp>
      <p:sp>
        <p:nvSpPr>
          <p:cNvPr id="3" name="内容占位符 2"/>
          <p:cNvSpPr>
            <a:spLocks noGrp="1"/>
          </p:cNvSpPr>
          <p:nvPr>
            <p:ph idx="1"/>
          </p:nvPr>
        </p:nvSpPr>
        <p:spPr/>
        <p:txBody>
          <a:bodyPr>
            <a:normAutofit/>
          </a:bodyPr>
          <a:lstStyle/>
          <a:p>
            <a:r>
              <a:rPr lang="en-US" altLang="zh-CN" sz="2000" dirty="0"/>
              <a:t>Having approved comment resolutions for all of the comments received from </a:t>
            </a:r>
            <a:r>
              <a:rPr lang="en-US" altLang="zh-CN" sz="2000" dirty="0" smtClean="0"/>
              <a:t>the first SA Ballot for IEEE </a:t>
            </a:r>
            <a:r>
              <a:rPr lang="en-US" altLang="zh-CN" sz="2000" dirty="0"/>
              <a:t>P802.11bd </a:t>
            </a:r>
            <a:r>
              <a:rPr lang="en-US" altLang="zh-CN" sz="2000" dirty="0" smtClean="0"/>
              <a:t>D5.0 </a:t>
            </a:r>
            <a:r>
              <a:rPr lang="en-US" altLang="zh-CN" sz="2000" dirty="0"/>
              <a:t>as contained in document </a:t>
            </a:r>
          </a:p>
          <a:p>
            <a:r>
              <a:rPr lang="en-US" altLang="zh-CN" sz="2000" u="sng" dirty="0">
                <a:hlinkClick r:id="rId2"/>
              </a:rPr>
              <a:t>https://mentor.ieee.org/802.11/dcn/22/11-22-0983-01-00bd-tgbd-sa2-comments.xlsx</a:t>
            </a:r>
            <a:r>
              <a:rPr lang="en-US" altLang="zh-CN" sz="2000" dirty="0" smtClean="0"/>
              <a:t>,</a:t>
            </a:r>
          </a:p>
          <a:p>
            <a:endParaRPr lang="en-US" altLang="zh-CN" sz="2000" dirty="0"/>
          </a:p>
          <a:p>
            <a:r>
              <a:rPr lang="en-US" altLang="zh-CN" sz="2000" dirty="0"/>
              <a:t>instruct the </a:t>
            </a:r>
            <a:r>
              <a:rPr lang="en-US" altLang="zh-CN" sz="2000" dirty="0" err="1"/>
              <a:t>TGbd</a:t>
            </a:r>
            <a:r>
              <a:rPr lang="en-US" altLang="zh-CN" sz="2000" dirty="0"/>
              <a:t> editor to </a:t>
            </a:r>
            <a:r>
              <a:rPr lang="en-US" altLang="zh-CN" sz="2000" dirty="0" smtClean="0"/>
              <a:t>incorporate all approved comment resolutions to create </a:t>
            </a:r>
            <a:r>
              <a:rPr lang="en-US" altLang="zh-CN" sz="2000" dirty="0"/>
              <a:t>IEEE P802.11bd </a:t>
            </a:r>
            <a:r>
              <a:rPr lang="en-US" altLang="zh-CN" sz="2000" dirty="0" smtClean="0"/>
              <a:t>D6.0 </a:t>
            </a:r>
            <a:r>
              <a:rPr lang="en-US" altLang="zh-CN" sz="2000" dirty="0"/>
              <a:t>and approve </a:t>
            </a:r>
            <a:r>
              <a:rPr lang="en-US" altLang="zh-CN" sz="2000" dirty="0" smtClean="0"/>
              <a:t>a 15-day SA Recirculation Ballot for IEEE P802.11bd D6.0</a:t>
            </a:r>
            <a:endParaRPr lang="en-US" altLang="zh-CN" sz="2000" b="0" dirty="0"/>
          </a:p>
          <a:p>
            <a:endParaRPr lang="en-US" altLang="zh-CN" sz="2000" dirty="0"/>
          </a:p>
          <a:p>
            <a:r>
              <a:rPr lang="en-US" altLang="zh-CN" sz="2000" dirty="0" smtClean="0"/>
              <a:t>Moved</a:t>
            </a:r>
            <a:r>
              <a:rPr lang="en-US" altLang="zh-CN" sz="2000" dirty="0"/>
              <a:t>:  			Seconded</a:t>
            </a:r>
            <a:r>
              <a:rPr lang="en-US" altLang="zh-CN" sz="2000" dirty="0" smtClean="0"/>
              <a:t>:</a:t>
            </a:r>
            <a:endParaRPr lang="en-US" altLang="zh-CN" sz="2000" dirty="0"/>
          </a:p>
          <a:p>
            <a:endParaRPr lang="en-US" altLang="zh-CN" sz="2000" dirty="0" smtClean="0"/>
          </a:p>
          <a:p>
            <a:r>
              <a:rPr lang="en-US" altLang="zh-CN" sz="2000" dirty="0" smtClean="0"/>
              <a:t>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Jul 2022</a:t>
            </a:r>
            <a:endParaRPr lang="en-US" dirty="0"/>
          </a:p>
        </p:txBody>
      </p:sp>
    </p:spTree>
    <p:extLst>
      <p:ext uri="{BB962C8B-B14F-4D97-AF65-F5344CB8AC3E}">
        <p14:creationId xmlns:p14="http://schemas.microsoft.com/office/powerpoint/2010/main" val="100447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Jul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136804</TotalTime>
  <Words>2299</Words>
  <Application>Microsoft Office PowerPoint</Application>
  <PresentationFormat>宽屏</PresentationFormat>
  <Paragraphs>357</Paragraphs>
  <Slides>25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Jul and Aug 2022</vt:lpstr>
      <vt:lpstr>TGbd Documents Update</vt:lpstr>
      <vt:lpstr>Current TGbd Timeline</vt:lpstr>
      <vt:lpstr>Submission List (Call for submissions)</vt:lpstr>
      <vt:lpstr>2nd SA Ballot Comment Assignment and Resolution Progress</vt:lpstr>
      <vt:lpstr>IEEE 802.11 TGbd TC</vt:lpstr>
      <vt:lpstr>PowerPoint 演示文稿</vt:lpstr>
      <vt:lpstr>IEEE 802.11 TGbd TC</vt:lpstr>
      <vt:lpstr>PowerPoint 演示文稿</vt:lpstr>
      <vt:lpstr>Motion #1 (CRC CR motion)</vt:lpstr>
      <vt:lpstr>Motion #2 (CRC motion, 2nd SA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74</cp:revision>
  <cp:lastPrinted>2014-11-04T15:04:00Z</cp:lastPrinted>
  <dcterms:created xsi:type="dcterms:W3CDTF">2007-04-17T18:10:00Z</dcterms:created>
  <dcterms:modified xsi:type="dcterms:W3CDTF">2022-07-26T16:09:05Z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