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handoutMasterIdLst>
    <p:handoutMasterId r:id="rId28"/>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20" r:id="rId15"/>
    <p:sldId id="753" r:id="rId16"/>
    <p:sldId id="885" r:id="rId17"/>
    <p:sldId id="935" r:id="rId18"/>
    <p:sldId id="1107" r:id="rId19"/>
    <p:sldId id="1248" r:id="rId20"/>
    <p:sldId id="1142" r:id="rId21"/>
    <p:sldId id="1181" r:id="rId22"/>
    <p:sldId id="1241" r:id="rId23"/>
    <p:sldId id="1242" r:id="rId24"/>
    <p:sldId id="1240" r:id="rId25"/>
    <p:sldId id="1247" r:id="rId26"/>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64" autoAdjust="0"/>
    <p:restoredTop sz="95405"/>
  </p:normalViewPr>
  <p:slideViewPr>
    <p:cSldViewPr showGuides="1">
      <p:cViewPr varScale="1">
        <p:scale>
          <a:sx n="77" d="100"/>
          <a:sy n="77" d="100"/>
        </p:scale>
        <p:origin x="92" y="8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May</a:t>
            </a:r>
            <a:r>
              <a:rPr lang="en-US" dirty="0" smtClean="0"/>
              <a:t>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/1191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2/11-22-0983-01-00bd-tgbd-sa2-comments.xls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TCs</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in </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Jul and </a:t>
            </a:r>
            <a:r>
              <a:rPr lang="en-US" altLang="en-US" kern="0" dirty="0" smtClean="0"/>
              <a:t>Aug</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2022-7-23</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531"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415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TCs in </a:t>
            </a:r>
            <a:r>
              <a:rPr lang="en-US" altLang="zh-CN" sz="3200" dirty="0" smtClean="0"/>
              <a:t>Jul and Aug </a:t>
            </a:r>
            <a:r>
              <a:rPr lang="en-US" altLang="zh-CN" sz="3200" dirty="0" smtClean="0"/>
              <a:t>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
        <p:nvSpPr>
          <p:cNvPr id="10"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Jul 26</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10:00am ~ 11:59am, ET (all CRs presented)</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Aug 9</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10:00am ~ 11:59am, ET ( all CRs done)</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Aug 23</a:t>
            </a:r>
            <a:r>
              <a:rPr lang="en-US" altLang="zh-CN" sz="2800" baseline="30000" dirty="0">
                <a:solidFill>
                  <a:srgbClr val="00B050"/>
                </a:solidFill>
                <a:cs typeface="+mn-ea"/>
                <a:sym typeface="+mn-ea"/>
              </a:rPr>
              <a:t>rd</a:t>
            </a:r>
            <a:r>
              <a:rPr lang="en-US" altLang="zh-CN" sz="2800" dirty="0">
                <a:solidFill>
                  <a:srgbClr val="00B050"/>
                </a:solidFill>
                <a:cs typeface="+mn-ea"/>
                <a:sym typeface="+mn-ea"/>
              </a:rPr>
              <a:t>, 2022, 	10:00am ~ 11:59am,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Sep 6</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10:00am ~ 11:59am, ET</a:t>
            </a:r>
          </a:p>
          <a:p>
            <a:pPr eaLnBrk="1" hangingPunct="1">
              <a:spcAft>
                <a:spcPts val="600"/>
              </a:spcAft>
            </a:pPr>
            <a:endParaRPr lang="en-US" altLang="zh-CN" sz="2800" dirty="0">
              <a:solidFill>
                <a:schemeClr val="tx1"/>
              </a:solidFill>
              <a:cs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1620692005"/>
              </p:ext>
            </p:extLst>
          </p:nvPr>
        </p:nvGraphicFramePr>
        <p:xfrm>
          <a:off x="750898" y="1600248"/>
          <a:ext cx="10668000" cy="4450080"/>
        </p:xfrm>
        <a:graphic>
          <a:graphicData uri="http://schemas.openxmlformats.org/drawingml/2006/table">
            <a:tbl>
              <a:tblPr firstRow="1" bandRow="1">
                <a:tableStyleId>{5C22544A-7EE6-4342-B048-85BDC9FD1C3A}</a:tableStyleId>
              </a:tblPr>
              <a:tblGrid>
                <a:gridCol w="2667068"/>
                <a:gridCol w="8000932"/>
              </a:tblGrid>
              <a:tr h="192026">
                <a:tc>
                  <a:txBody>
                    <a:bodyPr/>
                    <a:lstStyle/>
                    <a:p>
                      <a:r>
                        <a:rPr lang="en-US" altLang="zh-CN" sz="1200" dirty="0" smtClean="0"/>
                        <a:t>TG Documents</a:t>
                      </a:r>
                    </a:p>
                  </a:txBody>
                  <a:tcPr/>
                </a:tc>
                <a:tc>
                  <a:txBody>
                    <a:bodyPr/>
                    <a:lstStyle/>
                    <a:p>
                      <a:r>
                        <a:rPr lang="en-US" altLang="zh-CN" sz="1200" dirty="0" smtClean="0"/>
                        <a:t>Latest</a:t>
                      </a:r>
                      <a:r>
                        <a:rPr lang="en-US" altLang="zh-CN" sz="1200" baseline="0" dirty="0" smtClean="0"/>
                        <a:t> Revision</a:t>
                      </a:r>
                      <a:endParaRPr lang="en-US" altLang="zh-CN" sz="1200" dirty="0" smtClean="0"/>
                    </a:p>
                  </a:txBody>
                  <a:tcPr/>
                </a:tc>
              </a:tr>
              <a:tr h="160355">
                <a:tc>
                  <a:txBody>
                    <a:bodyPr/>
                    <a:lstStyle/>
                    <a:p>
                      <a:r>
                        <a:rPr lang="en-US" altLang="zh-CN" sz="1000" dirty="0" smtClean="0"/>
                        <a:t>Definition and requirements</a:t>
                      </a:r>
                    </a:p>
                  </a:txBody>
                  <a:tcPr/>
                </a:tc>
                <a:tc>
                  <a:txBody>
                    <a:bodyPr/>
                    <a:lstStyle/>
                    <a:p>
                      <a:r>
                        <a:rPr lang="en-US" altLang="zh-CN" sz="1000" dirty="0" smtClean="0"/>
                        <a:t>11-19/0202r1</a:t>
                      </a:r>
                    </a:p>
                  </a:txBody>
                  <a:tcPr/>
                </a:tc>
              </a:tr>
              <a:tr h="160689">
                <a:tc>
                  <a:txBody>
                    <a:bodyPr/>
                    <a:lstStyle/>
                    <a:p>
                      <a:r>
                        <a:rPr lang="en-US" altLang="zh-CN" sz="1000" dirty="0" smtClean="0"/>
                        <a:t>Selection Procedure document</a:t>
                      </a:r>
                    </a:p>
                  </a:txBody>
                  <a:tcPr/>
                </a:tc>
                <a:tc>
                  <a:txBody>
                    <a:bodyPr/>
                    <a:lstStyle/>
                    <a:p>
                      <a:r>
                        <a:rPr lang="en-US" altLang="zh-CN" sz="1000" dirty="0" smtClean="0">
                          <a:solidFill>
                            <a:schemeClr val="tx1"/>
                          </a:solidFill>
                        </a:rPr>
                        <a:t>11-19/0030r6</a:t>
                      </a:r>
                    </a:p>
                  </a:txBody>
                  <a:tcPr/>
                </a:tc>
              </a:tr>
              <a:tr h="160355">
                <a:tc>
                  <a:txBody>
                    <a:bodyPr/>
                    <a:lstStyle/>
                    <a:p>
                      <a:r>
                        <a:rPr lang="en-US" altLang="zh-CN" sz="1000" dirty="0" smtClean="0"/>
                        <a:t>Functional Requirement document</a:t>
                      </a:r>
                    </a:p>
                  </a:txBody>
                  <a:tcPr/>
                </a:tc>
                <a:tc>
                  <a:txBody>
                    <a:bodyPr/>
                    <a:lstStyle/>
                    <a:p>
                      <a:r>
                        <a:rPr lang="en-US" altLang="zh-CN" sz="1000" dirty="0" smtClean="0">
                          <a:solidFill>
                            <a:schemeClr val="tx1"/>
                          </a:solidFill>
                        </a:rPr>
                        <a:t>11-19/0495r3</a:t>
                      </a:r>
                    </a:p>
                  </a:txBody>
                  <a:tcPr/>
                </a:tc>
              </a:tr>
              <a:tr h="160355">
                <a:tc>
                  <a:txBody>
                    <a:bodyPr/>
                    <a:lstStyle/>
                    <a:p>
                      <a:r>
                        <a:rPr lang="en-US" altLang="zh-CN" sz="1000" dirty="0" smtClean="0"/>
                        <a:t>Spec Framework document</a:t>
                      </a:r>
                    </a:p>
                  </a:txBody>
                  <a:tcPr/>
                </a:tc>
                <a:tc>
                  <a:txBody>
                    <a:bodyPr/>
                    <a:lstStyle/>
                    <a:p>
                      <a:r>
                        <a:rPr lang="en-US" altLang="zh-CN" sz="1000" dirty="0" smtClean="0">
                          <a:solidFill>
                            <a:schemeClr val="tx1"/>
                          </a:solidFill>
                        </a:rPr>
                        <a:t>11-19/0497r7</a:t>
                      </a:r>
                    </a:p>
                  </a:txBody>
                  <a:tcPr/>
                </a:tc>
              </a:tr>
              <a:tr h="160689">
                <a:tc>
                  <a:txBody>
                    <a:bodyPr/>
                    <a:lstStyle/>
                    <a:p>
                      <a:r>
                        <a:rPr lang="en-US" altLang="zh-CN" sz="1000" dirty="0" smtClean="0"/>
                        <a:t>Liaison response to IEEE VT/ITS</a:t>
                      </a:r>
                      <a:r>
                        <a:rPr lang="en-US" altLang="zh-CN" sz="1000" baseline="0" dirty="0" smtClean="0"/>
                        <a:t> 1609 WG</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11-19/0437r3</a:t>
                      </a:r>
                    </a:p>
                  </a:txBody>
                  <a:tcPr/>
                </a:tc>
              </a:tr>
              <a:tr h="160355">
                <a:tc>
                  <a:txBody>
                    <a:bodyPr/>
                    <a:lstStyle/>
                    <a:p>
                      <a:r>
                        <a:rPr lang="en-US" altLang="zh-CN" sz="1000" dirty="0" smtClean="0"/>
                        <a:t>Liaison response</a:t>
                      </a:r>
                      <a:r>
                        <a:rPr lang="en-US" altLang="zh-CN" sz="1000" baseline="0" dirty="0" smtClean="0"/>
                        <a:t> to ITU-T CITS</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11-19/0843r0</a:t>
                      </a:r>
                    </a:p>
                  </a:txBody>
                  <a:tcPr/>
                </a:tc>
              </a:tr>
              <a:tr h="160689">
                <a:tc>
                  <a:txBody>
                    <a:bodyPr/>
                    <a:lstStyle/>
                    <a:p>
                      <a:r>
                        <a:rPr lang="en-US" altLang="zh-CN" sz="1000" dirty="0" err="1" smtClean="0"/>
                        <a:t>TBbd</a:t>
                      </a:r>
                      <a:r>
                        <a:rPr lang="en-US" altLang="zh-CN" sz="1000" baseline="0" dirty="0" smtClean="0"/>
                        <a:t> FRD/SFD Motion Booklet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11-19/0514r14</a:t>
                      </a:r>
                    </a:p>
                  </a:txBody>
                  <a:tcPr/>
                </a:tc>
              </a:tr>
              <a:tr h="160355">
                <a:tc>
                  <a:txBody>
                    <a:bodyPr/>
                    <a:lstStyle/>
                    <a:p>
                      <a:r>
                        <a:rPr lang="en-US" altLang="zh-CN" sz="1000" dirty="0" err="1" smtClean="0"/>
                        <a:t>TGbd</a:t>
                      </a:r>
                      <a:r>
                        <a:rPr lang="en-US" altLang="zh-CN" sz="1000" dirty="0" smtClean="0"/>
                        <a:t> Use Case</a:t>
                      </a:r>
                      <a:r>
                        <a:rPr lang="en-US" altLang="zh-CN" sz="1000" baseline="0" dirty="0" smtClean="0"/>
                        <a:t> document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11-19/1342r1</a:t>
                      </a:r>
                    </a:p>
                  </a:txBody>
                  <a:tcPr/>
                </a:tc>
              </a:tr>
              <a:tr h="160355">
                <a:tc>
                  <a:txBody>
                    <a:bodyPr/>
                    <a:lstStyle/>
                    <a:p>
                      <a:pPr>
                        <a:buNone/>
                      </a:pPr>
                      <a:r>
                        <a:rPr lang="en-US" altLang="zh-CN" sz="1000" dirty="0" smtClean="0"/>
                        <a:t>Teleconference/meeting </a:t>
                      </a:r>
                      <a:r>
                        <a:rPr lang="en-US" altLang="zh-CN" sz="1000" dirty="0"/>
                        <a:t>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11-20/0774r10, </a:t>
                      </a:r>
                      <a:r>
                        <a:rPr lang="en-US" altLang="zh-CN" sz="1000" dirty="0" smtClean="0">
                          <a:solidFill>
                            <a:schemeClr val="tx1"/>
                          </a:solidFill>
                        </a:rPr>
                        <a:t>11-20/1164r7, 11-20/1352r9, 11-20/1561r7, 11-20/1806r2, 11-20/1891r0, 11-20/1923r11, 11-21/0177r2, 11-21/0207r8, 11-21/0595r3, 11-21/0597r7, 11-21/0904r1, 11-21/0941r2, 11-21/1303r4, 11-21/1326r8,</a:t>
                      </a:r>
                      <a:r>
                        <a:rPr lang="en-US" altLang="zh-CN" sz="1000" baseline="0" dirty="0" smtClean="0">
                          <a:solidFill>
                            <a:schemeClr val="tx1"/>
                          </a:solidFill>
                        </a:rPr>
                        <a:t> </a:t>
                      </a:r>
                      <a:r>
                        <a:rPr lang="en-US" altLang="zh-CN" sz="1000" baseline="0" dirty="0" smtClean="0">
                          <a:solidFill>
                            <a:schemeClr val="tx1"/>
                          </a:solidFill>
                        </a:rPr>
                        <a:t>11-21/1622r4</a:t>
                      </a:r>
                      <a:r>
                        <a:rPr lang="en-US" altLang="zh-CN" sz="1000" baseline="0" dirty="0" smtClean="0">
                          <a:solidFill>
                            <a:schemeClr val="tx1"/>
                          </a:solidFill>
                        </a:rPr>
                        <a:t>, 11-21/1623r4, 11-21/1998r2, 11-21/1999r3, 11-21/2000r4, 11-22/0283r3, 11-22/0284r3, 11-22/0588r2, 11-22/0615r4, </a:t>
                      </a:r>
                      <a:r>
                        <a:rPr lang="en-US" altLang="zh-CN" sz="1000" baseline="0" dirty="0" smtClean="0">
                          <a:solidFill>
                            <a:schemeClr val="tx1"/>
                          </a:solidFill>
                        </a:rPr>
                        <a:t>11-22/0849r2, </a:t>
                      </a:r>
                      <a:r>
                        <a:rPr lang="en-US" altLang="zh-CN" sz="1000" baseline="0" dirty="0" smtClean="0">
                          <a:solidFill>
                            <a:srgbClr val="0070C0"/>
                          </a:solidFill>
                        </a:rPr>
                        <a:t>11-22/1191r0</a:t>
                      </a:r>
                      <a:endParaRPr lang="en-US" altLang="zh-CN" sz="1000" dirty="0" smtClean="0">
                        <a:solidFill>
                          <a:srgbClr val="0070C0"/>
                        </a:solidFill>
                        <a:sym typeface="+mn-ea"/>
                      </a:endParaRPr>
                    </a:p>
                  </a:txBody>
                  <a:tcPr/>
                </a:tc>
              </a:tr>
              <a:tr h="160355">
                <a:tc>
                  <a:txBody>
                    <a:bodyPr/>
                    <a:lstStyle/>
                    <a:p>
                      <a:r>
                        <a:rPr lang="en-US" altLang="zh-CN" sz="1000" dirty="0" smtClean="0"/>
                        <a:t>Teleconference/meeting </a:t>
                      </a:r>
                      <a:r>
                        <a:rPr lang="en-US" altLang="zh-CN" sz="1000" dirty="0"/>
                        <a:t>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11-20/0276r11, 11-20/1105r8, 11-20/1489r1, 11-20/1655r3, 11-20/1775r1, 11-20/1907r1, 11-21/0068r0,</a:t>
                      </a:r>
                      <a:r>
                        <a:rPr lang="en-US" altLang="zh-CN" sz="1000" baseline="0" dirty="0" smtClean="0">
                          <a:solidFill>
                            <a:schemeClr val="tx1"/>
                          </a:solidFill>
                          <a:sym typeface="+mn-ea"/>
                        </a:rPr>
                        <a:t> </a:t>
                      </a:r>
                      <a:r>
                        <a:rPr lang="en-US" altLang="zh-CN" sz="1000" dirty="0" smtClean="0">
                          <a:solidFill>
                            <a:schemeClr val="tx1"/>
                          </a:solidFill>
                          <a:sym typeface="+mn-ea"/>
                        </a:rPr>
                        <a:t>11-21/0117r0, 11-21/0327r0, 11-21/0453r0, 11-21/0454r0, 11-21/0565r0,</a:t>
                      </a:r>
                      <a:r>
                        <a:rPr lang="en-US" altLang="zh-CN" sz="1000" baseline="0" dirty="0" smtClean="0">
                          <a:solidFill>
                            <a:schemeClr val="tx1"/>
                          </a:solidFill>
                          <a:sym typeface="+mn-ea"/>
                        </a:rPr>
                        <a:t> 11-21/0655r0, 11-21/0806r0, 11-21/0889r0, 11-21/1138r0, 11-21/1468r0, 11-21/1544r0, 11-21/1769r0, 11/21/1863r0, 11-22/0167r0, 11-22/0416r0, 11-22/0500r0, 11-22/0635r0, 11-22/0778r0, 11-22/0896r0</a:t>
                      </a:r>
                      <a:endParaRPr lang="en-US" altLang="zh-CN" sz="1000" dirty="0" smtClean="0">
                        <a:solidFill>
                          <a:schemeClr val="tx1"/>
                        </a:solidFill>
                        <a:sym typeface="+mn-ea"/>
                      </a:endParaRPr>
                    </a:p>
                  </a:txBody>
                  <a:tcPr/>
                </a:tc>
              </a:tr>
              <a:tr h="160355">
                <a:tc>
                  <a:txBody>
                    <a:bodyPr/>
                    <a:lstStyle/>
                    <a:p>
                      <a:pPr>
                        <a:buNone/>
                      </a:pPr>
                      <a:r>
                        <a:rPr lang="en-US" altLang="zh-CN" sz="10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11-19/2045r16 (D3.0)</a:t>
                      </a:r>
                    </a:p>
                  </a:txBody>
                  <a:tcPr/>
                </a:tc>
              </a:tr>
              <a:tr h="160689">
                <a:tc>
                  <a:txBody>
                    <a:bodyPr/>
                    <a:lstStyle/>
                    <a:p>
                      <a:pPr>
                        <a:buNone/>
                      </a:pPr>
                      <a:r>
                        <a:rPr lang="en-US" altLang="zh-CN" sz="10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11-20/0701r7 (D0.3), 11-20/1887r10 (LB251), 11-21/1296r6 (LB254), 11-21/2018r7 (LB259), 11-22/0561r2(LB261),</a:t>
                      </a:r>
                      <a:r>
                        <a:rPr lang="en-US" altLang="zh-CN" sz="1000" baseline="0" dirty="0" smtClean="0">
                          <a:solidFill>
                            <a:schemeClr val="tx1"/>
                          </a:solidFill>
                        </a:rPr>
                        <a:t> 11-22/0730r3(1</a:t>
                      </a:r>
                      <a:r>
                        <a:rPr lang="en-US" altLang="zh-CN" sz="1000" baseline="30000" dirty="0" smtClean="0">
                          <a:solidFill>
                            <a:schemeClr val="tx1"/>
                          </a:solidFill>
                        </a:rPr>
                        <a:t>st</a:t>
                      </a:r>
                      <a:r>
                        <a:rPr lang="en-US" altLang="zh-CN" sz="1000" baseline="0" dirty="0" smtClean="0">
                          <a:solidFill>
                            <a:schemeClr val="tx1"/>
                          </a:solidFill>
                        </a:rPr>
                        <a:t> SA Ballot), </a:t>
                      </a:r>
                      <a:r>
                        <a:rPr lang="en-US" altLang="zh-CN" sz="1000" baseline="0" dirty="0" smtClean="0">
                          <a:solidFill>
                            <a:srgbClr val="0070C0"/>
                          </a:solidFill>
                        </a:rPr>
                        <a:t>11-22/0983r2 (2</a:t>
                      </a:r>
                      <a:r>
                        <a:rPr lang="en-US" altLang="zh-CN" sz="1000" baseline="30000" dirty="0" smtClean="0">
                          <a:solidFill>
                            <a:srgbClr val="0070C0"/>
                          </a:solidFill>
                        </a:rPr>
                        <a:t>nd</a:t>
                      </a:r>
                      <a:r>
                        <a:rPr lang="en-US" altLang="zh-CN" sz="1000" baseline="0" dirty="0" smtClean="0">
                          <a:solidFill>
                            <a:srgbClr val="0070C0"/>
                          </a:solidFill>
                        </a:rPr>
                        <a:t> SA Ballot)</a:t>
                      </a:r>
                      <a:endParaRPr lang="en-US" altLang="zh-CN" sz="1000" dirty="0" smtClean="0">
                        <a:solidFill>
                          <a:srgbClr val="0070C0"/>
                        </a:solidFill>
                      </a:endParaRPr>
                    </a:p>
                  </a:txBody>
                  <a:tcPr/>
                </a:tc>
              </a:tr>
              <a:tr h="160689">
                <a:tc>
                  <a:txBody>
                    <a:bodyPr/>
                    <a:lstStyle/>
                    <a:p>
                      <a:pPr>
                        <a:buNone/>
                      </a:pPr>
                      <a:r>
                        <a:rPr lang="en-US" altLang="zh-CN" sz="1000" dirty="0" smtClean="0">
                          <a:solidFill>
                            <a:schemeClr val="tx1"/>
                          </a:solidFill>
                        </a:rPr>
                        <a:t>Coexistence</a:t>
                      </a:r>
                      <a:r>
                        <a:rPr lang="en-US" altLang="zh-CN" sz="1000" baseline="0" dirty="0" smtClean="0">
                          <a:solidFill>
                            <a:schemeClr val="tx1"/>
                          </a:solidFill>
                        </a:rPr>
                        <a:t> Assurance Document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11-20/1564r5</a:t>
                      </a:r>
                    </a:p>
                  </a:txBody>
                  <a:tcPr/>
                </a:tc>
              </a:tr>
              <a:tr h="160689">
                <a:tc>
                  <a:txBody>
                    <a:bodyPr/>
                    <a:lstStyle/>
                    <a:p>
                      <a:pPr>
                        <a:buNone/>
                      </a:pPr>
                      <a:r>
                        <a:rPr lang="en-US" altLang="zh-CN" sz="1000" dirty="0" smtClean="0">
                          <a:solidFill>
                            <a:schemeClr val="tx1"/>
                          </a:solidFill>
                        </a:rPr>
                        <a:t>MDR</a:t>
                      </a:r>
                      <a:r>
                        <a:rPr lang="en-US" altLang="zh-CN" sz="1000" baseline="0" dirty="0" smtClean="0">
                          <a:solidFill>
                            <a:schemeClr val="tx1"/>
                          </a:solidFill>
                        </a:rPr>
                        <a:t> Report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11-22/0021r15</a:t>
                      </a: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
        <p:nvSpPr>
          <p:cNvPr id="7"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strike="sngStrike" kern="0" dirty="0">
                <a:solidFill>
                  <a:schemeClr val="tx1"/>
                </a:solidFill>
                <a:sym typeface="+mn-ea"/>
              </a:rPr>
              <a:t>D4.0 LB unchanged recirculation 		</a:t>
            </a:r>
            <a:r>
              <a:rPr lang="en-US" altLang="en-US" sz="2000" strike="sngStrike" kern="0" dirty="0">
                <a:solidFill>
                  <a:schemeClr val="tx1"/>
                </a:solidFill>
                <a:sym typeface="Wingdings" panose="05000000000000000000" pitchFamily="2" charset="2"/>
              </a:rPr>
              <a:t>Apr 2022</a:t>
            </a:r>
            <a:endParaRPr lang="en-US" altLang="en-US" sz="2000" strike="sngStrike" kern="0" dirty="0">
              <a:solidFill>
                <a:schemeClr val="tx1"/>
              </a:solidFill>
            </a:endParaRPr>
          </a:p>
          <a:p>
            <a:pPr lvl="1" defTabSz="337185">
              <a:buFont typeface="Arial" panose="020B0604020202020204" pitchFamily="34" charset="0"/>
              <a:buChar char="•"/>
              <a:defRPr/>
            </a:pPr>
            <a:r>
              <a:rPr lang="en-US" altLang="en-US" sz="2000" kern="0" dirty="0">
                <a:solidFill>
                  <a:srgbClr val="00B050"/>
                </a:solidFill>
                <a:sym typeface="+mn-ea"/>
              </a:rPr>
              <a:t>Initial 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11-22/1013r0, 2</a:t>
            </a:r>
            <a:r>
              <a:rPr lang="en-US" altLang="zh-CN" sz="1600" baseline="30000" dirty="0">
                <a:solidFill>
                  <a:srgbClr val="00B050"/>
                </a:solidFill>
                <a:latin typeface="Calibri" panose="020F0502020204030204" pitchFamily="34" charset="0"/>
                <a:cs typeface="Calibri" panose="020F0502020204030204" pitchFamily="34" charset="0"/>
              </a:rPr>
              <a:t>nd</a:t>
            </a:r>
            <a:r>
              <a:rPr lang="en-US" altLang="zh-CN" sz="1600" dirty="0">
                <a:solidFill>
                  <a:srgbClr val="00B050"/>
                </a:solidFill>
                <a:latin typeface="Calibri" panose="020F0502020204030204" pitchFamily="34" charset="0"/>
                <a:cs typeface="Calibri" panose="020F0502020204030204" pitchFamily="34" charset="0"/>
              </a:rPr>
              <a:t> SA Ballot CR 11bd D5.0 NGV, Stephan Sand (German Aerospace Center (DLR))</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11-22/0986r0, Resolutions to Editorial Comments in SA2,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11-22/1065, </a:t>
            </a:r>
            <a:r>
              <a:rPr lang="en-US" altLang="zh-CN" sz="1600" dirty="0" err="1">
                <a:solidFill>
                  <a:srgbClr val="FFC000"/>
                </a:solidFill>
              </a:rPr>
              <a:t>TGbd</a:t>
            </a:r>
            <a:r>
              <a:rPr lang="en-US" altLang="zh-CN" sz="1600" dirty="0">
                <a:solidFill>
                  <a:srgbClr val="FFC000"/>
                </a:solidFill>
              </a:rPr>
              <a:t> D5.0 CR related to MIB variable definition and misc., Hiroyuki </a:t>
            </a:r>
            <a:r>
              <a:rPr lang="en-US" altLang="zh-CN" sz="1600" dirty="0" err="1">
                <a:solidFill>
                  <a:srgbClr val="FFC000"/>
                </a:solidFill>
              </a:rPr>
              <a:t>Motozuka</a:t>
            </a:r>
            <a:r>
              <a:rPr lang="en-US" altLang="zh-CN" sz="1600" dirty="0">
                <a:solidFill>
                  <a:srgbClr val="FFC000"/>
                </a:solidFill>
              </a:rPr>
              <a:t> (Panasonic)</a:t>
            </a:r>
            <a:endParaRPr lang="en-US"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11-22/1116, 11bd D5.0 comment resolutions, </a:t>
            </a:r>
            <a:r>
              <a:rPr lang="en-US" altLang="zh-CN" sz="1600" dirty="0" err="1" smtClean="0">
                <a:solidFill>
                  <a:schemeClr val="tx1"/>
                </a:solidFill>
                <a:latin typeface="Calibri" panose="020F0502020204030204" pitchFamily="34" charset="0"/>
                <a:cs typeface="Calibri" panose="020F0502020204030204" pitchFamily="34" charset="0"/>
              </a:rPr>
              <a:t>Liwen</a:t>
            </a:r>
            <a:r>
              <a:rPr lang="en-US" altLang="zh-CN" sz="1600" dirty="0" smtClean="0">
                <a:solidFill>
                  <a:schemeClr val="tx1"/>
                </a:solidFill>
                <a:latin typeface="Calibri" panose="020F0502020204030204" pitchFamily="34" charset="0"/>
                <a:cs typeface="Calibri" panose="020F0502020204030204" pitchFamily="34" charset="0"/>
              </a:rPr>
              <a:t> Chu (NXP)</a:t>
            </a: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2</a:t>
            </a:r>
            <a:r>
              <a:rPr lang="en-US" altLang="zh-CN" baseline="30000" dirty="0" smtClean="0"/>
              <a:t>nd</a:t>
            </a:r>
            <a:r>
              <a:rPr lang="en-US" altLang="zh-CN" dirty="0" smtClean="0"/>
              <a:t> SA Ballot </a:t>
            </a:r>
            <a:r>
              <a:rPr lang="en-US" altLang="zh-CN" dirty="0"/>
              <a:t>Comment </a:t>
            </a:r>
            <a:r>
              <a:rPr lang="en-US" altLang="zh-CN" dirty="0" smtClean="0"/>
              <a:t>Assignment and Resolution Progress</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Jul 2022</a:t>
            </a:r>
            <a:endParaRPr lang="en-US" dirty="0"/>
          </a:p>
        </p:txBody>
      </p:sp>
      <p:graphicFrame>
        <p:nvGraphicFramePr>
          <p:cNvPr id="7" name="表格 6"/>
          <p:cNvGraphicFramePr>
            <a:graphicFrameLocks noGrp="1"/>
          </p:cNvGraphicFramePr>
          <p:nvPr>
            <p:extLst>
              <p:ext uri="{D42A27DB-BD31-4B8C-83A1-F6EECF244321}">
                <p14:modId xmlns:p14="http://schemas.microsoft.com/office/powerpoint/2010/main" val="3197589343"/>
              </p:ext>
            </p:extLst>
          </p:nvPr>
        </p:nvGraphicFramePr>
        <p:xfrm>
          <a:off x="1905110" y="1981238"/>
          <a:ext cx="8127999" cy="4092920"/>
        </p:xfrm>
        <a:graphic>
          <a:graphicData uri="http://schemas.openxmlformats.org/drawingml/2006/table">
            <a:tbl>
              <a:tblPr firstRow="1" bandRow="1">
                <a:tableStyleId>{5C22544A-7EE6-4342-B048-85BDC9FD1C3A}</a:tableStyleId>
              </a:tblPr>
              <a:tblGrid>
                <a:gridCol w="2709333"/>
                <a:gridCol w="2709333"/>
                <a:gridCol w="2709333"/>
              </a:tblGrid>
              <a:tr h="511615">
                <a:tc>
                  <a:txBody>
                    <a:bodyPr/>
                    <a:lstStyle/>
                    <a:p>
                      <a:pPr algn="ctr"/>
                      <a:r>
                        <a:rPr lang="en-US" altLang="zh-CN" sz="2000" dirty="0" smtClean="0"/>
                        <a:t>Assignee</a:t>
                      </a:r>
                      <a:endParaRPr lang="zh-CN" altLang="en-US" sz="2000" dirty="0"/>
                    </a:p>
                  </a:txBody>
                  <a:tcPr/>
                </a:tc>
                <a:tc>
                  <a:txBody>
                    <a:bodyPr/>
                    <a:lstStyle/>
                    <a:p>
                      <a:pPr algn="ctr"/>
                      <a:r>
                        <a:rPr lang="en-US" altLang="zh-CN" sz="2000" dirty="0" smtClean="0"/>
                        <a:t>Total</a:t>
                      </a:r>
                      <a:endParaRPr lang="zh-CN" altLang="en-US" sz="2000" dirty="0"/>
                    </a:p>
                  </a:txBody>
                  <a:tcPr/>
                </a:tc>
                <a:tc>
                  <a:txBody>
                    <a:bodyPr/>
                    <a:lstStyle/>
                    <a:p>
                      <a:pPr algn="ctr"/>
                      <a:r>
                        <a:rPr lang="en-US" altLang="zh-CN" sz="2000" dirty="0" smtClean="0"/>
                        <a:t>Assigned</a:t>
                      </a:r>
                      <a:endParaRPr lang="zh-CN" altLang="en-US" sz="2000" dirty="0"/>
                    </a:p>
                  </a:txBody>
                  <a:tcPr/>
                </a:tc>
              </a:tr>
              <a:tr h="511615">
                <a:tc>
                  <a:txBody>
                    <a:bodyPr/>
                    <a:lstStyle/>
                    <a:p>
                      <a:r>
                        <a:rPr lang="en-US" altLang="zh-CN" sz="2000" dirty="0" smtClean="0"/>
                        <a:t>Editor</a:t>
                      </a:r>
                      <a:endParaRPr lang="zh-CN" altLang="en-US" sz="2000" dirty="0"/>
                    </a:p>
                  </a:txBody>
                  <a:tcPr/>
                </a:tc>
                <a:tc>
                  <a:txBody>
                    <a:bodyPr/>
                    <a:lstStyle/>
                    <a:p>
                      <a:r>
                        <a:rPr lang="en-US" altLang="zh-CN" sz="2000" dirty="0" smtClean="0">
                          <a:solidFill>
                            <a:srgbClr val="00B050"/>
                          </a:solidFill>
                        </a:rPr>
                        <a:t>21</a:t>
                      </a:r>
                      <a:endParaRPr lang="zh-CN" altLang="en-US" sz="2000" dirty="0">
                        <a:solidFill>
                          <a:srgbClr val="00B050"/>
                        </a:solidFill>
                      </a:endParaRPr>
                    </a:p>
                  </a:txBody>
                  <a:tcPr/>
                </a:tc>
                <a:tc>
                  <a:txBody>
                    <a:bodyPr/>
                    <a:lstStyle/>
                    <a:p>
                      <a:r>
                        <a:rPr lang="en-US" altLang="zh-CN" sz="2000" dirty="0" smtClean="0">
                          <a:solidFill>
                            <a:srgbClr val="00B050"/>
                          </a:solidFill>
                        </a:rPr>
                        <a:t>21</a:t>
                      </a:r>
                      <a:endParaRPr lang="zh-CN" altLang="en-US" sz="2000" dirty="0">
                        <a:solidFill>
                          <a:srgbClr val="00B050"/>
                        </a:solidFill>
                      </a:endParaRPr>
                    </a:p>
                  </a:txBody>
                  <a:tcPr/>
                </a:tc>
              </a:tr>
              <a:tr h="511615">
                <a:tc>
                  <a:txBody>
                    <a:bodyPr/>
                    <a:lstStyle/>
                    <a:p>
                      <a:r>
                        <a:rPr lang="en-US" altLang="zh-CN" sz="2000" dirty="0" smtClean="0"/>
                        <a:t>Hiroyuki </a:t>
                      </a:r>
                      <a:r>
                        <a:rPr lang="en-US" altLang="zh-CN" sz="2000" dirty="0" err="1" smtClean="0"/>
                        <a:t>Motozuka</a:t>
                      </a:r>
                      <a:endParaRPr lang="zh-CN" altLang="en-US" sz="2000" dirty="0"/>
                    </a:p>
                  </a:txBody>
                  <a:tcPr/>
                </a:tc>
                <a:tc>
                  <a:txBody>
                    <a:bodyPr/>
                    <a:lstStyle/>
                    <a:p>
                      <a:r>
                        <a:rPr lang="en-US" altLang="zh-CN" sz="2000" dirty="0" smtClean="0">
                          <a:solidFill>
                            <a:srgbClr val="FFC000"/>
                          </a:solidFill>
                        </a:rPr>
                        <a:t>4</a:t>
                      </a:r>
                      <a:endParaRPr lang="zh-CN" altLang="en-US" sz="2000" dirty="0">
                        <a:solidFill>
                          <a:srgbClr val="FFC000"/>
                        </a:solidFill>
                      </a:endParaRPr>
                    </a:p>
                  </a:txBody>
                  <a:tcPr/>
                </a:tc>
                <a:tc>
                  <a:txBody>
                    <a:bodyPr/>
                    <a:lstStyle/>
                    <a:p>
                      <a:r>
                        <a:rPr lang="en-US" altLang="zh-CN" sz="2000" dirty="0" smtClean="0">
                          <a:solidFill>
                            <a:srgbClr val="FFC000"/>
                          </a:solidFill>
                        </a:rPr>
                        <a:t>4</a:t>
                      </a:r>
                      <a:endParaRPr lang="zh-CN" altLang="en-US" sz="2000" dirty="0">
                        <a:solidFill>
                          <a:srgbClr val="FFC000"/>
                        </a:solidFill>
                      </a:endParaRPr>
                    </a:p>
                  </a:txBody>
                  <a:tcPr/>
                </a:tc>
              </a:tr>
              <a:tr h="511615">
                <a:tc>
                  <a:txBody>
                    <a:bodyPr/>
                    <a:lstStyle/>
                    <a:p>
                      <a:r>
                        <a:rPr lang="en-US" altLang="zh-CN" sz="2000" dirty="0" smtClean="0"/>
                        <a:t>Joseph</a:t>
                      </a:r>
                      <a:r>
                        <a:rPr lang="en-US" altLang="zh-CN" sz="2000" baseline="0" dirty="0" smtClean="0"/>
                        <a:t> Levy</a:t>
                      </a:r>
                      <a:endParaRPr lang="zh-CN" altLang="en-US" sz="2000" dirty="0"/>
                    </a:p>
                  </a:txBody>
                  <a:tcPr/>
                </a:tc>
                <a:tc>
                  <a:txBody>
                    <a:bodyPr/>
                    <a:lstStyle/>
                    <a:p>
                      <a:r>
                        <a:rPr lang="en-US" altLang="zh-CN" sz="2000" dirty="0" smtClean="0"/>
                        <a:t>2</a:t>
                      </a:r>
                      <a:endParaRPr lang="zh-CN" altLang="en-US" sz="2000" dirty="0"/>
                    </a:p>
                  </a:txBody>
                  <a:tcPr/>
                </a:tc>
                <a:tc>
                  <a:txBody>
                    <a:bodyPr/>
                    <a:lstStyle/>
                    <a:p>
                      <a:r>
                        <a:rPr lang="en-US" altLang="zh-CN" sz="2000" dirty="0" smtClean="0"/>
                        <a:t>2</a:t>
                      </a:r>
                      <a:endParaRPr lang="zh-CN" altLang="en-US" sz="2000" dirty="0"/>
                    </a:p>
                  </a:txBody>
                  <a:tcPr/>
                </a:tc>
              </a:tr>
              <a:tr h="511615">
                <a:tc>
                  <a:txBody>
                    <a:bodyPr/>
                    <a:lstStyle/>
                    <a:p>
                      <a:r>
                        <a:rPr lang="en-US" altLang="zh-CN" sz="2000" dirty="0" err="1" smtClean="0"/>
                        <a:t>Liwen</a:t>
                      </a:r>
                      <a:r>
                        <a:rPr lang="en-US" altLang="zh-CN" sz="2000" dirty="0" smtClean="0"/>
                        <a:t> Chu</a:t>
                      </a:r>
                      <a:endParaRPr lang="zh-CN" altLang="en-US" sz="2000" dirty="0"/>
                    </a:p>
                  </a:txBody>
                  <a:tcPr/>
                </a:tc>
                <a:tc>
                  <a:txBody>
                    <a:bodyPr/>
                    <a:lstStyle/>
                    <a:p>
                      <a:r>
                        <a:rPr lang="en-US" altLang="zh-CN" sz="2000" dirty="0" smtClean="0"/>
                        <a:t>6</a:t>
                      </a:r>
                      <a:endParaRPr lang="zh-CN" altLang="en-US" sz="2000" dirty="0"/>
                    </a:p>
                  </a:txBody>
                  <a:tcPr/>
                </a:tc>
                <a:tc>
                  <a:txBody>
                    <a:bodyPr/>
                    <a:lstStyle/>
                    <a:p>
                      <a:r>
                        <a:rPr lang="en-US" altLang="zh-CN" sz="2000" dirty="0" smtClean="0"/>
                        <a:t>6</a:t>
                      </a:r>
                      <a:endParaRPr lang="zh-CN" altLang="en-US" sz="2000" dirty="0"/>
                    </a:p>
                  </a:txBody>
                  <a:tcPr/>
                </a:tc>
              </a:tr>
              <a:tr h="511615">
                <a:tc>
                  <a:txBody>
                    <a:bodyPr/>
                    <a:lstStyle/>
                    <a:p>
                      <a:r>
                        <a:rPr lang="en-US" altLang="zh-CN" sz="2000" dirty="0" err="1" smtClean="0"/>
                        <a:t>Rui</a:t>
                      </a:r>
                      <a:r>
                        <a:rPr lang="en-US" altLang="zh-CN" sz="2000" dirty="0" smtClean="0"/>
                        <a:t> Cao</a:t>
                      </a:r>
                      <a:endParaRPr lang="zh-CN" altLang="en-US" sz="2000" dirty="0"/>
                    </a:p>
                  </a:txBody>
                  <a:tcPr/>
                </a:tc>
                <a:tc>
                  <a:txBody>
                    <a:bodyPr/>
                    <a:lstStyle/>
                    <a:p>
                      <a:r>
                        <a:rPr lang="en-US" altLang="zh-CN" sz="2000" dirty="0" smtClean="0"/>
                        <a:t>6</a:t>
                      </a:r>
                      <a:endParaRPr lang="zh-CN" altLang="en-US" sz="2000" dirty="0"/>
                    </a:p>
                  </a:txBody>
                  <a:tcPr/>
                </a:tc>
                <a:tc>
                  <a:txBody>
                    <a:bodyPr/>
                    <a:lstStyle/>
                    <a:p>
                      <a:r>
                        <a:rPr lang="en-US" altLang="zh-CN" sz="2000" dirty="0" smtClean="0"/>
                        <a:t>6</a:t>
                      </a:r>
                      <a:endParaRPr lang="zh-CN" altLang="en-US" sz="2000" dirty="0"/>
                    </a:p>
                  </a:txBody>
                  <a:tcPr/>
                </a:tc>
              </a:tr>
              <a:tr h="511615">
                <a:tc>
                  <a:txBody>
                    <a:bodyPr/>
                    <a:lstStyle/>
                    <a:p>
                      <a:r>
                        <a:rPr lang="en-US" altLang="zh-CN" sz="2000" dirty="0" smtClean="0"/>
                        <a:t>Stephan Sand</a:t>
                      </a:r>
                      <a:endParaRPr lang="zh-CN" altLang="en-US" sz="2000" dirty="0"/>
                    </a:p>
                  </a:txBody>
                  <a:tcPr/>
                </a:tc>
                <a:tc>
                  <a:txBody>
                    <a:bodyPr/>
                    <a:lstStyle/>
                    <a:p>
                      <a:r>
                        <a:rPr lang="en-US" altLang="zh-CN" sz="2000" dirty="0" smtClean="0">
                          <a:solidFill>
                            <a:srgbClr val="00B050"/>
                          </a:solidFill>
                        </a:rPr>
                        <a:t>2</a:t>
                      </a:r>
                      <a:endParaRPr lang="zh-CN" altLang="en-US" sz="2000" dirty="0">
                        <a:solidFill>
                          <a:srgbClr val="00B050"/>
                        </a:solidFill>
                      </a:endParaRPr>
                    </a:p>
                  </a:txBody>
                  <a:tcPr/>
                </a:tc>
                <a:tc>
                  <a:txBody>
                    <a:bodyPr/>
                    <a:lstStyle/>
                    <a:p>
                      <a:r>
                        <a:rPr lang="en-US" altLang="zh-CN" sz="2000" dirty="0" smtClean="0">
                          <a:solidFill>
                            <a:srgbClr val="00B050"/>
                          </a:solidFill>
                        </a:rPr>
                        <a:t>2</a:t>
                      </a:r>
                      <a:endParaRPr lang="zh-CN" altLang="en-US" sz="2000" dirty="0">
                        <a:solidFill>
                          <a:srgbClr val="00B050"/>
                        </a:solidFill>
                      </a:endParaRPr>
                    </a:p>
                  </a:txBody>
                  <a:tcPr/>
                </a:tc>
              </a:tr>
              <a:tr h="511615">
                <a:tc>
                  <a:txBody>
                    <a:bodyPr/>
                    <a:lstStyle/>
                    <a:p>
                      <a:r>
                        <a:rPr lang="en-US" altLang="zh-CN" sz="2000" b="1" dirty="0" smtClean="0">
                          <a:effectLst>
                            <a:outerShdw blurRad="38100" dist="38100" dir="2700000" algn="tl">
                              <a:srgbClr val="000000">
                                <a:alpha val="43137"/>
                              </a:srgbClr>
                            </a:outerShdw>
                          </a:effectLst>
                        </a:rPr>
                        <a:t>Total</a:t>
                      </a:r>
                      <a:endParaRPr lang="zh-CN" altLang="en-US" sz="2000" b="1" dirty="0">
                        <a:effectLst>
                          <a:outerShdw blurRad="38100" dist="38100" dir="2700000" algn="tl">
                            <a:srgbClr val="000000">
                              <a:alpha val="43137"/>
                            </a:srgbClr>
                          </a:outerShdw>
                        </a:effectLst>
                      </a:endParaRPr>
                    </a:p>
                  </a:txBody>
                  <a:tcPr/>
                </a:tc>
                <a:tc>
                  <a:txBody>
                    <a:bodyPr/>
                    <a:lstStyle/>
                    <a:p>
                      <a:r>
                        <a:rPr lang="en-US" altLang="zh-CN" sz="2000" dirty="0" smtClean="0"/>
                        <a:t>41</a:t>
                      </a:r>
                      <a:endParaRPr lang="zh-CN" altLang="en-US" sz="2000" dirty="0"/>
                    </a:p>
                  </a:txBody>
                  <a:tcPr/>
                </a:tc>
                <a:tc>
                  <a:txBody>
                    <a:bodyPr/>
                    <a:lstStyle/>
                    <a:p>
                      <a:r>
                        <a:rPr lang="en-US" altLang="zh-CN" sz="2000" dirty="0" smtClean="0"/>
                        <a:t>41</a:t>
                      </a:r>
                      <a:endParaRPr lang="zh-CN" altLang="en-US" sz="2000" dirty="0"/>
                    </a:p>
                  </a:txBody>
                  <a:tcPr/>
                </a:tc>
              </a:tr>
            </a:tbl>
          </a:graphicData>
        </a:graphic>
      </p:graphicFrame>
    </p:spTree>
    <p:extLst>
      <p:ext uri="{BB962C8B-B14F-4D97-AF65-F5344CB8AC3E}">
        <p14:creationId xmlns:p14="http://schemas.microsoft.com/office/powerpoint/2010/main" val="636213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a:t>
            </a:r>
            <a:r>
              <a:rPr lang="en-US" altLang="en-US" sz="3600" kern="0" dirty="0" smtClean="0">
                <a:latin typeface="Arial" panose="020B0604020202020204" pitchFamily="34" charset="0"/>
              </a:rPr>
              <a:t>l 26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smtClean="0"/>
              <a:t>CRC Comment Resolution discussion</a:t>
            </a:r>
          </a:p>
          <a:p>
            <a:pPr lvl="1" eaLnBrk="0" hangingPunct="0">
              <a:buFontTx/>
              <a:buChar char="–"/>
              <a:defRPr/>
            </a:pPr>
            <a:r>
              <a:rPr lang="en-US" altLang="zh-CN" sz="2100" dirty="0">
                <a:solidFill>
                  <a:srgbClr val="FFC000"/>
                </a:solidFill>
              </a:rPr>
              <a:t>11-22/1065, </a:t>
            </a:r>
            <a:r>
              <a:rPr lang="en-US" altLang="zh-CN" sz="2100" dirty="0" err="1">
                <a:solidFill>
                  <a:srgbClr val="FFC000"/>
                </a:solidFill>
              </a:rPr>
              <a:t>TGbd</a:t>
            </a:r>
            <a:r>
              <a:rPr lang="en-US" altLang="zh-CN" sz="2100" dirty="0">
                <a:solidFill>
                  <a:srgbClr val="FFC000"/>
                </a:solidFill>
              </a:rPr>
              <a:t> D5.0 CR related to MIB variable definition and misc., Hiroyuki </a:t>
            </a:r>
            <a:r>
              <a:rPr lang="en-US" altLang="zh-CN" sz="2100" dirty="0" err="1">
                <a:solidFill>
                  <a:srgbClr val="FFC000"/>
                </a:solidFill>
              </a:rPr>
              <a:t>Motozuka</a:t>
            </a:r>
            <a:r>
              <a:rPr lang="en-US" altLang="zh-CN" sz="2100" dirty="0">
                <a:solidFill>
                  <a:srgbClr val="FFC000"/>
                </a:solidFill>
              </a:rPr>
              <a:t> (Panasonic)</a:t>
            </a:r>
          </a:p>
          <a:p>
            <a:pPr lvl="1" eaLnBrk="0" hangingPunct="0">
              <a:buFontTx/>
              <a:buChar char="–"/>
              <a:defRPr/>
            </a:pPr>
            <a:r>
              <a:rPr lang="en-US" altLang="zh-CN" sz="2100" dirty="0"/>
              <a:t>11-22/1116, 11bd D5.0 comment resolutions, </a:t>
            </a:r>
            <a:r>
              <a:rPr lang="en-US" altLang="zh-CN" sz="2100" dirty="0" err="1"/>
              <a:t>Liwen</a:t>
            </a:r>
            <a:r>
              <a:rPr lang="en-US" altLang="zh-CN" sz="2100" dirty="0"/>
              <a:t> Chu (NXP)</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Aug 9</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887366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smtClean="0"/>
              <a:t>CRC Comment Resolution discussion</a:t>
            </a:r>
          </a:p>
          <a:p>
            <a:pPr lvl="1" eaLnBrk="0" hangingPunct="0">
              <a:defRPr/>
            </a:pPr>
            <a:r>
              <a:rPr lang="en-US" altLang="zh-CN" dirty="0" smtClean="0"/>
              <a:t>TBD</a:t>
            </a:r>
            <a:endParaRPr lang="en-US" altLang="zh-CN" sz="2100" dirty="0"/>
          </a:p>
          <a:p>
            <a:pPr eaLnBrk="0" hangingPunct="0">
              <a:defRPr/>
            </a:pPr>
            <a:r>
              <a:rPr lang="en-US" altLang="en-GB" dirty="0" smtClean="0"/>
              <a:t>Motion to approve CRC CRs</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9834549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(CRC CR motion)</a:t>
            </a:r>
            <a:endParaRPr lang="zh-CN" altLang="en-US" dirty="0"/>
          </a:p>
        </p:txBody>
      </p:sp>
      <p:sp>
        <p:nvSpPr>
          <p:cNvPr id="3" name="内容占位符 2"/>
          <p:cNvSpPr>
            <a:spLocks noGrp="1"/>
          </p:cNvSpPr>
          <p:nvPr>
            <p:ph idx="1"/>
          </p:nvPr>
        </p:nvSpPr>
        <p:spPr>
          <a:xfrm>
            <a:off x="914400" y="1981200"/>
            <a:ext cx="10361613" cy="4343324"/>
          </a:xfrm>
        </p:spPr>
        <p:txBody>
          <a:bodyPr>
            <a:normAutofit/>
          </a:bodyPr>
          <a:lstStyle/>
          <a:p>
            <a:r>
              <a:rPr lang="en-US" altLang="zh-CN" sz="2000" dirty="0"/>
              <a:t>Move to approve the resolutions to following </a:t>
            </a:r>
            <a:r>
              <a:rPr lang="en-US" altLang="zh-CN" sz="2000" dirty="0" smtClean="0"/>
              <a:t>41 </a:t>
            </a:r>
            <a:r>
              <a:rPr lang="en-US" altLang="zh-CN" sz="2000" dirty="0" smtClean="0"/>
              <a:t>comments </a:t>
            </a:r>
            <a:r>
              <a:rPr lang="en-US" altLang="zh-CN" sz="2000" dirty="0"/>
              <a:t>collected from the </a:t>
            </a:r>
            <a:r>
              <a:rPr lang="en-US" altLang="zh-CN" sz="2000" dirty="0" smtClean="0"/>
              <a:t>2</a:t>
            </a:r>
            <a:r>
              <a:rPr lang="en-US" altLang="zh-CN" sz="2000" baseline="30000" dirty="0" smtClean="0"/>
              <a:t>nd</a:t>
            </a:r>
            <a:r>
              <a:rPr lang="en-US" altLang="zh-CN" sz="2000" dirty="0" smtClean="0"/>
              <a:t> SA </a:t>
            </a:r>
            <a:r>
              <a:rPr lang="en-US" altLang="zh-CN" sz="2000" dirty="0"/>
              <a:t>Ballot for IEEE P802.11bd </a:t>
            </a:r>
            <a:r>
              <a:rPr lang="en-US" altLang="zh-CN" sz="2000" dirty="0" smtClean="0"/>
              <a:t>D5.0</a:t>
            </a:r>
            <a:r>
              <a:rPr lang="en-US" altLang="zh-CN" sz="2000" dirty="0"/>
              <a:t>:</a:t>
            </a:r>
          </a:p>
          <a:p>
            <a:pPr lvl="1"/>
            <a:r>
              <a:rPr lang="en-US" altLang="zh-CN" sz="1700" dirty="0"/>
              <a:t>CID </a:t>
            </a:r>
            <a:r>
              <a:rPr lang="en-US" altLang="zh-CN" sz="1700" dirty="0" smtClean="0"/>
              <a:t>6034 and 6037</a:t>
            </a:r>
            <a:r>
              <a:rPr lang="en-GB" altLang="zh-CN" sz="1700" dirty="0" smtClean="0"/>
              <a:t>, </a:t>
            </a:r>
            <a:r>
              <a:rPr lang="en-US" altLang="zh-CN" sz="1700" dirty="0" smtClean="0"/>
              <a:t>as </a:t>
            </a:r>
            <a:r>
              <a:rPr lang="en-US" altLang="zh-CN" sz="1700" dirty="0"/>
              <a:t>in </a:t>
            </a:r>
            <a:r>
              <a:rPr lang="en-US" altLang="zh-CN" sz="1700" dirty="0" smtClean="0"/>
              <a:t>11-22/1013r1</a:t>
            </a:r>
            <a:endParaRPr lang="en-US" altLang="zh-CN" sz="1700" dirty="0" smtClean="0"/>
          </a:p>
          <a:p>
            <a:pPr lvl="1"/>
            <a:r>
              <a:rPr lang="en-US" altLang="zh-CN" sz="1700" dirty="0"/>
              <a:t>CID </a:t>
            </a:r>
            <a:r>
              <a:rPr lang="en-GB" altLang="zh-CN" sz="1700" dirty="0"/>
              <a:t>6001, 6002, 6008, 6007, 6020, 6039, 6006, 6036, 6019, 6005, </a:t>
            </a:r>
            <a:r>
              <a:rPr lang="en-GB" altLang="zh-CN" sz="1700" dirty="0" smtClean="0"/>
              <a:t>6018</a:t>
            </a:r>
            <a:r>
              <a:rPr lang="en-GB" altLang="zh-CN" sz="1700" dirty="0"/>
              <a:t>, 6021, 6023, 6017, 6040, 6004, 6022, 6015, 6009, 6029</a:t>
            </a:r>
            <a:r>
              <a:rPr lang="en-GB" altLang="zh-CN" sz="1700" dirty="0" smtClean="0"/>
              <a:t>, and 6016, </a:t>
            </a:r>
            <a:r>
              <a:rPr lang="en-US" altLang="zh-CN" sz="1700" dirty="0" smtClean="0"/>
              <a:t>as </a:t>
            </a:r>
            <a:r>
              <a:rPr lang="en-US" altLang="zh-CN" sz="1700" dirty="0" smtClean="0"/>
              <a:t>in </a:t>
            </a:r>
            <a:r>
              <a:rPr lang="en-US" altLang="zh-CN" sz="1700" dirty="0" smtClean="0"/>
              <a:t>11-22/0986r0</a:t>
            </a:r>
            <a:endParaRPr lang="en-US" altLang="zh-CN" sz="1700" dirty="0" smtClean="0"/>
          </a:p>
          <a:p>
            <a:pPr lvl="1"/>
            <a:r>
              <a:rPr lang="en-US" altLang="zh-CN" sz="1700" i="1" u="sng" dirty="0" smtClean="0">
                <a:solidFill>
                  <a:srgbClr val="FF0000"/>
                </a:solidFill>
              </a:rPr>
              <a:t>TBD</a:t>
            </a:r>
          </a:p>
          <a:p>
            <a:pPr lvl="1"/>
            <a:endParaRPr lang="en-US" altLang="zh-CN" sz="1700" dirty="0"/>
          </a:p>
          <a:p>
            <a:r>
              <a:rPr lang="en-US" altLang="zh-CN" dirty="0" smtClean="0"/>
              <a:t>Moved:    </a:t>
            </a:r>
            <a:r>
              <a:rPr lang="en-US" altLang="zh-CN" dirty="0" smtClean="0"/>
              <a:t>                                                   </a:t>
            </a:r>
            <a:r>
              <a:rPr lang="en-US" altLang="zh-CN" dirty="0" smtClean="0"/>
              <a:t>Seconded</a:t>
            </a:r>
            <a:r>
              <a:rPr lang="en-US" altLang="zh-CN" dirty="0" smtClean="0"/>
              <a:t>:</a:t>
            </a:r>
            <a:endParaRPr lang="en-US" altLang="zh-CN" dirty="0"/>
          </a:p>
          <a:p>
            <a:r>
              <a:rPr lang="en-US" altLang="zh-CN" dirty="0"/>
              <a:t>Result</a:t>
            </a:r>
            <a:r>
              <a:rPr lang="en-US" altLang="zh-CN" dirty="0" smtClean="0"/>
              <a:t>:</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Jul </a:t>
            </a:r>
            <a:r>
              <a:rPr lang="en-US" altLang="zh-CN" dirty="0" smtClean="0"/>
              <a:t>2022</a:t>
            </a:r>
            <a:endParaRPr lang="en-US" dirty="0"/>
          </a:p>
        </p:txBody>
      </p:sp>
    </p:spTree>
    <p:extLst>
      <p:ext uri="{BB962C8B-B14F-4D97-AF65-F5344CB8AC3E}">
        <p14:creationId xmlns:p14="http://schemas.microsoft.com/office/powerpoint/2010/main" val="5995879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#2 (CRC motion, </a:t>
            </a:r>
            <a:r>
              <a:rPr lang="en-US" altLang="zh-CN" dirty="0" smtClean="0"/>
              <a:t>2</a:t>
            </a:r>
            <a:r>
              <a:rPr lang="en-US" altLang="zh-CN" baseline="30000" dirty="0" smtClean="0"/>
              <a:t>nd</a:t>
            </a:r>
            <a:r>
              <a:rPr lang="en-US" altLang="zh-CN" dirty="0" smtClean="0"/>
              <a:t> SA Ballot</a:t>
            </a:r>
            <a:r>
              <a:rPr lang="en-US" altLang="zh-CN" dirty="0" smtClean="0"/>
              <a:t>)</a:t>
            </a:r>
            <a:endParaRPr lang="zh-CN" altLang="en-US" dirty="0"/>
          </a:p>
        </p:txBody>
      </p:sp>
      <p:sp>
        <p:nvSpPr>
          <p:cNvPr id="3" name="内容占位符 2"/>
          <p:cNvSpPr>
            <a:spLocks noGrp="1"/>
          </p:cNvSpPr>
          <p:nvPr>
            <p:ph idx="1"/>
          </p:nvPr>
        </p:nvSpPr>
        <p:spPr/>
        <p:txBody>
          <a:bodyPr>
            <a:normAutofit/>
          </a:bodyPr>
          <a:lstStyle/>
          <a:p>
            <a:r>
              <a:rPr lang="en-US" altLang="zh-CN" sz="2000" dirty="0"/>
              <a:t>Having approved comment resolutions for all of the comments received from </a:t>
            </a:r>
            <a:r>
              <a:rPr lang="en-US" altLang="zh-CN" sz="2000" dirty="0" smtClean="0"/>
              <a:t>the first SA Ballot for IEEE </a:t>
            </a:r>
            <a:r>
              <a:rPr lang="en-US" altLang="zh-CN" sz="2000" dirty="0"/>
              <a:t>P802.11bd </a:t>
            </a:r>
            <a:r>
              <a:rPr lang="en-US" altLang="zh-CN" sz="2000" dirty="0" smtClean="0"/>
              <a:t>D5.0 </a:t>
            </a:r>
            <a:r>
              <a:rPr lang="en-US" altLang="zh-CN" sz="2000" dirty="0"/>
              <a:t>as contained in document </a:t>
            </a:r>
          </a:p>
          <a:p>
            <a:r>
              <a:rPr lang="en-US" altLang="zh-CN" sz="2000" u="sng" dirty="0">
                <a:hlinkClick r:id="rId2"/>
              </a:rPr>
              <a:t>https://mentor.ieee.org/802.11/dcn/22/11-22-0983-01-00bd-tgbd-sa2-comments.xlsx</a:t>
            </a:r>
            <a:r>
              <a:rPr lang="en-US" altLang="zh-CN" sz="2000" dirty="0" smtClean="0"/>
              <a:t>,</a:t>
            </a:r>
          </a:p>
          <a:p>
            <a:endParaRPr lang="en-US" altLang="zh-CN" sz="2000" dirty="0"/>
          </a:p>
          <a:p>
            <a:r>
              <a:rPr lang="en-US" altLang="zh-CN" sz="2000" dirty="0"/>
              <a:t>instruct the </a:t>
            </a:r>
            <a:r>
              <a:rPr lang="en-US" altLang="zh-CN" sz="2000" dirty="0" err="1"/>
              <a:t>TGbd</a:t>
            </a:r>
            <a:r>
              <a:rPr lang="en-US" altLang="zh-CN" sz="2000" dirty="0"/>
              <a:t> editor to </a:t>
            </a:r>
            <a:r>
              <a:rPr lang="en-US" altLang="zh-CN" sz="2000" dirty="0" smtClean="0"/>
              <a:t>incorporate all approved comment resolutions to create </a:t>
            </a:r>
            <a:r>
              <a:rPr lang="en-US" altLang="zh-CN" sz="2000" dirty="0"/>
              <a:t>IEEE P802.11bd </a:t>
            </a:r>
            <a:r>
              <a:rPr lang="en-US" altLang="zh-CN" sz="2000" dirty="0" smtClean="0"/>
              <a:t>D6.0 </a:t>
            </a:r>
            <a:r>
              <a:rPr lang="en-US" altLang="zh-CN" sz="2000" dirty="0"/>
              <a:t>and approve </a:t>
            </a:r>
            <a:r>
              <a:rPr lang="en-US" altLang="zh-CN" sz="2000" dirty="0" smtClean="0"/>
              <a:t>a 15-day SA Recirculation Ballot for IEEE P802.11bd </a:t>
            </a:r>
            <a:r>
              <a:rPr lang="en-US" altLang="zh-CN" sz="2000" dirty="0" smtClean="0"/>
              <a:t>D6.0</a:t>
            </a:r>
            <a:endParaRPr lang="en-US" altLang="zh-CN" sz="2000" b="0" dirty="0"/>
          </a:p>
          <a:p>
            <a:endParaRPr lang="en-US" altLang="zh-CN" sz="2000" dirty="0"/>
          </a:p>
          <a:p>
            <a:r>
              <a:rPr lang="en-US" altLang="zh-CN" sz="2000" dirty="0" smtClean="0"/>
              <a:t>Moved</a:t>
            </a:r>
            <a:r>
              <a:rPr lang="en-US" altLang="zh-CN" sz="2000" dirty="0"/>
              <a:t>:  			Seconded</a:t>
            </a:r>
            <a:r>
              <a:rPr lang="en-US" altLang="zh-CN" sz="2000" dirty="0" smtClean="0"/>
              <a:t>:</a:t>
            </a:r>
            <a:endParaRPr lang="en-US" altLang="zh-CN" sz="2000" dirty="0"/>
          </a:p>
          <a:p>
            <a:endParaRPr lang="en-US" altLang="zh-CN" sz="2000" dirty="0" smtClean="0"/>
          </a:p>
          <a:p>
            <a:r>
              <a:rPr lang="en-US" altLang="zh-CN" sz="2000" dirty="0" smtClean="0"/>
              <a:t>Result</a:t>
            </a:r>
            <a:r>
              <a:rPr lang="en-US" altLang="zh-CN" sz="2000" dirty="0" smtClean="0"/>
              <a:t>:</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Jul </a:t>
            </a:r>
            <a:r>
              <a:rPr lang="en-US" altLang="zh-CN" dirty="0" smtClean="0"/>
              <a:t>2022</a:t>
            </a:r>
            <a:endParaRPr lang="en-US" dirty="0"/>
          </a:p>
        </p:txBody>
      </p:sp>
    </p:spTree>
    <p:extLst>
      <p:ext uri="{BB962C8B-B14F-4D97-AF65-F5344CB8AC3E}">
        <p14:creationId xmlns:p14="http://schemas.microsoft.com/office/powerpoint/2010/main" val="1004476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a:t>
            </a:r>
            <a:r>
              <a:rPr lang="en-US" altLang="zh-CN" sz="1800" b="1" dirty="0" smtClean="0">
                <a:solidFill>
                  <a:srgbClr val="000000"/>
                </a:solidFill>
                <a:ea typeface="Arial Unicode MS" pitchFamily="34" charset="-122"/>
              </a:rPr>
              <a:t>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136403</TotalTime>
  <Words>2175</Words>
  <Application>Microsoft Office PowerPoint</Application>
  <PresentationFormat>宽屏</PresentationFormat>
  <Paragraphs>350</Paragraphs>
  <Slides>25</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25</vt:i4>
      </vt:variant>
    </vt:vector>
  </HeadingPairs>
  <TitlesOfParts>
    <vt:vector size="37"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TGbd TCs in Jul and Aug 2022</vt:lpstr>
      <vt:lpstr>TGbd Documents Update</vt:lpstr>
      <vt:lpstr>Current TGbd Timeline</vt:lpstr>
      <vt:lpstr>Submission List (Call for submissions)</vt:lpstr>
      <vt:lpstr>2nd SA Ballot Comment Assignment and Resolution Progress</vt:lpstr>
      <vt:lpstr>IEEE 802.11 TGbd TC</vt:lpstr>
      <vt:lpstr>PowerPoint 演示文稿</vt:lpstr>
      <vt:lpstr>IEEE 802.11 TGbd TC</vt:lpstr>
      <vt:lpstr>PowerPoint 演示文稿</vt:lpstr>
      <vt:lpstr>Motion #1 (CRC CR motion)</vt:lpstr>
      <vt:lpstr>Motion #2 (CRC motion, 2nd SA Ballot)</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11-22/0816</dc:title>
  <dc:subject>Task Group BD TC Agenda</dc:subject>
  <dc:creator>Bo Sun</dc:creator>
  <cp:lastModifiedBy>孙波10013985</cp:lastModifiedBy>
  <cp:revision>58</cp:revision>
  <cp:lastPrinted>2014-11-04T15:04:00Z</cp:lastPrinted>
  <dcterms:created xsi:type="dcterms:W3CDTF">2007-04-17T18:10:00Z</dcterms:created>
  <dcterms:modified xsi:type="dcterms:W3CDTF">2022-07-26T01:14:40Z</dcterms:modified>
  <cp:version>1</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