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60" d="100"/>
          <a:sy n="160" d="100"/>
        </p:scale>
        <p:origin x="498" y="1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802.11-22/1184r1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082-02-00bh-cr-for-device-id-generated-by-network.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5" Type="http://schemas.openxmlformats.org/officeDocument/2006/relationships/hyperlink" Target="https://mentor.ieee.org/802.11/dcn/22/11-22-1069-01-00bh-resolution-of-a-few-comments.docx" TargetMode="External"/><Relationship Id="rId4" Type="http://schemas.openxmlformats.org/officeDocument/2006/relationships/hyperlink" Target="https://mentor.ieee.org/802.11/dcn/22/11-22-0973-03-00bh-cc41-comments-against-d0-2.xls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079-02-00bh-cr-for-sta-generated-id.docx" TargetMode="External"/><Relationship Id="rId3" Type="http://schemas.openxmlformats.org/officeDocument/2006/relationships/hyperlink" Target="https://mentor.ieee.org/802.11/dcn/22/11-22-0928-01-00bh-text-maad-and-irm-tgbh-draft-0-2.docx" TargetMode="External"/><Relationship Id="rId7" Type="http://schemas.openxmlformats.org/officeDocument/2006/relationships/hyperlink" Target="https://mentor.ieee.org/802.11/dcn/22/11-22-1082-02-00bh-cr-for-device-id-generated-by-network.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078-00-00bh-device-id-indication.docx" TargetMode="External"/><Relationship Id="rId11"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1069-01-00bh-resolution-of-a-few-comments.docx" TargetMode="External"/><Relationship Id="rId10" Type="http://schemas.openxmlformats.org/officeDocument/2006/relationships/hyperlink" Target="https://mentor.ieee.org/802.11/dcn/22/11-22-0832-04-00bh-opt-in-verbiage.pptx" TargetMode="External"/><Relationship Id="rId4" Type="http://schemas.openxmlformats.org/officeDocument/2006/relationships/hyperlink" Target="https://mentor.ieee.org/802.11/dcn/22/11-22-0925-02-00bh-maad-text-for-tgbh-draft-0-2.docx" TargetMode="External"/><Relationship Id="rId9" Type="http://schemas.openxmlformats.org/officeDocument/2006/relationships/hyperlink" Target="https://mentor.ieee.org/802.11/dcn/22/11-22-1084-01-00bh-sta-id-opt-in.ppt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TGbh-agenda-2022-July-26</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2022-07-26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82"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26 July 2022</a:t>
            </a:r>
            <a:endParaRPr lang="en-GB" sz="3600" dirty="0"/>
          </a:p>
        </p:txBody>
      </p:sp>
      <p:sp>
        <p:nvSpPr>
          <p:cNvPr id="4098" name="Rectangle 2"/>
          <p:cNvSpPr>
            <a:spLocks noGrp="1" noChangeArrowheads="1"/>
          </p:cNvSpPr>
          <p:nvPr>
            <p:ph idx="1"/>
          </p:nvPr>
        </p:nvSpPr>
        <p:spPr>
          <a:xfrm>
            <a:off x="533400" y="1143000"/>
            <a:ext cx="11201400" cy="5178428"/>
          </a:xfrm>
          <a:ln/>
        </p:spPr>
        <p:txBody>
          <a:bodyPr/>
          <a:lstStyle/>
          <a:p>
            <a:pPr marL="457200" indent="-457200">
              <a:lnSpc>
                <a:spcPct val="90000"/>
              </a:lnSpc>
              <a:spcBef>
                <a:spcPts val="0"/>
              </a:spcBef>
              <a:spcAft>
                <a:spcPts val="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July to Sept teleconferences: Tuesdays, 9:30-11:30 am ET (this time slot)</a:t>
            </a:r>
          </a:p>
          <a:p>
            <a:pPr marL="857250" lvl="1" indent="-457200">
              <a:lnSpc>
                <a:spcPct val="90000"/>
              </a:lnSpc>
              <a:spcBef>
                <a:spcPts val="0"/>
              </a:spcBef>
              <a:spcAft>
                <a:spcPts val="0"/>
              </a:spcAft>
              <a:buFont typeface="Arial" panose="020B0604020202020204" pitchFamily="34" charset="0"/>
              <a:buChar char="•"/>
              <a:defRPr/>
            </a:pPr>
            <a:r>
              <a:rPr lang="en-US"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dirty="0"/>
              <a:t>Issues Tracking:</a:t>
            </a:r>
            <a:r>
              <a:rPr lang="en-US" b="0" dirty="0"/>
              <a:t> </a:t>
            </a:r>
            <a:r>
              <a:rPr lang="en-US" b="0" dirty="0">
                <a:hlinkClick r:id="rId3"/>
              </a:rPr>
              <a:t>11-21/0332r37</a:t>
            </a:r>
            <a:r>
              <a:rPr lang="en-US" b="0" dirty="0"/>
              <a:t> </a:t>
            </a:r>
            <a:endParaRPr lang="en-US" sz="2400" dirty="0"/>
          </a:p>
          <a:p>
            <a:pPr marL="457200" indent="-457200">
              <a:lnSpc>
                <a:spcPct val="90000"/>
              </a:lnSpc>
              <a:spcBef>
                <a:spcPts val="0"/>
              </a:spcBef>
              <a:spcAft>
                <a:spcPts val="0"/>
              </a:spcAft>
              <a:buFont typeface="Arial" panose="020B0604020202020204" pitchFamily="34" charset="0"/>
              <a:buChar char="•"/>
              <a:defRPr/>
            </a:pPr>
            <a:r>
              <a:rPr lang="en-US" sz="2400" dirty="0"/>
              <a:t>Results of Comment Collection on D0.2: </a:t>
            </a:r>
            <a:r>
              <a:rPr lang="en-US" sz="2400" dirty="0">
                <a:hlinkClick r:id="rId4"/>
              </a:rPr>
              <a:t>11-22/0973r3</a:t>
            </a:r>
            <a:endParaRPr lang="en-US" dirty="0"/>
          </a:p>
          <a:p>
            <a:pPr marL="857250" lvl="1" indent="-457200">
              <a:lnSpc>
                <a:spcPct val="90000"/>
              </a:lnSpc>
              <a:spcBef>
                <a:spcPts val="0"/>
              </a:spcBef>
              <a:spcAft>
                <a:spcPts val="0"/>
              </a:spcAft>
              <a:buFont typeface="Arial" panose="020B0604020202020204" pitchFamily="34" charset="0"/>
              <a:buChar char="•"/>
              <a:defRPr/>
            </a:pPr>
            <a:r>
              <a:rPr lang="en-US" dirty="0"/>
              <a:t>Continue discussion on resolutions of ones that are not on topics:</a:t>
            </a:r>
          </a:p>
          <a:p>
            <a:pPr marL="1257300" lvl="2" indent="-457200">
              <a:lnSpc>
                <a:spcPct val="90000"/>
              </a:lnSpc>
              <a:spcBef>
                <a:spcPts val="0"/>
              </a:spcBef>
              <a:spcAft>
                <a:spcPts val="0"/>
              </a:spcAft>
              <a:buFont typeface="Arial" panose="020B0604020202020204" pitchFamily="34" charset="0"/>
              <a:buChar char="•"/>
              <a:defRPr/>
            </a:pPr>
            <a:r>
              <a:rPr lang="en-US" dirty="0"/>
              <a:t>Opt-in, Pre/un-</a:t>
            </a:r>
            <a:r>
              <a:rPr lang="en-US" dirty="0" err="1"/>
              <a:t>assoc</a:t>
            </a:r>
            <a:r>
              <a:rPr lang="en-US" dirty="0"/>
              <a:t>,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2000" dirty="0">
                <a:solidFill>
                  <a:schemeClr val="tx1"/>
                </a:solidFill>
                <a:hlinkClick r:id="rId5"/>
              </a:rPr>
              <a:t>11-22/1069r1</a:t>
            </a:r>
            <a:r>
              <a:rPr lang="en-US" altLang="en-US" sz="2000" dirty="0">
                <a:solidFill>
                  <a:schemeClr val="tx1"/>
                </a:solidFill>
              </a:rPr>
              <a:t> – Resolution of a few comments (Dan Harkins) - deferred</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6"/>
              </a:rPr>
              <a:t>11-22/1078r0</a:t>
            </a:r>
            <a:r>
              <a:rPr lang="en-US" altLang="en-US" dirty="0">
                <a:solidFill>
                  <a:schemeClr val="tx1"/>
                </a:solidFill>
              </a:rPr>
              <a:t> – Device ID indication (Jouni Malinen) – deferred </a:t>
            </a:r>
          </a:p>
          <a:p>
            <a:pPr marL="857250" lvl="1" indent="-457200">
              <a:lnSpc>
                <a:spcPct val="90000"/>
              </a:lnSpc>
              <a:spcBef>
                <a:spcPts val="0"/>
              </a:spcBef>
              <a:spcAft>
                <a:spcPts val="0"/>
              </a:spcAft>
              <a:buFont typeface="Arial" panose="020B0604020202020204" pitchFamily="34" charset="0"/>
              <a:buChar char="•"/>
              <a:defRPr/>
            </a:pPr>
            <a:r>
              <a:rPr lang="en-US" altLang="en-US" dirty="0">
                <a:solidFill>
                  <a:schemeClr val="tx1"/>
                </a:solidFill>
                <a:hlinkClick r:id="rId7"/>
              </a:rPr>
              <a:t>11-22/1082r2</a:t>
            </a:r>
            <a:r>
              <a:rPr lang="en-US" altLang="en-US" dirty="0">
                <a:solidFill>
                  <a:schemeClr val="tx1"/>
                </a:solidFill>
              </a:rPr>
              <a:t> – CR for Device ID generated by network (Jay Yang)</a:t>
            </a:r>
          </a:p>
          <a:p>
            <a:pPr marL="857250" lvl="1" indent="-457200">
              <a:lnSpc>
                <a:spcPct val="90000"/>
              </a:lnSpc>
              <a:spcBef>
                <a:spcPts val="0"/>
              </a:spcBef>
              <a:spcAft>
                <a:spcPts val="0"/>
              </a:spcAft>
              <a:buFont typeface="Arial" panose="020B0604020202020204" pitchFamily="34" charset="0"/>
              <a:buChar char="•"/>
              <a:defRPr/>
            </a:pPr>
            <a:r>
              <a:rPr lang="en-US" dirty="0"/>
              <a:t>Walk-through CIDs</a:t>
            </a:r>
          </a:p>
          <a:p>
            <a:pPr marL="857250" lvl="1" indent="-457200">
              <a:lnSpc>
                <a:spcPct val="90000"/>
              </a:lnSpc>
              <a:spcBef>
                <a:spcPts val="0"/>
              </a:spcBef>
              <a:spcAft>
                <a:spcPts val="0"/>
              </a:spcAft>
              <a:buFont typeface="Arial" panose="020B0604020202020204" pitchFamily="34" charset="0"/>
              <a:buChar char="•"/>
              <a:defRPr/>
            </a:pPr>
            <a:r>
              <a:rPr lang="en-US" b="1" dirty="0"/>
              <a:t>~1 hour</a:t>
            </a:r>
          </a:p>
          <a:p>
            <a:pPr marL="457200" indent="-457200">
              <a:lnSpc>
                <a:spcPct val="90000"/>
              </a:lnSpc>
              <a:spcBef>
                <a:spcPts val="0"/>
              </a:spcBef>
              <a:spcAft>
                <a:spcPts val="0"/>
              </a:spcAft>
              <a:buFont typeface="Arial" panose="020B0604020202020204" pitchFamily="34" charset="0"/>
              <a:buChar char="•"/>
              <a:defRPr/>
            </a:pPr>
            <a:r>
              <a:rPr lang="en-US" dirty="0"/>
              <a:t>Contributions (slide 16)</a:t>
            </a:r>
          </a:p>
          <a:p>
            <a:pPr marL="857250" lvl="1" indent="-457200">
              <a:lnSpc>
                <a:spcPct val="90000"/>
              </a:lnSpc>
              <a:spcBef>
                <a:spcPts val="0"/>
              </a:spcBef>
              <a:spcAft>
                <a:spcPts val="0"/>
              </a:spcAft>
              <a:buFont typeface="Arial" panose="020B0604020202020204" pitchFamily="34" charset="0"/>
              <a:buChar char="•"/>
              <a:defRPr/>
            </a:pPr>
            <a:r>
              <a:rPr lang="en-US" b="1" dirty="0"/>
              <a:t>~1 hour </a:t>
            </a:r>
          </a:p>
          <a:p>
            <a:pPr marL="457200" indent="-457200">
              <a:lnSpc>
                <a:spcPct val="90000"/>
              </a:lnSpc>
              <a:spcBef>
                <a:spcPts val="0"/>
              </a:spcBef>
              <a:spcAft>
                <a:spcPts val="0"/>
              </a:spcAft>
              <a:buFont typeface="Arial" panose="020B0604020202020204" pitchFamily="34" charset="0"/>
              <a:buChar char="•"/>
              <a:defRPr/>
            </a:pPr>
            <a:r>
              <a:rPr lang="en-US"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a:t>
            </a:r>
            <a:endParaRPr lang="en-GB" sz="3600" dirty="0"/>
          </a:p>
        </p:txBody>
      </p:sp>
      <p:sp>
        <p:nvSpPr>
          <p:cNvPr id="4098" name="Rectangle 2"/>
          <p:cNvSpPr>
            <a:spLocks noGrp="1" noChangeArrowheads="1"/>
          </p:cNvSpPr>
          <p:nvPr>
            <p:ph idx="1"/>
          </p:nvPr>
        </p:nvSpPr>
        <p:spPr>
          <a:xfrm>
            <a:off x="533400" y="1373186"/>
            <a:ext cx="11201400" cy="4951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3"/>
              </a:rPr>
              <a:t>11-22/0928r1</a:t>
            </a:r>
            <a:r>
              <a:rPr lang="en-US" altLang="en-US" dirty="0">
                <a:solidFill>
                  <a:schemeClr val="tx1"/>
                </a:solidFill>
              </a:rPr>
              <a:t> – MAAD Text for TGbh (Graham Smith) - defer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4"/>
              </a:rPr>
              <a:t>11-22/0925r2</a:t>
            </a:r>
            <a:r>
              <a:rPr lang="en-US" altLang="en-US" dirty="0">
                <a:solidFill>
                  <a:schemeClr val="tx1"/>
                </a:solidFill>
              </a:rPr>
              <a:t> – Text for MAAD and IRM in TGbh (Graham Smith) - defer</a:t>
            </a:r>
            <a:endParaRPr lang="en-US" altLang="en-US" dirty="0">
              <a:solidFill>
                <a:schemeClr val="tx1"/>
              </a:solidFill>
              <a:hlinkClick r:id="rId5"/>
            </a:endParaRP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5"/>
              </a:rPr>
              <a:t>11-22/1069r1</a:t>
            </a:r>
            <a:r>
              <a:rPr lang="en-US" altLang="en-US" i="1" dirty="0">
                <a:solidFill>
                  <a:schemeClr val="tx1"/>
                </a:solidFill>
              </a:rPr>
              <a:t> – Resolution of a few comments (Dan Harkins)</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6"/>
              </a:rPr>
              <a:t>11-22/1078r0</a:t>
            </a:r>
            <a:r>
              <a:rPr lang="en-US" altLang="en-US" i="1" dirty="0">
                <a:solidFill>
                  <a:schemeClr val="tx1"/>
                </a:solidFill>
              </a:rPr>
              <a:t> – Device ID indication (Jouni Malinen)</a:t>
            </a:r>
          </a:p>
          <a:p>
            <a:pPr marL="457200" indent="-457200">
              <a:lnSpc>
                <a:spcPct val="90000"/>
              </a:lnSpc>
              <a:spcBef>
                <a:spcPts val="0"/>
              </a:spcBef>
              <a:spcAft>
                <a:spcPts val="300"/>
              </a:spcAft>
              <a:buFont typeface="Arial" panose="020B0604020202020204" pitchFamily="34" charset="0"/>
              <a:buChar char="•"/>
              <a:defRPr/>
            </a:pPr>
            <a:r>
              <a:rPr lang="en-US" altLang="en-US" i="1" dirty="0">
                <a:solidFill>
                  <a:schemeClr val="tx1"/>
                </a:solidFill>
                <a:hlinkClick r:id="rId7"/>
              </a:rPr>
              <a:t>11-22/1082r2</a:t>
            </a:r>
            <a:r>
              <a:rPr lang="en-US" altLang="en-US" i="1" dirty="0">
                <a:solidFill>
                  <a:schemeClr val="tx1"/>
                </a:solidFill>
              </a:rPr>
              <a:t> – CR for Device ID generated by network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8"/>
              </a:rPr>
              <a:t>11-22/1079r2</a:t>
            </a:r>
            <a:r>
              <a:rPr lang="en-US" altLang="en-US" dirty="0">
                <a:solidFill>
                  <a:schemeClr val="tx1"/>
                </a:solidFill>
              </a:rPr>
              <a:t> – CR for STA-generated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9"/>
              </a:rPr>
              <a:t>11-22/1084r1</a:t>
            </a:r>
            <a:r>
              <a:rPr lang="en-US" altLang="en-US"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hlinkClick r:id="rId10"/>
              </a:rPr>
              <a:t>11-22/0832r4</a:t>
            </a:r>
            <a:r>
              <a:rPr lang="en-US" altLang="en-US" dirty="0">
                <a:solidFill>
                  <a:schemeClr val="tx1"/>
                </a:solidFill>
              </a:rPr>
              <a:t> – Opt-in Verbiage (Kurt Lumbatis)</a:t>
            </a:r>
          </a:p>
          <a:p>
            <a:pPr marL="457200" indent="-457200">
              <a:lnSpc>
                <a:spcPct val="90000"/>
              </a:lnSpc>
              <a:spcBef>
                <a:spcPts val="0"/>
              </a:spcBef>
              <a:spcAft>
                <a:spcPts val="300"/>
              </a:spcAft>
              <a:buFont typeface="Arial" panose="020B0604020202020204" pitchFamily="34" charset="0"/>
              <a:buChar char="•"/>
              <a:defRPr/>
            </a:pPr>
            <a:r>
              <a:rPr lang="en-US" altLang="en-US" dirty="0">
                <a:solidFill>
                  <a:schemeClr val="tx1"/>
                </a:solidFill>
              </a:rPr>
              <a:t>Consider: </a:t>
            </a:r>
            <a:r>
              <a:rPr lang="en-US" dirty="0"/>
              <a:t>Open issues from Issues Tracking document </a:t>
            </a:r>
            <a:r>
              <a:rPr lang="en-US" dirty="0">
                <a:hlinkClick r:id="rId11"/>
              </a:rPr>
              <a:t>11-22/0435r2</a:t>
            </a:r>
            <a:r>
              <a:rPr lang="en-US" dirty="0"/>
              <a:t> </a:t>
            </a:r>
          </a:p>
          <a:p>
            <a:pPr marL="457200" indent="-457200">
              <a:lnSpc>
                <a:spcPct val="90000"/>
              </a:lnSpc>
              <a:spcBef>
                <a:spcPts val="0"/>
              </a:spcBef>
              <a:spcAft>
                <a:spcPts val="300"/>
              </a:spcAft>
              <a:buFont typeface="Arial" panose="020B0604020202020204" pitchFamily="34" charset="0"/>
              <a:buChar char="•"/>
              <a:defRPr/>
            </a:pPr>
            <a:endParaRPr lang="en-US" dirty="0"/>
          </a:p>
          <a:p>
            <a:pPr marL="857250" lvl="1" indent="-457200">
              <a:lnSpc>
                <a:spcPct val="90000"/>
              </a:lnSpc>
              <a:spcBef>
                <a:spcPts val="0"/>
              </a:spcBef>
              <a:spcAft>
                <a:spcPts val="300"/>
              </a:spcAft>
              <a:buFont typeface="Arial" panose="020B0604020202020204" pitchFamily="34" charset="0"/>
              <a:buChar char="•"/>
              <a:defRPr/>
            </a:pPr>
            <a:r>
              <a:rPr lang="en-US" i="1" dirty="0"/>
              <a:t>(Italics above are (hopefully) less controversial discussions on CIDs, and are on previous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26 July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Jul 2022</a:t>
            </a:r>
            <a:r>
              <a:rPr lang="en-US" altLang="zh-CN" sz="2400" dirty="0">
                <a:latin typeface="Times New Roman"/>
                <a:ea typeface="MS Gothic"/>
              </a:rPr>
              <a:t> -&gt; Sept 2022</a:t>
            </a:r>
          </a:p>
          <a:p>
            <a:pPr lvl="1" algn="just">
              <a:spcBef>
                <a:spcPts val="0"/>
              </a:spcBef>
              <a:defRPr/>
            </a:pPr>
            <a:r>
              <a:rPr lang="en-US" altLang="zh-CN" sz="2400" dirty="0">
                <a:latin typeface="Times New Roman"/>
                <a:ea typeface="MS Gothic"/>
              </a:rPr>
              <a:t>Recirculation LB (D2.0)			Sep 2022 -&gt; Nov 2022</a:t>
            </a:r>
          </a:p>
          <a:p>
            <a:pPr lvl="1" algn="just">
              <a:spcBef>
                <a:spcPts val="0"/>
              </a:spcBef>
              <a:defRPr/>
            </a:pPr>
            <a:r>
              <a:rPr lang="en-US" altLang="zh-CN" sz="2400" dirty="0">
                <a:latin typeface="Times New Roman"/>
                <a:ea typeface="MS Gothic"/>
              </a:rPr>
              <a:t>Initial SA Ballot (D3.0)			Jan 2023 -&gt; Mar 2023</a:t>
            </a:r>
          </a:p>
          <a:p>
            <a:pPr lvl="1" algn="just">
              <a:spcBef>
                <a:spcPts val="0"/>
              </a:spcBef>
              <a:defRPr/>
            </a:pPr>
            <a:r>
              <a:rPr lang="en-US" altLang="zh-CN" sz="2400" dirty="0">
                <a:latin typeface="Times New Roman"/>
                <a:ea typeface="MS Gothic"/>
              </a:rPr>
              <a:t>Final 802.11 WG approval		May 2023 -&gt; Jul 2023</a:t>
            </a:r>
          </a:p>
          <a:p>
            <a:pPr lvl="1" algn="just">
              <a:spcBef>
                <a:spcPts val="0"/>
              </a:spcBef>
              <a:defRPr/>
            </a:pPr>
            <a:r>
              <a:rPr lang="en-US" altLang="zh-CN" sz="2400" dirty="0">
                <a:latin typeface="Times New Roman"/>
                <a:ea typeface="MS Gothic"/>
              </a:rPr>
              <a:t>802 EC approval					Jul 2023 -&gt; Sep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Aug 2023 -&gt; Nov 2023 </a:t>
            </a:r>
          </a:p>
          <a:p>
            <a:pPr lvl="1" algn="just">
              <a:spcBef>
                <a:spcPts val="0"/>
              </a:spcBef>
              <a:defRPr/>
            </a:pPr>
            <a:endParaRPr lang="en-US" sz="2400" b="1" dirty="0">
              <a:latin typeface="Times New Roman"/>
              <a:ea typeface="MS Gothic"/>
            </a:endParaRPr>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26 July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14783</TotalTime>
  <Words>2432</Words>
  <Application>Microsoft Office PowerPoint</Application>
  <PresentationFormat>Widescreen</PresentationFormat>
  <Paragraphs>236</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TGbh-agenda-2022-July-26</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26 July 2022</vt:lpstr>
      <vt:lpstr>Contributions</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209</cp:revision>
  <cp:lastPrinted>1601-01-01T00:00:00Z</cp:lastPrinted>
  <dcterms:created xsi:type="dcterms:W3CDTF">2021-01-26T19:12:38Z</dcterms:created>
  <dcterms:modified xsi:type="dcterms:W3CDTF">2022-07-26T15:32:33Z</dcterms:modified>
</cp:coreProperties>
</file>