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82" d="100"/>
          <a:sy n="82" d="100"/>
        </p:scale>
        <p:origin x="102" y="30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83E0E93A-8BAD-4D17-A2AD-171C3FFDBA64}"/>
    <pc:docChg chg="custSel modSld">
      <pc:chgData name="Jim Lansford" userId="a4fe446c-a46d-4105-b32e-f064615612ff" providerId="ADAL" clId="{83E0E93A-8BAD-4D17-A2AD-171C3FFDBA64}" dt="2022-07-14T16:30:08.353" v="118" actId="20577"/>
      <pc:docMkLst>
        <pc:docMk/>
      </pc:docMkLst>
      <pc:sldChg chg="addSp delSp modSp mod">
        <pc:chgData name="Jim Lansford" userId="a4fe446c-a46d-4105-b32e-f064615612ff" providerId="ADAL" clId="{83E0E93A-8BAD-4D17-A2AD-171C3FFDBA64}" dt="2022-07-14T16:30:08.353" v="118" actId="20577"/>
        <pc:sldMkLst>
          <pc:docMk/>
          <pc:sldMk cId="0" sldId="386"/>
        </pc:sldMkLst>
        <pc:spChg chg="del">
          <ac:chgData name="Jim Lansford" userId="a4fe446c-a46d-4105-b32e-f064615612ff" providerId="ADAL" clId="{83E0E93A-8BAD-4D17-A2AD-171C3FFDBA64}" dt="2022-07-14T16:22:55.326" v="1" actId="478"/>
          <ac:spMkLst>
            <pc:docMk/>
            <pc:sldMk cId="0" sldId="386"/>
            <ac:spMk id="7" creationId="{48472D3B-FC9C-4309-9801-BB671BF4D56D}"/>
          </ac:spMkLst>
        </pc:spChg>
        <pc:spChg chg="del">
          <ac:chgData name="Jim Lansford" userId="a4fe446c-a46d-4105-b32e-f064615612ff" providerId="ADAL" clId="{83E0E93A-8BAD-4D17-A2AD-171C3FFDBA64}" dt="2022-07-14T16:22:55.326" v="1" actId="478"/>
          <ac:spMkLst>
            <pc:docMk/>
            <pc:sldMk cId="0" sldId="386"/>
            <ac:spMk id="8" creationId="{0F676B48-3F8A-4B7C-A652-7FB2A30A95CD}"/>
          </ac:spMkLst>
        </pc:spChg>
        <pc:spChg chg="del">
          <ac:chgData name="Jim Lansford" userId="a4fe446c-a46d-4105-b32e-f064615612ff" providerId="ADAL" clId="{83E0E93A-8BAD-4D17-A2AD-171C3FFDBA64}" dt="2022-07-14T16:22:55.326" v="1" actId="478"/>
          <ac:spMkLst>
            <pc:docMk/>
            <pc:sldMk cId="0" sldId="386"/>
            <ac:spMk id="9" creationId="{6E9D4590-3DE7-4D09-A1D4-1F501BC7D424}"/>
          </ac:spMkLst>
        </pc:spChg>
        <pc:spChg chg="add mod">
          <ac:chgData name="Jim Lansford" userId="a4fe446c-a46d-4105-b32e-f064615612ff" providerId="ADAL" clId="{83E0E93A-8BAD-4D17-A2AD-171C3FFDBA64}" dt="2022-07-14T16:23:47.655" v="17" actId="1035"/>
          <ac:spMkLst>
            <pc:docMk/>
            <pc:sldMk cId="0" sldId="386"/>
            <ac:spMk id="10" creationId="{55E526F9-7084-ACB0-2E6E-4635DFBE7E07}"/>
          </ac:spMkLst>
        </pc:spChg>
        <pc:spChg chg="add mod">
          <ac:chgData name="Jim Lansford" userId="a4fe446c-a46d-4105-b32e-f064615612ff" providerId="ADAL" clId="{83E0E93A-8BAD-4D17-A2AD-171C3FFDBA64}" dt="2022-07-14T16:23:03.541" v="3" actId="1076"/>
          <ac:spMkLst>
            <pc:docMk/>
            <pc:sldMk cId="0" sldId="386"/>
            <ac:spMk id="11" creationId="{5CCCBAB9-4BD8-7D2C-8C26-3617F1016F44}"/>
          </ac:spMkLst>
        </pc:spChg>
        <pc:spChg chg="add mod">
          <ac:chgData name="Jim Lansford" userId="a4fe446c-a46d-4105-b32e-f064615612ff" providerId="ADAL" clId="{83E0E93A-8BAD-4D17-A2AD-171C3FFDBA64}" dt="2022-07-14T16:23:57.125" v="20" actId="1036"/>
          <ac:spMkLst>
            <pc:docMk/>
            <pc:sldMk cId="0" sldId="386"/>
            <ac:spMk id="12" creationId="{69166AEA-4226-5C6F-6F75-AF9807E36B95}"/>
          </ac:spMkLst>
        </pc:spChg>
        <pc:spChg chg="mod">
          <ac:chgData name="Jim Lansford" userId="a4fe446c-a46d-4105-b32e-f064615612ff" providerId="ADAL" clId="{83E0E93A-8BAD-4D17-A2AD-171C3FFDBA64}" dt="2022-07-14T16:23:27.598" v="13" actId="20577"/>
          <ac:spMkLst>
            <pc:docMk/>
            <pc:sldMk cId="0" sldId="386"/>
            <ac:spMk id="15362" creationId="{00000000-0000-0000-0000-000000000000}"/>
          </ac:spMkLst>
        </pc:spChg>
        <pc:spChg chg="mod">
          <ac:chgData name="Jim Lansford" userId="a4fe446c-a46d-4105-b32e-f064615612ff" providerId="ADAL" clId="{83E0E93A-8BAD-4D17-A2AD-171C3FFDBA64}" dt="2022-07-14T16:30:08.353" v="118" actId="20577"/>
          <ac:spMkLst>
            <pc:docMk/>
            <pc:sldMk cId="0" sldId="386"/>
            <ac:spMk id="1536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0412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802.11-22/1147r0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845-01-0wng-agenda-for-wng-sc-2022-jul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2022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2022-07-15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24252"/>
              </p:ext>
            </p:extLst>
          </p:nvPr>
        </p:nvGraphicFramePr>
        <p:xfrm>
          <a:off x="2244725" y="2519363"/>
          <a:ext cx="9439275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56359" imgH="2312431" progId="Word.Document.8">
                  <p:embed/>
                </p:oleObj>
              </mc:Choice>
              <mc:Fallback>
                <p:oleObj name="Document" r:id="rId3" imgW="9056359" imgH="2312431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2519363"/>
                        <a:ext cx="9439275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2022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6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July 2022 virtual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2022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27448" y="620688"/>
            <a:ext cx="10801200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2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altLang="en-US" sz="1600" dirty="0"/>
              <a:t> </a:t>
            </a:r>
            <a:r>
              <a:rPr lang="en-US" altLang="en-US" sz="1600" dirty="0">
                <a:hlinkClick r:id="rId3"/>
              </a:rPr>
              <a:t>https://mentor.ieee.org/802.11/dcn/22/11-22-0845-01-0wng-agenda-for-wng-sc-2022-july.pptx</a:t>
            </a:r>
            <a:r>
              <a:rPr lang="en-US" altLang="en-US" sz="1600" dirty="0"/>
              <a:t>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Presentations at July 2022 meeting</a:t>
            </a:r>
            <a:endParaRPr lang="en-GB" altLang="en-US" sz="2000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600" dirty="0">
                <a:highlight>
                  <a:srgbClr val="00FFFF"/>
                </a:highlight>
              </a:rPr>
              <a:t>“Next Generation SG formation,” Ming Gan (Huawei) </a:t>
            </a:r>
            <a:r>
              <a:rPr lang="en-US" sz="1600" b="1" dirty="0">
                <a:highlight>
                  <a:srgbClr val="00FFFF"/>
                </a:highlight>
              </a:rPr>
              <a:t>1083r1</a:t>
            </a:r>
            <a:endParaRPr lang="en-US" sz="1600" dirty="0">
              <a:highlight>
                <a:srgbClr val="00FFFF"/>
              </a:highlight>
            </a:endParaRP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600" dirty="0">
                <a:highlight>
                  <a:srgbClr val="00FFFF"/>
                </a:highlight>
              </a:rPr>
              <a:t>“View on Beyond BE,” Yusuke Tanaka (Sony) </a:t>
            </a:r>
            <a:r>
              <a:rPr lang="en-US" sz="1600" b="1" dirty="0">
                <a:highlight>
                  <a:srgbClr val="00FFFF"/>
                </a:highlight>
              </a:rPr>
              <a:t>965r1</a:t>
            </a:r>
            <a:endParaRPr lang="en-US" sz="1600" dirty="0">
              <a:highlight>
                <a:srgbClr val="00FFFF"/>
              </a:highlight>
            </a:endParaRP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600" dirty="0">
                <a:highlight>
                  <a:srgbClr val="00FFFF"/>
                </a:highlight>
              </a:rPr>
              <a:t>“Network Operator's Perspective on Next Generation WLAN,” Akira Kishida (NTT) </a:t>
            </a:r>
            <a:r>
              <a:rPr lang="en-US" sz="1600" b="1" dirty="0">
                <a:highlight>
                  <a:srgbClr val="00FFFF"/>
                </a:highlight>
              </a:rPr>
              <a:t>961r0</a:t>
            </a:r>
            <a:endParaRPr lang="en-US" sz="1600" dirty="0">
              <a:highlight>
                <a:srgbClr val="00FFFF"/>
              </a:highlight>
            </a:endParaRP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600" dirty="0">
                <a:highlight>
                  <a:srgbClr val="00FFFF"/>
                </a:highlight>
              </a:rPr>
              <a:t>“Plans for Study Group formation,” Rolf de Vegt (Qualcomm) </a:t>
            </a:r>
            <a:r>
              <a:rPr lang="en-US" sz="1600" b="1" dirty="0">
                <a:highlight>
                  <a:srgbClr val="00FFFF"/>
                </a:highlight>
              </a:rPr>
              <a:t>708r3</a:t>
            </a:r>
            <a:endParaRPr lang="en-US" sz="1600" dirty="0">
              <a:highlight>
                <a:srgbClr val="00FFFF"/>
              </a:highlight>
            </a:endParaRP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600" dirty="0">
                <a:highlight>
                  <a:srgbClr val="00FFFF"/>
                </a:highlight>
              </a:rPr>
              <a:t>Priority Access- FCC R&amp;O and Additional Use Cases,” </a:t>
            </a:r>
            <a:r>
              <a:rPr lang="en-US" sz="1600" dirty="0" err="1">
                <a:highlight>
                  <a:srgbClr val="00FFFF"/>
                </a:highlight>
              </a:rPr>
              <a:t>Subir</a:t>
            </a:r>
            <a:r>
              <a:rPr lang="en-US" sz="1600" dirty="0">
                <a:highlight>
                  <a:srgbClr val="00FFFF"/>
                </a:highlight>
              </a:rPr>
              <a:t> Das (</a:t>
            </a:r>
            <a:r>
              <a:rPr lang="en-US" sz="1600" dirty="0" err="1">
                <a:highlight>
                  <a:srgbClr val="00FFFF"/>
                </a:highlight>
              </a:rPr>
              <a:t>Peraton</a:t>
            </a:r>
            <a:r>
              <a:rPr lang="en-US" sz="1600" dirty="0">
                <a:highlight>
                  <a:srgbClr val="00FFFF"/>
                </a:highlight>
              </a:rPr>
              <a:t> Labs) </a:t>
            </a:r>
            <a:r>
              <a:rPr lang="en-US" sz="1600" b="1" dirty="0">
                <a:highlight>
                  <a:srgbClr val="00FFFF"/>
                </a:highlight>
              </a:rPr>
              <a:t>1074r1</a:t>
            </a:r>
            <a:endParaRPr lang="en-US" sz="1600" dirty="0">
              <a:highlight>
                <a:srgbClr val="00FFFF"/>
              </a:highlight>
            </a:endParaRP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600" dirty="0">
                <a:highlight>
                  <a:srgbClr val="FFFF00"/>
                </a:highlight>
              </a:rPr>
              <a:t>“Tame ACK (TACK) in QUIC,” Tong Li (Renmin University) </a:t>
            </a:r>
            <a:r>
              <a:rPr lang="en-US" sz="1600" b="1" dirty="0">
                <a:highlight>
                  <a:srgbClr val="FFFF00"/>
                </a:highlight>
              </a:rPr>
              <a:t>1061r0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600" dirty="0">
                <a:highlight>
                  <a:srgbClr val="FFFF00"/>
                </a:highlight>
              </a:rPr>
              <a:t>“Thoughts on Beyond 802.11be,” </a:t>
            </a:r>
            <a:r>
              <a:rPr lang="en-US" sz="1600" dirty="0" err="1">
                <a:highlight>
                  <a:srgbClr val="FFFF00"/>
                </a:highlight>
              </a:rPr>
              <a:t>Wook</a:t>
            </a:r>
            <a:r>
              <a:rPr lang="en-US" sz="1600" dirty="0">
                <a:highlight>
                  <a:srgbClr val="FFFF00"/>
                </a:highlight>
              </a:rPr>
              <a:t> Bong Lee (Samsung) </a:t>
            </a:r>
            <a:r>
              <a:rPr lang="en-US" sz="1600" b="1" dirty="0">
                <a:highlight>
                  <a:srgbClr val="FFFF00"/>
                </a:highlight>
              </a:rPr>
              <a:t>932r0</a:t>
            </a:r>
            <a:endParaRPr lang="en-US" sz="1600" dirty="0">
              <a:highlight>
                <a:srgbClr val="FFFF00"/>
              </a:highlight>
            </a:endParaRP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600" dirty="0">
                <a:highlight>
                  <a:srgbClr val="FFFF00"/>
                </a:highlight>
              </a:rPr>
              <a:t>“Introduction to 802.15.4ab UWB and coexistence issues,” Ben Rolfe (Blind Creek Associates) </a:t>
            </a:r>
            <a:r>
              <a:rPr lang="en-US" sz="1600" b="1" dirty="0">
                <a:highlight>
                  <a:srgbClr val="FFFF00"/>
                </a:highlight>
              </a:rPr>
              <a:t>1081r1</a:t>
            </a:r>
            <a:endParaRPr lang="en-US" sz="1600" dirty="0">
              <a:highlight>
                <a:srgbClr val="FFFF00"/>
              </a:highlight>
            </a:endParaRP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600" dirty="0">
                <a:highlight>
                  <a:srgbClr val="FFFF00"/>
                </a:highlight>
              </a:rPr>
              <a:t>“Cloud VR use case and requirements for beyond be,” Ross Jian Yu (Huawei) </a:t>
            </a:r>
            <a:r>
              <a:rPr lang="en-US" sz="1600" b="1" dirty="0">
                <a:highlight>
                  <a:srgbClr val="FFFF00"/>
                </a:highlight>
              </a:rPr>
              <a:t>952r0</a:t>
            </a:r>
            <a:endParaRPr lang="en-US" sz="1600" dirty="0">
              <a:highlight>
                <a:srgbClr val="FFFF00"/>
              </a:highlight>
            </a:endParaRP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600" dirty="0">
                <a:highlight>
                  <a:srgbClr val="00FF00"/>
                </a:highlight>
              </a:rPr>
              <a:t>“NS-3 Working Group on </a:t>
            </a:r>
            <a:r>
              <a:rPr lang="en-US" sz="1600" dirty="0" err="1">
                <a:highlight>
                  <a:srgbClr val="00FF00"/>
                </a:highlight>
              </a:rPr>
              <a:t>WiFi</a:t>
            </a:r>
            <a:r>
              <a:rPr lang="en-US" sz="1600" dirty="0">
                <a:highlight>
                  <a:srgbClr val="00FF00"/>
                </a:highlight>
              </a:rPr>
              <a:t>: An Update on 802.11ax and .11be Models,” Sumit Roy (University of Washington) and </a:t>
            </a:r>
            <a:r>
              <a:rPr lang="it-IT" sz="1600" dirty="0">
                <a:highlight>
                  <a:srgbClr val="00FF00"/>
                </a:highlight>
              </a:rPr>
              <a:t>Stefano Avallone (University of Napoli) </a:t>
            </a:r>
            <a:r>
              <a:rPr lang="it-IT" sz="1600" b="1" dirty="0">
                <a:highlight>
                  <a:srgbClr val="00FF00"/>
                </a:highlight>
              </a:rPr>
              <a:t>1072r2 &amp; 1068r0</a:t>
            </a:r>
            <a:endParaRPr lang="en-US" sz="1600" b="1" dirty="0">
              <a:highlight>
                <a:srgbClr val="00FF00"/>
              </a:highlight>
            </a:endParaRP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600" dirty="0">
                <a:highlight>
                  <a:srgbClr val="00FF00"/>
                </a:highlight>
              </a:rPr>
              <a:t>“Clear Channel Assessment (CCA) behavior of commercial Wi-Fi equipment,” Jeff Bailey (Carleton University) </a:t>
            </a:r>
            <a:r>
              <a:rPr lang="en-US" sz="1600" b="1" dirty="0">
                <a:highlight>
                  <a:srgbClr val="00FF00"/>
                </a:highlight>
              </a:rPr>
              <a:t>998r0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11-22/1040r0</a:t>
            </a:r>
            <a:endParaRPr lang="en-GB" altLang="ko-KR" sz="1800" dirty="0">
              <a:ea typeface="Gulim" pitchFamily="34" charset="-127"/>
            </a:endParaRPr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September 2022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TBD – call for presentations will be sent out in August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in the SG, one straw poll</a:t>
            </a:r>
            <a:endParaRPr lang="en-GB" altLang="en-US" sz="2000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E526F9-7084-ACB0-2E6E-4635DFBE7E07}"/>
              </a:ext>
            </a:extLst>
          </p:cNvPr>
          <p:cNvSpPr txBox="1"/>
          <p:nvPr/>
        </p:nvSpPr>
        <p:spPr>
          <a:xfrm>
            <a:off x="71816" y="2276872"/>
            <a:ext cx="19395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Tuesday 7/12 AM2</a:t>
            </a:r>
          </a:p>
          <a:p>
            <a:pPr algn="ctr"/>
            <a:r>
              <a:rPr lang="en-US" sz="1600" b="1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(1030-1230 EDT)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CCBAB9-4BD8-7D2C-8C26-3617F1016F44}"/>
              </a:ext>
            </a:extLst>
          </p:cNvPr>
          <p:cNvSpPr txBox="1"/>
          <p:nvPr/>
        </p:nvSpPr>
        <p:spPr>
          <a:xfrm>
            <a:off x="51694" y="3284984"/>
            <a:ext cx="1935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Tuesday 7/12 PM3</a:t>
            </a:r>
          </a:p>
          <a:p>
            <a:pPr algn="ctr"/>
            <a:r>
              <a:rPr lang="en-US" sz="16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(1930-2130 EDT)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166AEA-4226-5C6F-6F75-AF9807E36B95}"/>
              </a:ext>
            </a:extLst>
          </p:cNvPr>
          <p:cNvSpPr txBox="1"/>
          <p:nvPr/>
        </p:nvSpPr>
        <p:spPr>
          <a:xfrm>
            <a:off x="18801" y="4212377"/>
            <a:ext cx="20425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Thursday 7/14 PM1</a:t>
            </a:r>
          </a:p>
          <a:p>
            <a:pPr algn="ctr"/>
            <a:r>
              <a:rPr lang="en-US" sz="16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(1330-1530 EDT)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23847</TotalTime>
  <Words>360</Words>
  <Application>Microsoft Office PowerPoint</Application>
  <PresentationFormat>Widescreen</PresentationFormat>
  <Paragraphs>52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854</cp:revision>
  <cp:lastPrinted>1998-02-10T13:28:06Z</cp:lastPrinted>
  <dcterms:created xsi:type="dcterms:W3CDTF">2004-12-02T14:01:45Z</dcterms:created>
  <dcterms:modified xsi:type="dcterms:W3CDTF">2022-07-14T16:30:21Z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