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71" r:id="rId4"/>
    <p:sldId id="272" r:id="rId5"/>
    <p:sldId id="273" r:id="rId6"/>
    <p:sldId id="274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63" d="100"/>
          <a:sy n="63" d="100"/>
        </p:scale>
        <p:origin x="540" y="6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7" d="100"/>
          <a:sy n="117" d="100"/>
        </p:scale>
        <p:origin x="5012" y="8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802.11-22/1142r0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047-00-00EC-ieee-sa-response-to-iso-iec-jtc1-on-802-11ax-05nov2021.pdf" TargetMode="External"/><Relationship Id="rId2" Type="http://schemas.openxmlformats.org/officeDocument/2006/relationships/hyperlink" Target="https://mentor.ieee.org/802.11/dcn/20/11-21-061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56-02-0jtc-resolution-of-china-nb-comments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956-02-0jtc-resolution-of-china-nb-comment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806-02-0jtc-proposed-response-to-fdis-comments-on-802-22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Jul 2022 (hybrid)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20220714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2116"/>
              </p:ext>
            </p:extLst>
          </p:nvPr>
        </p:nvGraphicFramePr>
        <p:xfrm>
          <a:off x="990600" y="3141663"/>
          <a:ext cx="10028238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10444320" imgH="2546280" progId="Word.Document.8">
                  <p:embed/>
                </p:oleObj>
              </mc:Choice>
              <mc:Fallback>
                <p:oleObj name="Document" r:id="rId4" imgW="10444320" imgH="25462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141663"/>
                        <a:ext cx="10028238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status, including IPR issues holding up 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/md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11-21-0807</a:t>
            </a:r>
            <a:r>
              <a:rPr lang="en-AU" dirty="0">
                <a:solidFill>
                  <a:schemeClr val="tx1"/>
                </a:solidFill>
              </a:rPr>
              <a:t>; Minutes - tbd</a:t>
            </a: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6816080" y="2503946"/>
            <a:ext cx="4573704" cy="3708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802.11ax/ay/</a:t>
            </a:r>
            <a:r>
              <a:rPr kumimoji="0" lang="en-AU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r>
              <a:rPr kumimoji="0" lang="en-A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/md IPR issue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Situation: IPR holding up PSDO process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Multiple 802.11 submissions into PSDO process are “on hold” due to negative </a:t>
            </a:r>
            <a:r>
              <a:rPr lang="en-AU" sz="1600" dirty="0" err="1">
                <a:solidFill>
                  <a:schemeClr val="tx1"/>
                </a:solidFill>
              </a:rPr>
              <a:t>LoAs</a:t>
            </a:r>
            <a:r>
              <a:rPr lang="en-AU" sz="1600" dirty="0">
                <a:solidFill>
                  <a:schemeClr val="tx1"/>
                </a:solidFill>
              </a:rPr>
              <a:t> (in IEEE)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b="1" dirty="0">
                <a:solidFill>
                  <a:schemeClr val="tx1"/>
                </a:solidFill>
              </a:rPr>
              <a:t>Status: glacial progress</a:t>
            </a:r>
            <a:endParaRPr kumimoji="0" lang="en-AU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Letter from IEEE-SA President published in Mar 2022 (see </a:t>
            </a:r>
            <a:r>
              <a:rPr lang="en-AU" sz="1600" dirty="0">
                <a:solidFill>
                  <a:schemeClr val="tx1"/>
                </a:solidFill>
                <a:hlinkClick r:id="rId3"/>
              </a:rPr>
              <a:t>ec-22-0047-00</a:t>
            </a:r>
            <a:r>
              <a:rPr lang="en-AU" sz="1600" dirty="0">
                <a:solidFill>
                  <a:schemeClr val="tx1"/>
                </a:solidFill>
              </a:rPr>
              <a:t>) …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… but nothing much since</a:t>
            </a:r>
          </a:p>
          <a:p>
            <a:pPr marL="357188" lvl="1" indent="-174625">
              <a:spcBef>
                <a:spcPts val="800"/>
              </a:spcBef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en-AU" sz="1600" dirty="0">
                <a:solidFill>
                  <a:schemeClr val="tx1"/>
                </a:solidFill>
              </a:rPr>
              <a:t>… beyond a possibility that the issue might be considered by the ISO Council in Sep 2022</a:t>
            </a:r>
          </a:p>
          <a:p>
            <a:pPr marL="182563" indent="-18256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18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Next ste</a:t>
            </a:r>
            <a:r>
              <a:rPr lang="en-AU" sz="1800" b="1" dirty="0">
                <a:solidFill>
                  <a:schemeClr val="tx1"/>
                </a:solidFill>
              </a:rPr>
              <a:t>ps: keep waiting!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62602ECF-0EE1-4687-A387-7283411A4A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6239050"/>
              </p:ext>
            </p:extLst>
          </p:nvPr>
        </p:nvGraphicFramePr>
        <p:xfrm>
          <a:off x="914401" y="2503946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(and will continue monitoring) activities in ISO/IEC JTC1/SC6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b="1" dirty="0">
                <a:solidFill>
                  <a:schemeClr val="tx1"/>
                </a:solidFill>
              </a:rPr>
              <a:t>PWI started</a:t>
            </a:r>
            <a:r>
              <a:rPr lang="en-AU" dirty="0">
                <a:solidFill>
                  <a:schemeClr val="tx1"/>
                </a:solidFill>
              </a:rPr>
              <a:t>: </a:t>
            </a:r>
            <a:r>
              <a:rPr lang="en-AU" b="0" dirty="0">
                <a:solidFill>
                  <a:schemeClr val="tx1"/>
                </a:solidFill>
              </a:rPr>
              <a:t>PHY specification based on licensed narrowband in field area network for Smart Grid</a:t>
            </a:r>
          </a:p>
          <a:p>
            <a:r>
              <a:rPr lang="en-AU" b="1" dirty="0">
                <a:solidFill>
                  <a:schemeClr val="tx1"/>
                </a:solidFill>
              </a:rPr>
              <a:t>PWI started</a:t>
            </a:r>
            <a:r>
              <a:rPr lang="en-AU" dirty="0">
                <a:solidFill>
                  <a:schemeClr val="tx1"/>
                </a:solidFill>
              </a:rPr>
              <a:t>: </a:t>
            </a:r>
            <a:r>
              <a:rPr lang="en-AU" b="0" dirty="0">
                <a:solidFill>
                  <a:schemeClr val="tx1"/>
                </a:solidFill>
              </a:rPr>
              <a:t>Control Protocol for Radio Frequency Directional Signal Transmission (RF-DST)</a:t>
            </a:r>
          </a:p>
          <a:p>
            <a:r>
              <a:rPr lang="en-AU" b="1" dirty="0">
                <a:solidFill>
                  <a:schemeClr val="tx1"/>
                </a:solidFill>
              </a:rPr>
              <a:t>NP ballot started</a:t>
            </a:r>
            <a:r>
              <a:rPr lang="en-AU" dirty="0">
                <a:solidFill>
                  <a:schemeClr val="tx1"/>
                </a:solidFill>
              </a:rPr>
              <a:t>:</a:t>
            </a:r>
            <a:r>
              <a:rPr lang="en-US" dirty="0"/>
              <a:t> </a:t>
            </a:r>
            <a:r>
              <a:rPr lang="en-US" b="0" dirty="0"/>
              <a:t>Deterministic Wireless Industrial Network</a:t>
            </a:r>
          </a:p>
          <a:p>
            <a:r>
              <a:rPr lang="en-US" dirty="0">
                <a:solidFill>
                  <a:schemeClr val="tx1"/>
                </a:solidFill>
              </a:rPr>
              <a:t>Advisory Group started</a:t>
            </a:r>
            <a:r>
              <a:rPr lang="en-US" b="0" dirty="0">
                <a:solidFill>
                  <a:schemeClr val="tx1"/>
                </a:solidFill>
              </a:rPr>
              <a:t>: </a:t>
            </a:r>
            <a:r>
              <a:rPr lang="en-AU" b="0" dirty="0">
                <a:latin typeface="+mj-lt"/>
              </a:rPr>
              <a:t>MCS Innovation</a:t>
            </a:r>
            <a:endParaRPr lang="en-AU" b="0" dirty="0">
              <a:solidFill>
                <a:schemeClr val="tx1"/>
              </a:solidFill>
            </a:endParaRPr>
          </a:p>
          <a:p>
            <a:r>
              <a:rPr lang="en-AU" dirty="0">
                <a:solidFill>
                  <a:schemeClr val="tx1"/>
                </a:solidFill>
              </a:rPr>
              <a:t>CD ballot approved: </a:t>
            </a:r>
            <a:r>
              <a:rPr lang="en-AU" b="0" dirty="0"/>
              <a:t>Wireless LAN Access Control</a:t>
            </a:r>
            <a:endParaRPr lang="en-AU" b="0" dirty="0">
              <a:solidFill>
                <a:schemeClr val="tx1"/>
              </a:solidFill>
            </a:endParaRP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7783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technical comments on IEEE Std 802.11-2020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recommends to the IEEE 802 EC that the material in </a:t>
            </a:r>
            <a:r>
              <a:rPr lang="en-AU" i="1" dirty="0">
                <a:hlinkClick r:id="rId2"/>
              </a:rPr>
              <a:t>11-22-0956-02</a:t>
            </a:r>
            <a:r>
              <a:rPr lang="en-AU" i="1" dirty="0"/>
              <a:t> be used as the basis of a response to the China NB’s technical comments on IEEE Std 802.11-2020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The response does not address the IPR related comment from Japan NB</a:t>
            </a:r>
          </a:p>
          <a:p>
            <a:pPr lvl="1"/>
            <a:r>
              <a:rPr lang="en-AU" dirty="0"/>
              <a:t>It is assumed the IEEE 802.11 WG Chair will have editorial license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21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technical comments on IEEE Std 802.11-2020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(for consideration by 802.11 WG)</a:t>
            </a:r>
          </a:p>
          <a:p>
            <a:pPr lvl="1"/>
            <a:r>
              <a:rPr lang="en-AU" i="1" dirty="0"/>
              <a:t>The IEEE 802.11 WG recommends to the IEEE 802 EC that the </a:t>
            </a:r>
            <a:r>
              <a:rPr lang="en-AU" i="1" dirty="0">
                <a:latin typeface="+mj-lt"/>
              </a:rPr>
              <a:t>material in </a:t>
            </a:r>
            <a:r>
              <a:rPr lang="en-AU" i="1" dirty="0">
                <a:latin typeface="+mj-lt"/>
                <a:hlinkClick r:id="rId2"/>
              </a:rPr>
              <a:t>11-22-0956-02</a:t>
            </a:r>
            <a:r>
              <a:rPr lang="en-AU" i="1" dirty="0">
                <a:latin typeface="+mj-lt"/>
              </a:rPr>
              <a:t> be used as the basis of a response to the China NB’s technical comments </a:t>
            </a:r>
            <a:r>
              <a:rPr lang="en-AU" i="1" dirty="0"/>
              <a:t>on IEEE Std 802.11-2020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The response does not address the IPR related comment from Japan NB</a:t>
            </a:r>
          </a:p>
          <a:p>
            <a:pPr lvl="1"/>
            <a:r>
              <a:rPr lang="en-AU" dirty="0"/>
              <a:t>It is assumed the IEEE 802.11 WG Chair will have editorial license</a:t>
            </a:r>
          </a:p>
          <a:p>
            <a:pPr lvl="1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709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B0DED-784A-1605-58B8-7665DC1B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recommended a respond to FDIS ballot comments on IEEE Std 802.22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76E4F-1201-7B34-C1A9-B6626C53E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Motion (for consideration by 802 EC)</a:t>
            </a:r>
          </a:p>
          <a:p>
            <a:pPr lvl="1"/>
            <a:r>
              <a:rPr lang="en-AU" i="1" dirty="0"/>
              <a:t>The IEEE 802 EC approves the material </a:t>
            </a:r>
            <a:r>
              <a:rPr lang="en-AU" i="1" dirty="0">
                <a:latin typeface="+mj-lt"/>
              </a:rPr>
              <a:t>in </a:t>
            </a:r>
            <a:r>
              <a:rPr lang="en-US" i="1" dirty="0">
                <a:effectLst/>
                <a:latin typeface="+mj-lt"/>
                <a:ea typeface="Calibri" panose="020F0502020204030204" pitchFamily="34" charset="0"/>
                <a:hlinkClick r:id="rId2"/>
              </a:rPr>
              <a:t>11-22-0806-02</a:t>
            </a:r>
            <a:r>
              <a:rPr lang="en-AU" i="1" dirty="0">
                <a:latin typeface="+mj-lt"/>
              </a:rPr>
              <a:t> </a:t>
            </a:r>
            <a:r>
              <a:rPr lang="en-AU" i="1" dirty="0"/>
              <a:t>be used as the basis of a response to the China NB’s comments on IEEE Std 802.22 during FDIS ballot</a:t>
            </a:r>
          </a:p>
          <a:p>
            <a:pPr lvl="1"/>
            <a:r>
              <a:rPr lang="en-AU" dirty="0"/>
              <a:t>Moved:</a:t>
            </a:r>
          </a:p>
          <a:p>
            <a:pPr lvl="1"/>
            <a:r>
              <a:rPr lang="en-AU" dirty="0"/>
              <a:t>Seconded:</a:t>
            </a:r>
          </a:p>
          <a:p>
            <a:r>
              <a:rPr lang="en-AU" dirty="0"/>
              <a:t>Notes</a:t>
            </a:r>
          </a:p>
          <a:p>
            <a:pPr lvl="1"/>
            <a:r>
              <a:rPr lang="en-AU" dirty="0"/>
              <a:t>A similar motion passed with unanimous consent in the SC</a:t>
            </a:r>
          </a:p>
          <a:p>
            <a:pPr lvl="1"/>
            <a:r>
              <a:rPr lang="en-AU" dirty="0"/>
              <a:t>It is assumed the IEEE 802.22 Chair will have editorial license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994C-EDD4-6263-E38C-DA4204F48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FBB7-EF90-1BE8-DE9E-44064E1136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1C6DD-995B-8C90-4510-9ACE5CE3DA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952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hybrid meeting in Hawaii in Sep 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IEEE 802 JTC1 SC plans for the hybrid meeting in Sep 2022 … </a:t>
            </a:r>
          </a:p>
          <a:p>
            <a:pPr lvl="1"/>
            <a:r>
              <a:rPr lang="en-AU" dirty="0"/>
              <a:t>Execute PSDO process</a:t>
            </a:r>
          </a:p>
          <a:p>
            <a:pPr lvl="1"/>
            <a:r>
              <a:rPr lang="en-AU" dirty="0"/>
              <a:t>Deal with issues arising from IPR related comments on 802.11ax/ay/md</a:t>
            </a:r>
          </a:p>
          <a:p>
            <a:pPr lvl="1"/>
            <a:r>
              <a:rPr lang="en-AU" dirty="0"/>
              <a:t>Monitor ISO/IEC JTC1/SC6 activities</a:t>
            </a:r>
          </a:p>
          <a:p>
            <a:r>
              <a:rPr lang="en-AU" dirty="0"/>
              <a:t>… hopefully with a live/present Chair!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3884</TotalTime>
  <Words>640</Words>
  <Application>Microsoft Office PowerPoint</Application>
  <PresentationFormat>Widescreen</PresentationFormat>
  <Paragraphs>106</Paragraphs>
  <Slides>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IEEE 802 JTC1 Standing Committee Jul 2022 (hybrid) closing report</vt:lpstr>
      <vt:lpstr>The IEEE 802 JTC1 SC reviewed the PSDO process status, including IPR issues holding up 802.11ax/ay/ba/md </vt:lpstr>
      <vt:lpstr>The IEEE 802 JTC1 SC reviewed (and will continue monitoring) activities in ISO/IEC JTC1/SC6</vt:lpstr>
      <vt:lpstr>The IEEE 802 JTC1 SC recommended a respond to FDIS ballot technical comments on IEEE Std 802.11-2020</vt:lpstr>
      <vt:lpstr>The IEEE 802 JTC1 SC recommended a respond to FDIS ballot technical comments on IEEE Std 802.11-2020</vt:lpstr>
      <vt:lpstr>The IEEE 802 JTC1 SC recommended a respond to FDIS ballot comments on IEEE Std 802.22</vt:lpstr>
      <vt:lpstr>The IEEE 802 JTC1 SC will undertake its usual work at its hybrid meeting in Hawaii in Sep 2022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69</cp:revision>
  <cp:lastPrinted>1601-01-01T00:00:00Z</cp:lastPrinted>
  <dcterms:created xsi:type="dcterms:W3CDTF">2019-09-19T04:57:16Z</dcterms:created>
  <dcterms:modified xsi:type="dcterms:W3CDTF">2022-07-14T13:38:35Z</dcterms:modified>
</cp:coreProperties>
</file>