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5" r:id="rId2"/>
    <p:sldId id="270" r:id="rId3"/>
    <p:sldId id="269" r:id="rId4"/>
    <p:sldId id="273" r:id="rId5"/>
    <p:sldId id="274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102" d="100"/>
          <a:sy n="102" d="100"/>
        </p:scale>
        <p:origin x="144" y="33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P802.11bf D0.1 CR Status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0.11294623498792468"/>
          <c:y val="0.16645970674947"/>
          <c:w val="0.86251844759057739"/>
          <c:h val="0.641670577739288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Received</c:v>
                </c:pt>
              </c:strCache>
            </c:strRef>
          </c:tx>
          <c:spPr>
            <a:solidFill>
              <a:srgbClr val="C0000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591</c:v>
                </c:pt>
                <c:pt idx="1">
                  <c:v>55</c:v>
                </c:pt>
                <c:pt idx="2">
                  <c:v>266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DDA-4C11-A3E1-0B160159F8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Resolved</c:v>
                </c:pt>
              </c:strCache>
            </c:strRef>
          </c:tx>
          <c:spPr>
            <a:solidFill>
              <a:srgbClr val="00B05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DDA-4C11-A3E1-0B160159F83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815820144"/>
        <c:axId val="1815821232"/>
      </c:barChart>
      <c:catAx>
        <c:axId val="1815820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815821232"/>
        <c:crosses val="autoZero"/>
        <c:auto val="1"/>
        <c:lblAlgn val="ctr"/>
        <c:lblOffset val="100"/>
        <c:noMultiLvlLbl val="0"/>
      </c:catAx>
      <c:valAx>
        <c:axId val="181582123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15820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97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667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13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8527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61022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802.11-20/1133r0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912285" y="261937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2022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2209800" y="9144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Task Group BF</a:t>
            </a: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July </a:t>
            </a: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2022 </a:t>
            </a: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Closing Report</a:t>
            </a:r>
            <a:endParaRPr kumimoji="0" lang="en-US" sz="2800" b="1" i="0" u="none" strike="sng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16" name="Rectangle 6"/>
          <p:cNvSpPr txBox="1">
            <a:spLocks noChangeArrowheads="1"/>
          </p:cNvSpPr>
          <p:nvPr/>
        </p:nvSpPr>
        <p:spPr bwMode="auto">
          <a:xfrm>
            <a:off x="2209800" y="2515232"/>
            <a:ext cx="7772400" cy="532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2022-07-14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2209801" y="261448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Authors:</a:t>
            </a:r>
            <a:endParaRPr lang="en-US" sz="20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graphicFrame>
        <p:nvGraphicFramePr>
          <p:cNvPr id="18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295076"/>
              </p:ext>
            </p:extLst>
          </p:nvPr>
        </p:nvGraphicFramePr>
        <p:xfrm>
          <a:off x="2362200" y="3443108"/>
          <a:ext cx="7620000" cy="824092"/>
        </p:xfrm>
        <a:graphic>
          <a:graphicData uri="http://schemas.openxmlformats.org/drawingml/2006/table">
            <a:tbl>
              <a:tblPr firstRow="1" bandRow="1"/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06723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3200" cy="457200"/>
          </a:xfrm>
        </p:spPr>
        <p:txBody>
          <a:bodyPr/>
          <a:lstStyle/>
          <a:p>
            <a:r>
              <a:rPr lang="en-US" sz="2800" dirty="0"/>
              <a:t>Abstract</a:t>
            </a:r>
          </a:p>
        </p:txBody>
      </p:sp>
      <p:sp>
        <p:nvSpPr>
          <p:cNvPr id="9" name="Content Placeholder 2"/>
          <p:cNvSpPr txBox="1">
            <a:spLocks noChangeArrowheads="1"/>
          </p:cNvSpPr>
          <p:nvPr/>
        </p:nvSpPr>
        <p:spPr bwMode="auto">
          <a:xfrm>
            <a:off x="914400" y="1325058"/>
            <a:ext cx="10363200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-342900" algn="just">
              <a:spcBef>
                <a:spcPct val="20000"/>
              </a:spcBef>
            </a:pP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This document is the closing report for </a:t>
            </a: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Task Group BF 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for the </a:t>
            </a:r>
            <a:r>
              <a:rPr lang="en-US" altLang="zh-CN" sz="2400" b="1" kern="0" dirty="0" smtClean="0">
                <a:solidFill>
                  <a:srgbClr val="0000FF"/>
                </a:solidFill>
                <a:latin typeface="Times New Roman"/>
                <a:ea typeface="MS PGothic" pitchFamily="34" charset="-128"/>
              </a:rPr>
              <a:t>July 2022 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session.</a:t>
            </a:r>
          </a:p>
        </p:txBody>
      </p:sp>
    </p:spTree>
    <p:extLst>
      <p:ext uri="{BB962C8B-B14F-4D97-AF65-F5344CB8AC3E}">
        <p14:creationId xmlns:p14="http://schemas.microsoft.com/office/powerpoint/2010/main" val="21333698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US" altLang="zh-CN" dirty="0" err="1" smtClean="0"/>
              <a:t>TGbf</a:t>
            </a:r>
            <a:r>
              <a:rPr lang="en-US" altLang="zh-CN" dirty="0" smtClean="0"/>
              <a:t> (WLAN Sensing)</a:t>
            </a:r>
            <a:r>
              <a:rPr lang="en-US" dirty="0" smtClean="0"/>
              <a:t>–</a:t>
            </a:r>
            <a:r>
              <a:rPr lang="en-US" altLang="zh-CN" dirty="0" smtClean="0"/>
              <a:t> </a:t>
            </a:r>
            <a:r>
              <a:rPr lang="en-US" altLang="zh-CN" dirty="0" smtClean="0">
                <a:solidFill>
                  <a:srgbClr val="0000FF"/>
                </a:solidFill>
              </a:rPr>
              <a:t>July</a:t>
            </a:r>
            <a:r>
              <a:rPr lang="en-US" altLang="zh-CN" dirty="0" smtClean="0"/>
              <a:t>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47800"/>
            <a:ext cx="6934199" cy="4495800"/>
          </a:xfrm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Progress during </a:t>
            </a:r>
            <a:r>
              <a:rPr lang="en-US" altLang="zh-CN" sz="2000" dirty="0" smtClean="0">
                <a:solidFill>
                  <a:srgbClr val="0000FF"/>
                </a:solidFill>
                <a:ea typeface="MS PGothic" pitchFamily="34" charset="-128"/>
              </a:rPr>
              <a:t>July </a:t>
            </a:r>
            <a:r>
              <a:rPr lang="en-US" altLang="zh-CN" sz="2000" dirty="0" smtClean="0"/>
              <a:t>2022 </a:t>
            </a:r>
            <a:r>
              <a:rPr lang="en-US" altLang="zh-CN" sz="2000" dirty="0"/>
              <a:t>meeting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 smtClean="0">
                <a:solidFill>
                  <a:srgbClr val="0000FF"/>
                </a:solidFill>
              </a:rPr>
              <a:t>4</a:t>
            </a:r>
            <a:r>
              <a:rPr lang="en-US" altLang="zh-CN" sz="1800" dirty="0" smtClean="0"/>
              <a:t> sessions for </a:t>
            </a:r>
            <a:r>
              <a:rPr lang="en-US" altLang="zh-CN" sz="1800" dirty="0" err="1"/>
              <a:t>TGbf</a:t>
            </a:r>
            <a:r>
              <a:rPr lang="en-US" altLang="zh-CN" sz="1800" dirty="0"/>
              <a:t> </a:t>
            </a:r>
            <a:r>
              <a:rPr lang="en-US" altLang="zh-CN" sz="1800" dirty="0" smtClean="0"/>
              <a:t>(</a:t>
            </a:r>
            <a:r>
              <a:rPr lang="en-US" altLang="zh-CN" sz="1800" dirty="0">
                <a:solidFill>
                  <a:schemeClr val="tx1"/>
                </a:solidFill>
              </a:rPr>
              <a:t>July 12 am1, 13 am1, 13 am2, 14 am1</a:t>
            </a:r>
            <a:r>
              <a:rPr lang="en-US" altLang="zh-CN" sz="1800" dirty="0" smtClean="0"/>
              <a:t>)</a:t>
            </a:r>
            <a:endParaRPr lang="en-US" altLang="zh-CN" sz="1800" dirty="0"/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800" dirty="0" smtClean="0"/>
              <a:t>Continued </a:t>
            </a:r>
            <a:r>
              <a:rPr lang="en-US" altLang="zh-CN" sz="1800" dirty="0" smtClean="0">
                <a:solidFill>
                  <a:srgbClr val="0000FF"/>
                </a:solidFill>
              </a:rPr>
              <a:t>comment resolution </a:t>
            </a:r>
            <a:r>
              <a:rPr lang="en-US" altLang="zh-CN" sz="1800" dirty="0" smtClean="0"/>
              <a:t>for D0.1 (802.11bf </a:t>
            </a:r>
            <a:r>
              <a:rPr lang="en-US" altLang="zh-CN" sz="1800" dirty="0"/>
              <a:t>CC40 comments</a:t>
            </a:r>
            <a:r>
              <a:rPr lang="en-US" altLang="zh-CN" sz="1800" dirty="0" smtClean="0"/>
              <a:t>)</a:t>
            </a:r>
          </a:p>
          <a:p>
            <a:pPr marL="1120775" lvl="2" indent="-342900" algn="just">
              <a:spcBef>
                <a:spcPts val="0"/>
              </a:spcBef>
              <a:spcAft>
                <a:spcPts val="6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sz="1600" dirty="0"/>
              <a:t>Approved the </a:t>
            </a:r>
            <a:r>
              <a:rPr lang="en-US" altLang="zh-CN" sz="1600" dirty="0" smtClean="0"/>
              <a:t>comment resolution for </a:t>
            </a:r>
            <a:r>
              <a:rPr lang="en-US" altLang="zh-CN" sz="1600" dirty="0" smtClean="0">
                <a:solidFill>
                  <a:srgbClr val="0000FF"/>
                </a:solidFill>
              </a:rPr>
              <a:t>XX</a:t>
            </a:r>
            <a:r>
              <a:rPr lang="en-US" altLang="zh-CN" sz="1600" dirty="0" smtClean="0"/>
              <a:t> CID (First set of approved CR, please refer to the figure)</a:t>
            </a:r>
            <a:endParaRPr lang="en-US" altLang="zh-CN" sz="1600" dirty="0"/>
          </a:p>
          <a:p>
            <a:pPr marL="1120775" lvl="2" indent="-342900" algn="just">
              <a:spcBef>
                <a:spcPts val="0"/>
              </a:spcBef>
              <a:spcAft>
                <a:spcPts val="6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sz="1600" dirty="0" smtClean="0"/>
              <a:t>~</a:t>
            </a:r>
            <a:r>
              <a:rPr lang="en-US" altLang="zh-CN" sz="1600" dirty="0" smtClean="0">
                <a:solidFill>
                  <a:srgbClr val="0000FF"/>
                </a:solidFill>
              </a:rPr>
              <a:t>XX</a:t>
            </a:r>
            <a:r>
              <a:rPr lang="en-US" altLang="zh-CN" sz="1600" dirty="0" smtClean="0"/>
              <a:t>% </a:t>
            </a:r>
            <a:r>
              <a:rPr lang="en-US" altLang="zh-CN" sz="1600" dirty="0"/>
              <a:t>of all </a:t>
            </a:r>
            <a:r>
              <a:rPr lang="en-US" altLang="zh-CN" sz="1600" dirty="0" smtClean="0"/>
              <a:t>CC40 </a:t>
            </a:r>
            <a:r>
              <a:rPr lang="en-US" altLang="zh-CN" sz="1600" dirty="0"/>
              <a:t>comments are now </a:t>
            </a:r>
            <a:r>
              <a:rPr lang="en-US" altLang="zh-CN" sz="1600" dirty="0" smtClean="0"/>
              <a:t>resolved</a:t>
            </a:r>
            <a:endParaRPr lang="en-US" sz="1600" dirty="0" smtClean="0"/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800" dirty="0" smtClean="0"/>
              <a:t>Presentation of technical submissions (e.g., Feedback type, PDT, </a:t>
            </a:r>
            <a:r>
              <a:rPr lang="en-US" altLang="zh-CN" sz="1800" dirty="0" smtClean="0"/>
              <a:t>and developing </a:t>
            </a:r>
            <a:r>
              <a:rPr lang="en-US" altLang="zh-CN" sz="1800" dirty="0" smtClean="0">
                <a:solidFill>
                  <a:schemeClr val="tx1"/>
                </a:solidFill>
              </a:rPr>
              <a:t>the Draft </a:t>
            </a:r>
            <a:r>
              <a:rPr lang="en-US" sz="1800" dirty="0" smtClean="0">
                <a:solidFill>
                  <a:schemeClr val="tx1"/>
                </a:solidFill>
              </a:rPr>
              <a:t>……)</a:t>
            </a:r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Goals for the next two months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 smtClean="0"/>
              <a:t>Continue </a:t>
            </a:r>
            <a:r>
              <a:rPr lang="en-US" altLang="zh-CN" sz="1800" dirty="0"/>
              <a:t>comment resolution for </a:t>
            </a:r>
            <a:r>
              <a:rPr lang="en-US" altLang="zh-CN" sz="1800" dirty="0" smtClean="0"/>
              <a:t>D0.1</a:t>
            </a:r>
            <a:endParaRPr lang="en-US" altLang="zh-CN" sz="1800" dirty="0"/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 smtClean="0"/>
              <a:t>Presentation </a:t>
            </a:r>
            <a:r>
              <a:rPr lang="en-US" altLang="zh-CN" sz="1800" dirty="0"/>
              <a:t>of technical </a:t>
            </a:r>
            <a:r>
              <a:rPr lang="en-US" altLang="zh-CN" sz="1800" dirty="0" smtClean="0"/>
              <a:t>submissions</a:t>
            </a:r>
            <a:endParaRPr lang="en-US" altLang="zh-CN" sz="1800" dirty="0"/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 smtClean="0"/>
              <a:t>Further developing </a:t>
            </a:r>
            <a:r>
              <a:rPr lang="en-US" altLang="zh-CN" sz="1800" dirty="0"/>
              <a:t>the </a:t>
            </a:r>
            <a:r>
              <a:rPr lang="en-US" altLang="zh-CN" sz="1800" dirty="0" smtClean="0">
                <a:solidFill>
                  <a:srgbClr val="0000FF"/>
                </a:solidFill>
              </a:rPr>
              <a:t>Draft 0.1-1.0</a:t>
            </a:r>
            <a:r>
              <a:rPr lang="en-US" altLang="zh-CN" sz="1800" dirty="0" smtClean="0"/>
              <a:t> </a:t>
            </a:r>
            <a:r>
              <a:rPr lang="en-US" altLang="zh-CN" sz="1800" dirty="0"/>
              <a:t>(Requested </a:t>
            </a:r>
            <a:r>
              <a:rPr lang="en-US" altLang="zh-CN" sz="1800" dirty="0">
                <a:solidFill>
                  <a:srgbClr val="0000FF"/>
                </a:solidFill>
              </a:rPr>
              <a:t>3</a:t>
            </a:r>
            <a:r>
              <a:rPr lang="en-US" altLang="zh-CN" sz="1800" dirty="0"/>
              <a:t> calls per week</a:t>
            </a:r>
            <a:r>
              <a:rPr lang="en-US" altLang="zh-CN" sz="1800" dirty="0" smtClean="0"/>
              <a:t>)</a:t>
            </a: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C0807CB6-20C1-45B5-8F67-26150D5481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15978027"/>
              </p:ext>
            </p:extLst>
          </p:nvPr>
        </p:nvGraphicFramePr>
        <p:xfrm>
          <a:off x="8001000" y="1981200"/>
          <a:ext cx="4007768" cy="3441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35642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861168"/>
            <a:ext cx="4573588" cy="457199"/>
          </a:xfrm>
        </p:spPr>
        <p:txBody>
          <a:bodyPr/>
          <a:lstStyle/>
          <a:p>
            <a:r>
              <a:rPr lang="en-US" altLang="zh-CN" sz="2400" dirty="0" err="1">
                <a:solidFill>
                  <a:schemeClr val="tx1"/>
                </a:solidFill>
              </a:rPr>
              <a:t>TGbf</a:t>
            </a:r>
            <a:r>
              <a:rPr lang="en-US" altLang="zh-CN" sz="2400" dirty="0">
                <a:solidFill>
                  <a:schemeClr val="tx1"/>
                </a:solidFill>
              </a:rPr>
              <a:t> Timeline (Updated)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1" y="1485900"/>
            <a:ext cx="5562599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</a:rPr>
              <a:t>PAR approved			Sep 2020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</a:rPr>
              <a:t>First TG meeting			Oct 2020</a:t>
            </a:r>
          </a:p>
          <a:p>
            <a:pPr marL="214312" lvl="1" algn="just" defTabSz="685800" eaLnBrk="1" fontAlgn="auto" hangingPunct="1">
              <a:spcBef>
                <a:spcPts val="600"/>
              </a:spcBef>
              <a:spcAft>
                <a:spcPts val="600"/>
              </a:spcAft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</a:rPr>
              <a:t>Comment Collection (D0.1)	</a:t>
            </a:r>
            <a:r>
              <a:rPr lang="en-US" altLang="zh-CN" sz="1800" i="1" strike="sngStrike" kern="0" dirty="0">
                <a:solidFill>
                  <a:schemeClr val="bg1">
                    <a:lumMod val="50000"/>
                  </a:schemeClr>
                </a:solidFill>
              </a:rPr>
              <a:t>Jan 2022</a:t>
            </a:r>
            <a:r>
              <a:rPr lang="en-US" altLang="zh-CN" sz="18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Mar 2022</a:t>
            </a:r>
          </a:p>
          <a:p>
            <a:pPr marL="0" lvl="1" indent="0" algn="just" defTabSz="685800" eaLnBrk="1" fontAlgn="auto" hangingPunct="1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altLang="zh-CN" sz="1800" i="1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					  April 2022</a:t>
            </a:r>
            <a:endParaRPr lang="en-US" altLang="zh-CN" sz="1800" i="1" kern="0" dirty="0">
              <a:solidFill>
                <a:schemeClr val="bg1">
                  <a:lumMod val="50000"/>
                </a:schemeClr>
              </a:solidFill>
            </a:endParaRPr>
          </a:p>
          <a:p>
            <a:pPr marL="214312" lvl="1" algn="just" defTabSz="685800" eaLnBrk="1" fontAlgn="auto" hangingPunct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800" kern="0" dirty="0">
                <a:solidFill>
                  <a:srgbClr val="FF0000"/>
                </a:solidFill>
              </a:rPr>
              <a:t>Initial Letter Ballot (D1.0)		</a:t>
            </a:r>
            <a:r>
              <a:rPr lang="en-US" altLang="zh-CN" sz="1800" i="1" strike="sngStrike" kern="0" dirty="0">
                <a:solidFill>
                  <a:srgbClr val="FF0000"/>
                </a:solidFill>
              </a:rPr>
              <a:t>Jul 2022</a:t>
            </a:r>
            <a:r>
              <a:rPr lang="en-US" altLang="zh-CN" sz="1800" i="1" kern="0" dirty="0">
                <a:solidFill>
                  <a:srgbClr val="FF0000"/>
                </a:solidFill>
                <a:sym typeface="Wingdings" panose="05000000000000000000" pitchFamily="2" charset="2"/>
              </a:rPr>
              <a:t> Sep</a:t>
            </a:r>
            <a:r>
              <a:rPr lang="en-US" altLang="zh-CN" sz="1800" i="1" kern="0" dirty="0">
                <a:solidFill>
                  <a:srgbClr val="FF0000"/>
                </a:solidFill>
              </a:rPr>
              <a:t> 2022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800" kern="0" dirty="0"/>
              <a:t>Recirculation LB (D2.0)		</a:t>
            </a:r>
            <a:r>
              <a:rPr lang="en-US" altLang="zh-CN" sz="1800" i="1" kern="0" dirty="0"/>
              <a:t>Jan 2023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800" kern="0" dirty="0"/>
              <a:t>Recirculation LB (D3.0)		</a:t>
            </a:r>
            <a:r>
              <a:rPr lang="en-US" altLang="zh-CN" sz="1800" i="1" kern="0" dirty="0"/>
              <a:t>May 2023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800" kern="0" dirty="0"/>
              <a:t>Recirculation LB (D4.0)	 	</a:t>
            </a:r>
            <a:r>
              <a:rPr lang="en-US" altLang="zh-CN" sz="1800" i="1" kern="0" dirty="0"/>
              <a:t>July 2023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800" kern="0" dirty="0"/>
              <a:t>Initial SA Ballot (D4.0)	 	Sep 2023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800" kern="0" dirty="0"/>
              <a:t>Final 802.11 WG approval		</a:t>
            </a:r>
            <a:r>
              <a:rPr lang="en-US" altLang="zh-CN" sz="1800" i="1" kern="0" dirty="0"/>
              <a:t>July 2024 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800" kern="0" dirty="0"/>
              <a:t>802 EC approval			</a:t>
            </a:r>
            <a:r>
              <a:rPr lang="en-US" altLang="zh-CN" sz="1800" i="1" kern="0" dirty="0"/>
              <a:t>July 2024 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800" kern="0" dirty="0" err="1"/>
              <a:t>RevCom</a:t>
            </a:r>
            <a:r>
              <a:rPr lang="en-US" altLang="zh-CN" sz="1800" kern="0" dirty="0"/>
              <a:t> and SASB approval 	Sep 2024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504782" y="861167"/>
            <a:ext cx="5534818" cy="411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685800" eaLnBrk="1" fontAlgn="auto" hangingPunct="1">
              <a:spcAft>
                <a:spcPts val="0"/>
              </a:spcAft>
              <a:buNone/>
              <a:defRPr/>
            </a:pPr>
            <a:r>
              <a:rPr lang="en-US" altLang="zh-CN" kern="0" dirty="0">
                <a:solidFill>
                  <a:srgbClr val="000000"/>
                </a:solidFill>
              </a:rPr>
              <a:t>Timeline (Comment collection for D0.1)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227762" y="1600200"/>
            <a:ext cx="5735638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0">
              <a:buFont typeface="Times New Roman" pitchFamily="16" charset="0"/>
              <a:buChar char="•"/>
            </a:pPr>
            <a:r>
              <a:rPr lang="en-US" altLang="zh-CN" sz="22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Early-mid May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Identify topics, </a:t>
            </a:r>
            <a:r>
              <a:rPr lang="en-US" altLang="zh-CN" sz="1800" kern="0" dirty="0" err="1">
                <a:solidFill>
                  <a:schemeClr val="bg1">
                    <a:lumMod val="50000"/>
                  </a:schemeClr>
                </a:solidFill>
                <a:latin typeface="Times New Roman"/>
              </a:rPr>
              <a:t>PoCs</a:t>
            </a: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, and volunteers</a:t>
            </a:r>
          </a:p>
          <a:p>
            <a:pPr lvl="0">
              <a:buFont typeface="Times New Roman" pitchFamily="16" charset="0"/>
              <a:buChar char="•"/>
            </a:pPr>
            <a:r>
              <a:rPr lang="en-US" altLang="zh-CN" sz="22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May 20</a:t>
            </a:r>
            <a:r>
              <a:rPr lang="en-US" altLang="zh-CN" sz="2200" kern="0" baseline="3000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th</a:t>
            </a:r>
            <a:r>
              <a:rPr lang="en-US" altLang="zh-CN" sz="22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Comment collection closes</a:t>
            </a:r>
          </a:p>
          <a:p>
            <a:pPr lvl="0">
              <a:buFont typeface="Times New Roman" pitchFamily="16" charset="0"/>
              <a:buChar char="•"/>
            </a:pPr>
            <a:r>
              <a:rPr lang="en-US" altLang="zh-CN" sz="22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Week of May 23</a:t>
            </a:r>
            <a:r>
              <a:rPr lang="en-US" altLang="zh-CN" sz="2200" kern="0" baseline="3000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rd</a:t>
            </a:r>
            <a:r>
              <a:rPr lang="en-US" altLang="zh-CN" sz="22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Editor classifies comments and share them with TTTs</a:t>
            </a:r>
          </a:p>
          <a:p>
            <a:pPr lvl="0">
              <a:buFont typeface="Times New Roman" pitchFamily="16" charset="0"/>
              <a:buChar char="•"/>
            </a:pPr>
            <a:r>
              <a:rPr lang="en-US" altLang="zh-CN" sz="22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June 3</a:t>
            </a:r>
            <a:r>
              <a:rPr lang="en-US" altLang="zh-CN" sz="2200" kern="0" baseline="3000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rd</a:t>
            </a:r>
            <a:r>
              <a:rPr lang="en-US" altLang="zh-CN" sz="22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Deadline for comment assignment</a:t>
            </a:r>
          </a:p>
          <a:p>
            <a:pPr lvl="1">
              <a:buFont typeface="Times New Roman" pitchFamily="16" charset="0"/>
              <a:buChar char="•"/>
            </a:pPr>
            <a:endParaRPr lang="en-US" altLang="zh-CN" sz="1800" kern="0" dirty="0">
              <a:solidFill>
                <a:srgbClr val="000000"/>
              </a:solidFill>
              <a:latin typeface="Times New Roman"/>
            </a:endParaRPr>
          </a:p>
          <a:p>
            <a:pPr lvl="1">
              <a:buFont typeface="Times New Roman" pitchFamily="16" charset="0"/>
              <a:buChar char="•"/>
            </a:pPr>
            <a:endParaRPr lang="en-US" altLang="zh-CN" sz="1800" kern="0" dirty="0">
              <a:solidFill>
                <a:srgbClr val="000000"/>
              </a:solidFill>
              <a:latin typeface="Times New Roman"/>
            </a:endParaRPr>
          </a:p>
          <a:p>
            <a:pPr lvl="0">
              <a:buFont typeface="Times New Roman" pitchFamily="16" charset="0"/>
              <a:buChar char="•"/>
            </a:pPr>
            <a:r>
              <a:rPr lang="en-US" altLang="zh-CN" sz="1600" kern="0" dirty="0">
                <a:solidFill>
                  <a:srgbClr val="000000"/>
                </a:solidFill>
                <a:latin typeface="Times New Roman"/>
              </a:rPr>
              <a:t>Note: Initial letter ballot (D1.0) currently set for September 2022.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200" kern="0" dirty="0">
                <a:solidFill>
                  <a:srgbClr val="000000"/>
                </a:solidFill>
                <a:latin typeface="Times New Roman"/>
              </a:rPr>
              <a:t>Chair will discuss D1.0 timeline with the group at a later date.</a:t>
            </a:r>
          </a:p>
        </p:txBody>
      </p:sp>
      <p:sp>
        <p:nvSpPr>
          <p:cNvPr id="4" name="左大括号 3"/>
          <p:cNvSpPr/>
          <p:nvPr/>
        </p:nvSpPr>
        <p:spPr bwMode="auto">
          <a:xfrm>
            <a:off x="6019800" y="1600200"/>
            <a:ext cx="207962" cy="4572000"/>
          </a:xfrm>
          <a:prstGeom prst="leftBrace">
            <a:avLst>
              <a:gd name="adj1" fmla="val 8333"/>
              <a:gd name="adj2" fmla="val 18807"/>
            </a:avLst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>
              <a:buClr>
                <a:srgbClr val="000000"/>
              </a:buClr>
              <a:buSzPct val="100000"/>
            </a:pPr>
            <a:endParaRPr lang="zh-CN" altLang="en-US" sz="18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BD219A5-93E9-4641-959C-7BB3E2F4AB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2813A76-E4BC-4B3F-AA17-E0C3A826C7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1F453183-D5B9-4929-B81F-71F8A441E0EF}"/>
              </a:ext>
            </a:extLst>
          </p:cNvPr>
          <p:cNvSpPr>
            <a:spLocks noGrp="1"/>
          </p:cNvSpPr>
          <p:nvPr>
            <p:ph type="dt" idx="4294967295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12138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2209800" y="533400"/>
            <a:ext cx="7772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3200" dirty="0"/>
              <a:t>Teleconference Times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04800" y="1070572"/>
            <a:ext cx="5638800" cy="5254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61950" lvl="1" indent="-3619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None/>
              <a:defRPr/>
            </a:pPr>
            <a:endParaRPr lang="en-US" altLang="zh-CN" sz="1600" dirty="0" smtClean="0"/>
          </a:p>
          <a:p>
            <a:pPr marL="361950" lvl="1" indent="-3619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None/>
              <a:defRPr/>
            </a:pPr>
            <a:r>
              <a:rPr lang="en-US" altLang="zh-CN" sz="1600" dirty="0"/>
              <a:t>	</a:t>
            </a:r>
            <a:r>
              <a:rPr lang="en-US" altLang="zh-CN" sz="1600" dirty="0" smtClean="0"/>
              <a:t>July Plenary 2022 </a:t>
            </a:r>
            <a:r>
              <a:rPr lang="en-US" altLang="zh-CN" sz="1600" dirty="0"/>
              <a:t>(</a:t>
            </a:r>
            <a:r>
              <a:rPr lang="en-US" altLang="zh-CN" sz="1600" dirty="0" smtClean="0"/>
              <a:t>July 10-15)</a:t>
            </a:r>
            <a:endParaRPr lang="en-US" altLang="zh-CN" sz="1600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July    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12    (Tuesday AM 1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),		8:00 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- 10:00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July    </a:t>
            </a:r>
            <a:r>
              <a:rPr lang="en-US" altLang="zh-CN" sz="1200" dirty="0">
                <a:solidFill>
                  <a:srgbClr val="FF0000"/>
                </a:solidFill>
                <a:cs typeface="Times New Roman" panose="02020603050405020304" pitchFamily="18" charset="0"/>
              </a:rPr>
              <a:t>13    (Wednesday  AM 1</a:t>
            </a:r>
            <a:r>
              <a:rPr lang="en-US" altLang="zh-CN" sz="12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),		8:00 </a:t>
            </a:r>
            <a:r>
              <a:rPr lang="en-US" altLang="zh-CN" sz="1200" dirty="0">
                <a:solidFill>
                  <a:srgbClr val="FF0000"/>
                </a:solidFill>
                <a:cs typeface="Times New Roman" panose="02020603050405020304" pitchFamily="18" charset="0"/>
              </a:rPr>
              <a:t>- 10:00 </a:t>
            </a:r>
            <a:r>
              <a:rPr lang="en-US" altLang="zh-CN" sz="12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FF0000"/>
                </a:solidFill>
                <a:cs typeface="Times New Roman" panose="02020603050405020304" pitchFamily="18" charset="0"/>
              </a:rPr>
              <a:t>July    13    (Wednesday  AM </a:t>
            </a:r>
            <a:r>
              <a:rPr lang="en-US" altLang="zh-CN" sz="12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2),</a:t>
            </a:r>
            <a:r>
              <a:rPr lang="en-US" altLang="zh-CN" sz="1200" dirty="0">
                <a:solidFill>
                  <a:srgbClr val="FF0000"/>
                </a:solidFill>
                <a:cs typeface="Times New Roman" panose="02020603050405020304" pitchFamily="18" charset="0"/>
              </a:rPr>
              <a:t>	</a:t>
            </a:r>
            <a:r>
              <a:rPr lang="en-US" altLang="zh-CN" sz="12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	10:30 </a:t>
            </a:r>
            <a:r>
              <a:rPr lang="en-US" altLang="zh-CN" sz="1200" dirty="0">
                <a:solidFill>
                  <a:srgbClr val="FF0000"/>
                </a:solidFill>
                <a:cs typeface="Times New Roman" panose="02020603050405020304" pitchFamily="18" charset="0"/>
              </a:rPr>
              <a:t>- </a:t>
            </a:r>
            <a:r>
              <a:rPr lang="en-US" altLang="zh-CN" sz="12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12:30 </a:t>
            </a:r>
            <a:r>
              <a:rPr lang="en-US" altLang="zh-CN" sz="1200" dirty="0">
                <a:solidFill>
                  <a:srgbClr val="FF0000"/>
                </a:solidFill>
                <a:cs typeface="Times New Roman" panose="02020603050405020304" pitchFamily="18" charset="0"/>
              </a:rPr>
              <a:t>ET</a:t>
            </a:r>
            <a:endParaRPr lang="en-US" altLang="zh-CN" sz="12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 smtClean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July    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14    (Thursday AM 1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),		8:00 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- 10:00 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dirty="0" smtClean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dirty="0" smtClean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dirty="0" smtClean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r>
              <a:rPr lang="en-US" altLang="zh-CN" sz="1200" dirty="0">
                <a:cs typeface="Times New Roman" panose="02020603050405020304" pitchFamily="18" charset="0"/>
              </a:rPr>
              <a:t>** Note: </a:t>
            </a:r>
          </a:p>
          <a:p>
            <a:pPr lvl="1" indent="-22860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AutoNum type="arabicPeriod"/>
              <a:defRPr/>
            </a:pPr>
            <a:r>
              <a:rPr lang="en-US" altLang="zh-CN" sz="1100" dirty="0">
                <a:cs typeface="Times New Roman" panose="02020603050405020304" pitchFamily="18" charset="0"/>
              </a:rPr>
              <a:t>when conflict with CAC, the call will be changed </a:t>
            </a: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r>
              <a:rPr lang="en-US" altLang="zh-CN" sz="1100" dirty="0">
                <a:cs typeface="Times New Roman" panose="02020603050405020304" pitchFamily="18" charset="0"/>
              </a:rPr>
              <a:t>(No conflict for now</a:t>
            </a:r>
            <a:r>
              <a:rPr lang="en-US" altLang="zh-CN" sz="1100" dirty="0" smtClean="0">
                <a:cs typeface="Times New Roman" panose="02020603050405020304" pitchFamily="18" charset="0"/>
              </a:rPr>
              <a:t>.)</a:t>
            </a:r>
            <a:endParaRPr lang="en-US" altLang="zh-CN" sz="1100" dirty="0">
              <a:cs typeface="Times New Roman" panose="02020603050405020304" pitchFamily="18" charset="0"/>
            </a:endParaRP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r>
              <a:rPr lang="en-US" altLang="zh-CN" sz="1100" dirty="0">
                <a:cs typeface="Times New Roman" panose="02020603050405020304" pitchFamily="18" charset="0"/>
              </a:rPr>
              <a:t>2. </a:t>
            </a:r>
            <a:r>
              <a:rPr lang="en-US" altLang="zh-CN" sz="1100" dirty="0">
                <a:cs typeface="MS PGothic" charset="0"/>
              </a:rPr>
              <a:t>Thursday 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23:00 - 01:00am ET </a:t>
            </a:r>
            <a:r>
              <a:rPr lang="en-US" altLang="zh-CN" sz="1100" dirty="0">
                <a:cs typeface="MS PGothic" charset="0"/>
              </a:rPr>
              <a:t>(Thursday 20</a:t>
            </a:r>
            <a:r>
              <a:rPr lang="zh-CN" altLang="en-US" sz="1100" dirty="0">
                <a:cs typeface="MS PGothic" charset="0"/>
              </a:rPr>
              <a:t>：</a:t>
            </a:r>
            <a:r>
              <a:rPr lang="en-US" altLang="zh-CN" sz="1100" dirty="0">
                <a:cs typeface="MS PGothic" charset="0"/>
              </a:rPr>
              <a:t>00  – 22:00 PT, Friday 11am-13:00 in China, Friday 6am-8am in Israel, Friday 5am – 7am in Central Europe), and </a:t>
            </a:r>
            <a:r>
              <a:rPr lang="en-US" altLang="zh-CN" sz="1100" dirty="0">
                <a:solidFill>
                  <a:srgbClr val="0000FF"/>
                </a:solidFill>
                <a:cs typeface="MS PGothic" charset="0"/>
              </a:rPr>
              <a:t>Sang Kim </a:t>
            </a:r>
            <a:r>
              <a:rPr lang="en-US" altLang="zh-CN" sz="1100" dirty="0">
                <a:cs typeface="MS PGothic" charset="0"/>
              </a:rPr>
              <a:t>will help to take the minutes for these slots.</a:t>
            </a:r>
            <a:endParaRPr lang="zh-CN" altLang="en-US" sz="1100" dirty="0"/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400800" y="990600"/>
            <a:ext cx="5257800" cy="5257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 indent="-22860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 smtClean="0">
                <a:cs typeface="Times New Roman" panose="02020603050405020304" pitchFamily="18" charset="0"/>
              </a:rPr>
              <a:t>Confirmed:</a:t>
            </a:r>
            <a:endParaRPr lang="en-US" altLang="zh-CN" sz="1200" dirty="0" smtClean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July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	</a:t>
            </a:r>
            <a:r>
              <a:rPr lang="en-US" altLang="zh-CN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18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	(Monday),	</a:t>
            </a:r>
            <a:r>
              <a:rPr lang="en-US" altLang="zh-CN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10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</a:t>
            </a:r>
            <a:r>
              <a:rPr lang="en-US" altLang="zh-CN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- 12:00 ET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  (Too close to plenary)</a:t>
            </a:r>
            <a:endParaRPr lang="en-US" altLang="zh-CN" sz="1100" dirty="0">
              <a:solidFill>
                <a:schemeClr val="bg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July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19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(Tuesday),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- 12:00 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July	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21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July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25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(Monday),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July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26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July	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28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August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(Monday),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August 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2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August	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4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 smtClean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August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8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(Monday),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August 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9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August	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11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August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15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(Monday),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August 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16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August	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18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August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22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(Monday),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August 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23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August	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25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 smtClean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August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29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(Monday),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August 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30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September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	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1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September	</a:t>
            </a:r>
            <a:r>
              <a:rPr lang="en-US" altLang="zh-CN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5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	(Monday),	10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September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6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September	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8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93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1018</TotalTime>
  <Words>329</Words>
  <Application>Microsoft Office PowerPoint</Application>
  <PresentationFormat>宽屏</PresentationFormat>
  <Paragraphs>130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Arial Unicode MS</vt:lpstr>
      <vt:lpstr>MS Gothic</vt:lpstr>
      <vt:lpstr>MS PGothic</vt:lpstr>
      <vt:lpstr>宋体</vt:lpstr>
      <vt:lpstr>微软雅黑</vt:lpstr>
      <vt:lpstr>Arial</vt:lpstr>
      <vt:lpstr>Times New Roman</vt:lpstr>
      <vt:lpstr>Wingdings</vt:lpstr>
      <vt:lpstr>Office Theme</vt:lpstr>
      <vt:lpstr>PowerPoint 演示文稿</vt:lpstr>
      <vt:lpstr>Abstract</vt:lpstr>
      <vt:lpstr>TGbf (WLAN Sensing)– July 2022</vt:lpstr>
      <vt:lpstr>TGbf Timeline (Updated)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Hanxiao (Tony, WT Lab)</cp:lastModifiedBy>
  <cp:revision>10</cp:revision>
  <cp:lastPrinted>1601-01-01T00:00:00Z</cp:lastPrinted>
  <dcterms:created xsi:type="dcterms:W3CDTF">2019-09-06T19:28:44Z</dcterms:created>
  <dcterms:modified xsi:type="dcterms:W3CDTF">2022-07-14T07:06:26Z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(3)gyT/rqKVtK/n9HkL7viW15O6rneXeu2pR778zSCAzwogp4mAD4SDxSgQsxt7KZZbXKzU2s1p
UlfdWOzpL7oGKuSawY/yB9MlTSwW1lDHkUXzSlS35Ath547vVU5QmXCTB+mlYtSVct+ciJ7/
EsPp/3unMLuok1c7tBTYhD+IRAOD+wpwOLXKEjzKs83JEEhcFtDiJSCNJAsGcEiu3YSwiQUV
xn38ChVwq9fHfStj/S</vt:lpwstr>
  </property>
  <property fmtid="{D5CDD505-2E9C-101B-9397-08002B2CF9AE}" pid="3" name="_2015_ms_pID_7253431">
    <vt:lpwstr>OtKDRz1dEDtG+YuieMzVagIJGngFWli0pPQLkUbyIK4ZLaqdZmwtQ2
rFUtJiQ23oE3J5Tu5wyHbufevlNX8ah1JBFQELC+ni9Nw+J5anaQdn7opOqn9JFLjlBp5Y7t
lTCRXrh5Kt/4u8DCvNQ8ibxqKm3DIa/wJJgQ/ZH/iOIeqnLxK1bHRTf7KWpHobGWB4Ct6145
SBJl6Ygy1xLmk1H+XpKLt1voqZWUtdJGDXzY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1577063215</vt:lpwstr>
  </property>
  <property fmtid="{D5CDD505-2E9C-101B-9397-08002B2CF9AE}" pid="8" name="_2015_ms_pID_7253432">
    <vt:lpwstr>n0mmJXJfopQDc2QXAL9X/VA=</vt:lpwstr>
  </property>
</Properties>
</file>