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0" r:id="rId2"/>
  </p:sldMasterIdLst>
  <p:notesMasterIdLst>
    <p:notesMasterId r:id="rId6"/>
  </p:notesMasterIdLst>
  <p:handoutMasterIdLst>
    <p:handoutMasterId r:id="rId7"/>
  </p:handoutMasterIdLst>
  <p:sldIdLst>
    <p:sldId id="331" r:id="rId3"/>
    <p:sldId id="440" r:id="rId4"/>
    <p:sldId id="441" r:id="rId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C437F9-82BF-44CA-AD94-67EC072FC7D2}" v="1" dt="2022-07-13T18:27:27.5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6" autoAdjust="0"/>
    <p:restoredTop sz="94616" autoAdjust="0"/>
  </p:normalViewPr>
  <p:slideViewPr>
    <p:cSldViewPr>
      <p:cViewPr varScale="1">
        <p:scale>
          <a:sx n="75" d="100"/>
          <a:sy n="75" d="100"/>
        </p:scale>
        <p:origin x="286" y="2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19" y="212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802.11-14/0216r0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March 2014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GB" altLang="en-US" dirty="0"/>
              <a:t>Page </a:t>
            </a:r>
            <a:fld id="{BAF696D6-2B11-400B-80BE-320340BD9C0B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534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802.11-14/0216r0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March 2014</a:t>
            </a:r>
            <a:endParaRPr lang="en-GB" dirty="0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GB" altLang="en-US" dirty="0"/>
              <a:t>Page </a:t>
            </a:r>
            <a:fld id="{191D54E5-86B9-40A9-ABFE-18C51DE813A8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0318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802.11-14/0216r0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March 2014</a:t>
            </a:r>
            <a:endParaRPr lang="en-GB" altLang="en-US" sz="1400" dirty="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Stephen McCann, Blackberry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D55620EA-3F44-4E94-8BEB-09EE72043127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 dirty="0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9640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March 2014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FF711518-8A9C-49D7-8BC3-2A761B35C2E9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91199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March 2014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9E01ADE7-4C11-4939-A951-A30C1E62FF68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 dirty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40815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2017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John Kenney, Toyota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 dirty="0"/>
              <a:t>Slide </a:t>
            </a:r>
            <a:fld id="{1C63A446-957E-4FA3-A6F6-424039CA2D54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7579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5A398-EB07-44E2-AD97-456BF5CED23C}" type="datetimeFigureOut">
              <a:rPr lang="en-US"/>
              <a:pPr>
                <a:defRPr/>
              </a:pPr>
              <a:t>7/13/2022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06A28-B578-478A-BD40-2AA493B34AF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9829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64EAF-75A1-4587-A456-C16E7364FE5F}" type="datetimeFigureOut">
              <a:rPr lang="en-US"/>
              <a:pPr>
                <a:defRPr/>
              </a:pPr>
              <a:t>7/13/2022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5077B-0ED4-467E-9037-94987130A75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9287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FE451-27BC-41FC-B13F-D920B13DB40D}" type="datetimeFigureOut">
              <a:rPr lang="en-US"/>
              <a:pPr>
                <a:defRPr/>
              </a:pPr>
              <a:t>7/13/2022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D38DB-C722-4CF6-BE63-EE3545B1765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5277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C8A7-7F79-43C9-BD1D-C3A218F7FB54}" type="datetimeFigureOut">
              <a:rPr lang="en-US"/>
              <a:pPr>
                <a:defRPr/>
              </a:pPr>
              <a:t>7/13/2022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C21CF-A91F-401B-8887-76475E086D7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4642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87DCB-92B9-4394-A334-F9A3BFAF09EF}" type="datetimeFigureOut">
              <a:rPr lang="en-US"/>
              <a:pPr>
                <a:defRPr/>
              </a:pPr>
              <a:t>7/13/2022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B7AA3-6ED8-49E1-8F75-21B2EDE1D72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396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57E94-3B8C-44F6-9C59-C1C14DB3F532}" type="datetimeFigureOut">
              <a:rPr lang="en-US"/>
              <a:pPr>
                <a:defRPr/>
              </a:pPr>
              <a:t>7/13/2022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6A89A-12E7-41F4-A94B-031D316BA7D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6611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BF9B9-62A3-406A-8D18-0DF1EA63157F}" type="datetimeFigureOut">
              <a:rPr lang="en-US"/>
              <a:pPr>
                <a:defRPr/>
              </a:pPr>
              <a:t>7/13/2022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9460A-A00E-4A2A-8486-1B898610B42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8520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6D27-18C4-4E41-91F3-499358260A02}" type="datetimeFigureOut">
              <a:rPr lang="en-US"/>
              <a:pPr>
                <a:defRPr/>
              </a:pPr>
              <a:t>7/13/2022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DE5B5-9A46-46A8-85A7-D88686A5C79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7303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06608-FC35-49D3-B23F-BF06E71BE91E}" type="datetimeFigureOut">
              <a:rPr lang="en-US"/>
              <a:pPr>
                <a:defRPr/>
              </a:pPr>
              <a:t>7/13/2022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866B6-40C9-4484-B17E-3410465EFDD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6760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F812C-B94A-41E8-97B0-2165B66999E7}" type="datetimeFigureOut">
              <a:rPr lang="en-US"/>
              <a:pPr>
                <a:defRPr/>
              </a:pPr>
              <a:t>7/13/2022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C8AFB-83CD-42A8-B4C3-A1D38504461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2400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F2398-A3C6-45DC-A23B-8CC58C8F7EDA}" type="datetimeFigureOut">
              <a:rPr lang="en-US"/>
              <a:pPr>
                <a:defRPr/>
              </a:pPr>
              <a:t>7/13/2022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19327-98F7-4FAB-B1B9-7FE17CF0635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1718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1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/>
              <a:t>Mar 2017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4980" y="6475413"/>
            <a:ext cx="12989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John Kenney, Toyota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GB" altLang="en-US" dirty="0"/>
              <a:t>Slide </a:t>
            </a:r>
            <a:fld id="{8B8338B2-6E12-4130-9981-618315C80553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6773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802.11-22/1121r0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C95FD14-B118-4462-9A0F-EBA8F6D060D3}" type="datetimeFigureOut">
              <a:rPr lang="en-US"/>
              <a:pPr>
                <a:defRPr/>
              </a:pPr>
              <a:t>7/13/2022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fld id="{C5D422A3-5322-4D18-B9B0-F624B936D40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  <p:sldLayoutId id="2147484237" r:id="rId6"/>
    <p:sldLayoutId id="2147484238" r:id="rId7"/>
    <p:sldLayoutId id="2147484239" r:id="rId8"/>
    <p:sldLayoutId id="2147484240" r:id="rId9"/>
    <p:sldLayoutId id="2147484241" r:id="rId10"/>
    <p:sldLayoutId id="21474842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July 2022</a:t>
            </a:r>
            <a:endParaRPr lang="en-GB" altLang="en-US" sz="1800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4980" y="6475413"/>
            <a:ext cx="129894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John Kenney, Toyota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IEEE 1609 WG Liaison Update</a:t>
            </a:r>
          </a:p>
        </p:txBody>
      </p:sp>
      <p:sp>
        <p:nvSpPr>
          <p:cNvPr id="41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2022-07-13</a:t>
            </a:r>
          </a:p>
        </p:txBody>
      </p:sp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533400" y="19351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613B6FF1-ABCB-450B-AE2C-498346D96B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835717"/>
              </p:ext>
            </p:extLst>
          </p:nvPr>
        </p:nvGraphicFramePr>
        <p:xfrm>
          <a:off x="658311" y="2297875"/>
          <a:ext cx="7620000" cy="780288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45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John Kenney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Toyota Motor North America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465 Bernardo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Mountain View 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jkenney@us.Toyota-itc.com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5872" y="604021"/>
            <a:ext cx="8498681" cy="450337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altLang="en-US" b="0" dirty="0"/>
              <a:t>The IEEE 1609 Working Group</a:t>
            </a:r>
          </a:p>
          <a:p>
            <a:pPr lvl="1">
              <a:defRPr/>
            </a:pPr>
            <a:r>
              <a:rPr lang="en-US" altLang="en-US" b="0" dirty="0"/>
              <a:t>“Middle layer” V2X protocols</a:t>
            </a:r>
          </a:p>
          <a:p>
            <a:pPr lvl="1">
              <a:defRPr/>
            </a:pPr>
            <a:r>
              <a:rPr lang="en-US" altLang="en-US" dirty="0"/>
              <a:t>Scope recently expanded to operate over LTE-V2X as well as DSRC</a:t>
            </a:r>
            <a:endParaRPr lang="en-US" altLang="en-US" sz="1600" dirty="0"/>
          </a:p>
        </p:txBody>
      </p:sp>
      <p:sp>
        <p:nvSpPr>
          <p:cNvPr id="512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3568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July 2022</a:t>
            </a:r>
            <a:endParaRPr lang="en-GB" altLang="en-US" sz="18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FD13B46-D442-4C9A-A7B0-0A9740430BA6}"/>
              </a:ext>
            </a:extLst>
          </p:cNvPr>
          <p:cNvGrpSpPr/>
          <p:nvPr/>
        </p:nvGrpSpPr>
        <p:grpSpPr>
          <a:xfrm>
            <a:off x="852488" y="1900799"/>
            <a:ext cx="6985000" cy="4212282"/>
            <a:chOff x="1000125" y="1781175"/>
            <a:chExt cx="6985000" cy="4611562"/>
          </a:xfrm>
        </p:grpSpPr>
        <p:sp>
          <p:nvSpPr>
            <p:cNvPr id="5" name="Rectangle 6">
              <a:extLst>
                <a:ext uri="{FF2B5EF4-FFF2-40B4-BE49-F238E27FC236}">
                  <a16:creationId xmlns:a16="http://schemas.microsoft.com/office/drawing/2014/main" id="{4F4BDF9D-4CFE-4F1E-95AE-F19DF4A930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8201" y="5857875"/>
              <a:ext cx="3689350" cy="455613"/>
            </a:xfrm>
            <a:prstGeom prst="rect">
              <a:avLst/>
            </a:prstGeom>
            <a:solidFill>
              <a:srgbClr val="00FF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FF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kumimoji="1" lang="en-US" altLang="en-US" sz="1600" dirty="0"/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B7373F80-FF57-4C7C-8BEF-BD661A3CA0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8200" y="5197475"/>
              <a:ext cx="5700713" cy="452438"/>
            </a:xfrm>
            <a:prstGeom prst="rect">
              <a:avLst/>
            </a:prstGeom>
            <a:solidFill>
              <a:srgbClr val="99FFCC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CC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kumimoji="1" lang="en-US" altLang="en-US" sz="1600" dirty="0"/>
            </a:p>
          </p:txBody>
        </p:sp>
        <p:sp>
          <p:nvSpPr>
            <p:cNvPr id="7" name="Rectangle 8">
              <a:extLst>
                <a:ext uri="{FF2B5EF4-FFF2-40B4-BE49-F238E27FC236}">
                  <a16:creationId xmlns:a16="http://schemas.microsoft.com/office/drawing/2014/main" id="{85362A8E-64CD-4E0D-B12B-C453DBECDD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4225" y="3398838"/>
              <a:ext cx="2687638" cy="1389062"/>
            </a:xfrm>
            <a:prstGeom prst="rect">
              <a:avLst/>
            </a:prstGeom>
            <a:solidFill>
              <a:srgbClr val="99FFCC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CC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kumimoji="1" lang="en-US" altLang="en-US" sz="1600" dirty="0"/>
            </a:p>
          </p:txBody>
        </p:sp>
        <p:sp>
          <p:nvSpPr>
            <p:cNvPr id="8" name="Rectangle 9">
              <a:extLst>
                <a:ext uri="{FF2B5EF4-FFF2-40B4-BE49-F238E27FC236}">
                  <a16:creationId xmlns:a16="http://schemas.microsoft.com/office/drawing/2014/main" id="{F563EE88-0673-4C19-8405-FF42854892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313" y="4200525"/>
              <a:ext cx="2605087" cy="546100"/>
            </a:xfrm>
            <a:prstGeom prst="rect">
              <a:avLst/>
            </a:prstGeom>
            <a:solidFill>
              <a:srgbClr val="FFCC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kumimoji="1" lang="en-US" altLang="en-US" sz="1600" dirty="0"/>
            </a:p>
          </p:txBody>
        </p:sp>
        <p:sp>
          <p:nvSpPr>
            <p:cNvPr id="9" name="Rectangle 10">
              <a:extLst>
                <a:ext uri="{FF2B5EF4-FFF2-40B4-BE49-F238E27FC236}">
                  <a16:creationId xmlns:a16="http://schemas.microsoft.com/office/drawing/2014/main" id="{6470697A-6920-448E-B826-340A69C010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3013" y="3470275"/>
              <a:ext cx="2606675" cy="454025"/>
            </a:xfrm>
            <a:prstGeom prst="rect">
              <a:avLst/>
            </a:prstGeom>
            <a:solidFill>
              <a:srgbClr val="FFCC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kumimoji="1" lang="en-US" altLang="en-US" sz="1600" dirty="0"/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33B9096A-2679-4BF0-A507-B19B4E0A8F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3113" y="2005013"/>
              <a:ext cx="2687637" cy="1057275"/>
            </a:xfrm>
            <a:prstGeom prst="rect">
              <a:avLst/>
            </a:prstGeom>
            <a:solidFill>
              <a:srgbClr val="99CC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kumimoji="1" lang="en-US" altLang="en-US" sz="1600" dirty="0"/>
            </a:p>
          </p:txBody>
        </p:sp>
        <p:sp>
          <p:nvSpPr>
            <p:cNvPr id="11" name="Rectangle 12">
              <a:extLst>
                <a:ext uri="{FF2B5EF4-FFF2-40B4-BE49-F238E27FC236}">
                  <a16:creationId xmlns:a16="http://schemas.microsoft.com/office/drawing/2014/main" id="{600896FA-D3E6-44CD-BB05-CF23223606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3013" y="2055813"/>
              <a:ext cx="2606675" cy="960437"/>
            </a:xfrm>
            <a:prstGeom prst="rect">
              <a:avLst/>
            </a:prstGeom>
            <a:solidFill>
              <a:srgbClr val="FFCC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kumimoji="1" lang="en-US" altLang="en-US" sz="1600" dirty="0"/>
            </a:p>
          </p:txBody>
        </p:sp>
        <p:sp>
          <p:nvSpPr>
            <p:cNvPr id="12" name="Text Box 13">
              <a:extLst>
                <a:ext uri="{FF2B5EF4-FFF2-40B4-BE49-F238E27FC236}">
                  <a16:creationId xmlns:a16="http://schemas.microsoft.com/office/drawing/2014/main" id="{168DEACF-E035-4FB9-A7BE-517072028B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4515" y="5880556"/>
              <a:ext cx="3673036" cy="512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032">
                      <a:alpha val="50195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65028" tIns="130055" rIns="65028" bIns="130055" anchor="b">
              <a:spAutoFit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kumimoji="1" lang="en-US" altLang="en-US" sz="2000" baseline="30000" dirty="0">
                  <a:latin typeface="Garamond" pitchFamily="18" charset="0"/>
                  <a:cs typeface="Arial" charset="0"/>
                </a:rPr>
                <a:t>DSRC PHY+MAC (IEEE 802.11p/IEEE 802.11bd)</a:t>
              </a:r>
            </a:p>
          </p:txBody>
        </p:sp>
        <p:sp>
          <p:nvSpPr>
            <p:cNvPr id="13" name="Text Box 14">
              <a:extLst>
                <a:ext uri="{FF2B5EF4-FFF2-40B4-BE49-F238E27FC236}">
                  <a16:creationId xmlns:a16="http://schemas.microsoft.com/office/drawing/2014/main" id="{354F576C-F47E-4703-A59E-2DD21BD67F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44813" y="5281613"/>
              <a:ext cx="3870325" cy="5095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032">
                      <a:alpha val="50195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5028" tIns="130055" rIns="65028" bIns="130055" anchor="b">
              <a:spAutoFit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kumimoji="1" lang="en-US" altLang="en-US" sz="2400" baseline="30000" dirty="0">
                  <a:latin typeface="Garamond" pitchFamily="18" charset="0"/>
                  <a:cs typeface="Arial" charset="0"/>
                </a:rPr>
                <a:t>DSRC Multi-Channel MAC (IEEE 1609.4)</a:t>
              </a:r>
            </a:p>
          </p:txBody>
        </p:sp>
        <p:sp>
          <p:nvSpPr>
            <p:cNvPr id="14" name="Text Box 15">
              <a:extLst>
                <a:ext uri="{FF2B5EF4-FFF2-40B4-BE49-F238E27FC236}">
                  <a16:creationId xmlns:a16="http://schemas.microsoft.com/office/drawing/2014/main" id="{A92A109D-75FA-4680-A028-27FAEDEBBF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97550" y="4276725"/>
              <a:ext cx="868363" cy="504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032">
                      <a:alpha val="50195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5028" tIns="130055" rIns="65028" bIns="130055" anchor="b">
              <a:spAutoFit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kumimoji="1" lang="en-US" altLang="en-US" sz="2400" baseline="30000" dirty="0">
                  <a:latin typeface="Garamond" pitchFamily="18" charset="0"/>
                  <a:cs typeface="Arial" charset="0"/>
                </a:rPr>
                <a:t>IPv6</a:t>
              </a:r>
            </a:p>
          </p:txBody>
        </p:sp>
        <p:sp>
          <p:nvSpPr>
            <p:cNvPr id="15" name="Text Box 16">
              <a:extLst>
                <a:ext uri="{FF2B5EF4-FFF2-40B4-BE49-F238E27FC236}">
                  <a16:creationId xmlns:a16="http://schemas.microsoft.com/office/drawing/2014/main" id="{FCF7D745-1F74-4F2F-83BD-99A6CD2926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14988" y="3530600"/>
              <a:ext cx="1385887" cy="504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032">
                      <a:alpha val="50195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5028" tIns="130055" rIns="65028" bIns="130055" anchor="b">
              <a:spAutoFit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kumimoji="1" lang="en-US" altLang="en-US" sz="2400" baseline="30000" dirty="0">
                  <a:latin typeface="Garamond" pitchFamily="18" charset="0"/>
                  <a:cs typeface="Arial" charset="0"/>
                </a:rPr>
                <a:t>TCP/UDP</a:t>
              </a:r>
            </a:p>
          </p:txBody>
        </p:sp>
        <p:sp>
          <p:nvSpPr>
            <p:cNvPr id="16" name="Text Box 17">
              <a:extLst>
                <a:ext uri="{FF2B5EF4-FFF2-40B4-BE49-F238E27FC236}">
                  <a16:creationId xmlns:a16="http://schemas.microsoft.com/office/drawing/2014/main" id="{301F9309-2BA7-45B2-A1C8-E635F9B875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01838" y="2133600"/>
              <a:ext cx="2822575" cy="877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032">
                      <a:alpha val="50195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5028" tIns="130055" rIns="65028" bIns="130055" anchor="b">
              <a:spAutoFit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kumimoji="1" lang="en-US" altLang="en-US" sz="2200" baseline="30000" dirty="0">
                  <a:latin typeface="Garamond" pitchFamily="18" charset="0"/>
                  <a:cs typeface="Arial" charset="0"/>
                </a:rPr>
                <a:t>Message</a:t>
              </a:r>
              <a:r>
                <a:rPr kumimoji="1" lang="en-US" altLang="en-US" sz="2400" baseline="30000" dirty="0">
                  <a:latin typeface="Garamond" pitchFamily="18" charset="0"/>
                  <a:cs typeface="Arial" charset="0"/>
                </a:rPr>
                <a:t> </a:t>
              </a:r>
              <a:r>
                <a:rPr kumimoji="1" lang="en-US" altLang="en-US" sz="2200" baseline="30000" dirty="0">
                  <a:latin typeface="Garamond" pitchFamily="18" charset="0"/>
                  <a:cs typeface="Arial" charset="0"/>
                </a:rPr>
                <a:t>Dictionary (SAE J2735</a:t>
              </a:r>
              <a:r>
                <a:rPr kumimoji="1" lang="en-US" altLang="en-US" sz="2400" baseline="30000" dirty="0">
                  <a:latin typeface="Garamond" pitchFamily="18" charset="0"/>
                  <a:cs typeface="Arial" charset="0"/>
                </a:rPr>
                <a:t>) </a:t>
              </a:r>
              <a:r>
                <a:rPr kumimoji="1" lang="en-US" altLang="en-US" sz="2200" baseline="30000" dirty="0">
                  <a:latin typeface="Garamond" pitchFamily="18" charset="0"/>
                  <a:cs typeface="Arial" charset="0"/>
                </a:rPr>
                <a:t>Application Reqs. (SAE J2945/x)</a:t>
              </a:r>
              <a:endParaRPr kumimoji="1" lang="en-US" altLang="en-US" sz="2200" dirty="0">
                <a:latin typeface="Garamond" pitchFamily="18" charset="0"/>
                <a:cs typeface="Arial" charset="0"/>
              </a:endParaRPr>
            </a:p>
          </p:txBody>
        </p:sp>
        <p:sp>
          <p:nvSpPr>
            <p:cNvPr id="17" name="Text Box 18">
              <a:extLst>
                <a:ext uri="{FF2B5EF4-FFF2-40B4-BE49-F238E27FC236}">
                  <a16:creationId xmlns:a16="http://schemas.microsoft.com/office/drawing/2014/main" id="{331EA149-168C-4493-AD32-E7418C3AED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03813" y="2160588"/>
              <a:ext cx="2767012" cy="631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032">
                      <a:alpha val="50195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5028" tIns="130055" rIns="65028" bIns="130055" anchor="b">
              <a:spAutoFit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kumimoji="1" lang="en-US" altLang="en-US" sz="2400" baseline="30000" dirty="0">
                  <a:latin typeface="Garamond" pitchFamily="18" charset="0"/>
                  <a:cs typeface="Arial" charset="0"/>
                </a:rPr>
                <a:t>Other DSRC applications</a:t>
              </a:r>
              <a:endParaRPr kumimoji="1" lang="en-US" altLang="en-US" sz="2400" dirty="0">
                <a:latin typeface="Garamond" pitchFamily="18" charset="0"/>
                <a:cs typeface="Arial" charset="0"/>
              </a:endParaRPr>
            </a:p>
          </p:txBody>
        </p:sp>
        <p:sp>
          <p:nvSpPr>
            <p:cNvPr id="18" name="Rectangle 19">
              <a:extLst>
                <a:ext uri="{FF2B5EF4-FFF2-40B4-BE49-F238E27FC236}">
                  <a16:creationId xmlns:a16="http://schemas.microsoft.com/office/drawing/2014/main" id="{0BF11D90-C72A-4ED3-859C-70DA038735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0125" y="1982788"/>
              <a:ext cx="731838" cy="2914650"/>
            </a:xfrm>
            <a:prstGeom prst="rect">
              <a:avLst/>
            </a:prstGeom>
            <a:solidFill>
              <a:srgbClr val="99FFCC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CC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kumimoji="1" lang="en-US" altLang="en-US" sz="1600" dirty="0"/>
            </a:p>
          </p:txBody>
        </p:sp>
        <p:sp>
          <p:nvSpPr>
            <p:cNvPr id="19" name="Text Box 20">
              <a:extLst>
                <a:ext uri="{FF2B5EF4-FFF2-40B4-BE49-F238E27FC236}">
                  <a16:creationId xmlns:a16="http://schemas.microsoft.com/office/drawing/2014/main" id="{1AACBBBE-99F1-4717-BE9E-28A0EC0058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1250" y="1951038"/>
              <a:ext cx="377547" cy="3116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032">
                      <a:alpha val="50195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" wrap="square" lIns="65028" tIns="130055" rIns="65028" bIns="130055" anchor="b">
              <a:spAutoFit/>
            </a:bodyPr>
            <a:lstStyle>
              <a:lvl1pPr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sz="2400" baseline="30000" dirty="0">
                  <a:latin typeface="Garamond" pitchFamily="18" charset="0"/>
                  <a:cs typeface="Arial" pitchFamily="34" charset="0"/>
                </a:rPr>
                <a:t>DSRC Security (IEEE 1609.2)</a:t>
              </a:r>
            </a:p>
          </p:txBody>
        </p:sp>
        <p:sp>
          <p:nvSpPr>
            <p:cNvPr id="20" name="Text Box 21">
              <a:extLst>
                <a:ext uri="{FF2B5EF4-FFF2-40B4-BE49-F238E27FC236}">
                  <a16:creationId xmlns:a16="http://schemas.microsoft.com/office/drawing/2014/main" id="{376EDE92-1F65-402E-A033-1DA3C4A07D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8881" y="3339307"/>
              <a:ext cx="2471738" cy="1616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032">
                      <a:alpha val="50195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5028" tIns="130055" rIns="65028" bIns="130055" anchor="b">
              <a:spAutoFit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kumimoji="1" lang="en-US" altLang="en-US" sz="1600" dirty="0">
                  <a:latin typeface="Garamond" pitchFamily="18" charset="0"/>
                  <a:cs typeface="Arial" charset="0"/>
                </a:rPr>
                <a:t>DSRC WAVE Short Message Protocol (WSMP) and WAVE Service Advertisement (WSA)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kumimoji="1" lang="en-US" altLang="en-US" sz="1600" dirty="0">
                  <a:latin typeface="Garamond" pitchFamily="18" charset="0"/>
                  <a:cs typeface="Arial" charset="0"/>
                </a:rPr>
                <a:t>(IEEE 1609.3)</a:t>
              </a:r>
            </a:p>
          </p:txBody>
        </p:sp>
        <p:sp>
          <p:nvSpPr>
            <p:cNvPr id="21" name="AutoShape 22">
              <a:extLst>
                <a:ext uri="{FF2B5EF4-FFF2-40B4-BE49-F238E27FC236}">
                  <a16:creationId xmlns:a16="http://schemas.microsoft.com/office/drawing/2014/main" id="{6841239A-DAA0-4CAA-81A9-1A3F523E3E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5063" y="1781175"/>
              <a:ext cx="3040062" cy="3116263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kumimoji="1" lang="en-US" altLang="en-US" sz="1600" dirty="0"/>
            </a:p>
          </p:txBody>
        </p:sp>
      </p:grpSp>
      <p:sp>
        <p:nvSpPr>
          <p:cNvPr id="23" name="Rectangle 6">
            <a:extLst>
              <a:ext uri="{FF2B5EF4-FFF2-40B4-BE49-F238E27FC236}">
                <a16:creationId xmlns:a16="http://schemas.microsoft.com/office/drawing/2014/main" id="{07E14352-8829-43DB-9050-C152BC0BC1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3438" y="5624529"/>
            <a:ext cx="1867838" cy="416165"/>
          </a:xfrm>
          <a:prstGeom prst="rect">
            <a:avLst/>
          </a:prstGeom>
          <a:solidFill>
            <a:srgbClr val="00FF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0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endParaRPr kumimoji="1" lang="en-US" altLang="en-US" sz="1600" dirty="0"/>
          </a:p>
        </p:txBody>
      </p:sp>
      <p:sp>
        <p:nvSpPr>
          <p:cNvPr id="25" name="Text Box 13">
            <a:extLst>
              <a:ext uri="{FF2B5EF4-FFF2-40B4-BE49-F238E27FC236}">
                <a16:creationId xmlns:a16="http://schemas.microsoft.com/office/drawing/2014/main" id="{30D6986F-6EFE-41EC-8B22-AA33DB0B7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0294" y="5677490"/>
            <a:ext cx="1152128" cy="467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032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5028" tIns="130055" rIns="65028" bIns="130055" anchor="b">
            <a:spAutoFit/>
          </a:bodyPr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1" lang="en-US" altLang="en-US" sz="2000" baseline="30000" dirty="0">
                <a:latin typeface="Garamond" pitchFamily="18" charset="0"/>
                <a:cs typeface="Arial" charset="0"/>
              </a:rPr>
              <a:t>LTE-V2X PC5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08D201-07F6-4EEE-BEEF-3BE90830DB6B}"/>
              </a:ext>
            </a:extLst>
          </p:cNvPr>
          <p:cNvSpPr txBox="1"/>
          <p:nvPr/>
        </p:nvSpPr>
        <p:spPr>
          <a:xfrm>
            <a:off x="3675150" y="6113081"/>
            <a:ext cx="26909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FCC moving from DSRC to LTE-V2X</a:t>
            </a:r>
          </a:p>
        </p:txBody>
      </p:sp>
      <p:sp>
        <p:nvSpPr>
          <p:cNvPr id="22" name="Arrow: Bent 21">
            <a:extLst>
              <a:ext uri="{FF2B5EF4-FFF2-40B4-BE49-F238E27FC236}">
                <a16:creationId xmlns:a16="http://schemas.microsoft.com/office/drawing/2014/main" id="{FCC3B5CF-950D-419E-B145-62537CD515A8}"/>
              </a:ext>
            </a:extLst>
          </p:cNvPr>
          <p:cNvSpPr/>
          <p:nvPr/>
        </p:nvSpPr>
        <p:spPr bwMode="auto">
          <a:xfrm flipV="1">
            <a:off x="3164770" y="6067678"/>
            <a:ext cx="510380" cy="276998"/>
          </a:xfrm>
          <a:prstGeom prst="bentArrow">
            <a:avLst/>
          </a:prstGeom>
          <a:solidFill>
            <a:srgbClr val="00206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Arrow: Bent 28">
            <a:extLst>
              <a:ext uri="{FF2B5EF4-FFF2-40B4-BE49-F238E27FC236}">
                <a16:creationId xmlns:a16="http://schemas.microsoft.com/office/drawing/2014/main" id="{08ADE026-01B9-4858-8283-635BAE9384A8}"/>
              </a:ext>
            </a:extLst>
          </p:cNvPr>
          <p:cNvSpPr/>
          <p:nvPr/>
        </p:nvSpPr>
        <p:spPr bwMode="auto">
          <a:xfrm rot="16200000" flipV="1">
            <a:off x="6438259" y="5919303"/>
            <a:ext cx="276998" cy="530225"/>
          </a:xfrm>
          <a:prstGeom prst="bentArrow">
            <a:avLst/>
          </a:prstGeom>
          <a:solidFill>
            <a:srgbClr val="00206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Footer Placeholder 4">
            <a:extLst>
              <a:ext uri="{FF2B5EF4-FFF2-40B4-BE49-F238E27FC236}">
                <a16:creationId xmlns:a16="http://schemas.microsoft.com/office/drawing/2014/main" id="{39FF489E-957D-4BB3-A1DC-E703A9CCC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44980" y="6475413"/>
            <a:ext cx="129894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John Kenney, Toyota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21950"/>
            <a:ext cx="7772400" cy="5616575"/>
          </a:xfrm>
        </p:spPr>
        <p:txBody>
          <a:bodyPr/>
          <a:lstStyle/>
          <a:p>
            <a:pPr>
              <a:defRPr/>
            </a:pPr>
            <a:r>
              <a:rPr lang="en-US" altLang="en-US" sz="2000" dirty="0"/>
              <a:t>IEEE 1609 WG is tracking IEEE 802.11bd progress</a:t>
            </a:r>
          </a:p>
          <a:p>
            <a:pPr>
              <a:defRPr/>
            </a:pPr>
            <a:r>
              <a:rPr lang="en-US" altLang="en-US" sz="2000" b="0" dirty="0"/>
              <a:t>Good alignment achieved between 802.11 and 1609 WGs</a:t>
            </a:r>
          </a:p>
          <a:p>
            <a:pPr>
              <a:defRPr/>
            </a:pPr>
            <a:r>
              <a:rPr lang="en-US" altLang="en-US" sz="2000" b="0" dirty="0"/>
              <a:t>Areas of highest interest for IEEE 1609 WG:</a:t>
            </a:r>
          </a:p>
          <a:p>
            <a:pPr lvl="1">
              <a:defRPr/>
            </a:pPr>
            <a:r>
              <a:rPr lang="en-US" altLang="en-US" sz="1800" dirty="0"/>
              <a:t>Interface and primitives between MAC/MLME and IEEE 1609 middle layers</a:t>
            </a:r>
          </a:p>
          <a:p>
            <a:pPr lvl="1">
              <a:defRPr/>
            </a:pPr>
            <a:r>
              <a:rPr lang="en-US" altLang="en-US" sz="1800" dirty="0"/>
              <a:t>IEEE 802.11bd-enabled positioning</a:t>
            </a:r>
          </a:p>
          <a:p>
            <a:pPr marL="0" indent="0">
              <a:buNone/>
              <a:defRPr/>
            </a:pPr>
            <a:endParaRPr lang="en-US" altLang="en-US" sz="2000" b="0" dirty="0"/>
          </a:p>
          <a:p>
            <a:pPr>
              <a:defRPr/>
            </a:pPr>
            <a:r>
              <a:rPr lang="en-US" altLang="en-US" sz="2000" b="0" dirty="0"/>
              <a:t>IEEE 1609 WG is currently focused on improvements to V2X Security standards (IEEE 1609.2, IEEE 1609.2.1)</a:t>
            </a:r>
          </a:p>
          <a:p>
            <a:pPr>
              <a:defRPr/>
            </a:pPr>
            <a:endParaRPr lang="en-US" altLang="en-US" sz="2000" b="0" dirty="0"/>
          </a:p>
          <a:p>
            <a:pPr>
              <a:defRPr/>
            </a:pPr>
            <a:r>
              <a:rPr lang="en-US" altLang="en-US" sz="2000" b="0" dirty="0"/>
              <a:t>IEEE 1609 meeting schedule (all will be by teleconference):</a:t>
            </a:r>
            <a:endParaRPr lang="en-US" altLang="en-US" sz="1800" dirty="0"/>
          </a:p>
          <a:p>
            <a:pPr lvl="1">
              <a:defRPr/>
            </a:pPr>
            <a:r>
              <a:rPr lang="en-US" altLang="en-US" sz="1800" dirty="0"/>
              <a:t>August 16, 2022 (noon-5 pm ET)</a:t>
            </a:r>
          </a:p>
          <a:p>
            <a:pPr lvl="1">
              <a:defRPr/>
            </a:pPr>
            <a:r>
              <a:rPr lang="en-US" altLang="en-US" sz="1800" dirty="0"/>
              <a:t>October 11, 2022 (noon-5 pm ET)</a:t>
            </a:r>
          </a:p>
          <a:p>
            <a:pPr lvl="1">
              <a:defRPr/>
            </a:pPr>
            <a:r>
              <a:rPr lang="en-US" altLang="en-US" sz="1800" dirty="0"/>
              <a:t>December 6, 2022 (noon-5 pm ET) [to be confirmed August 16]</a:t>
            </a:r>
          </a:p>
        </p:txBody>
      </p:sp>
      <p:sp>
        <p:nvSpPr>
          <p:cNvPr id="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July 2022</a:t>
            </a:r>
            <a:endParaRPr lang="en-GB" altLang="en-US" sz="18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0B66C53-FC6D-4733-8CAD-F9F74CBFE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44980" y="6475413"/>
            <a:ext cx="129894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John Kenney, Toyota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293</Words>
  <Application>Microsoft Office PowerPoint</Application>
  <PresentationFormat>On-screen Show (4:3)</PresentationFormat>
  <Paragraphs>61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Garamond</vt:lpstr>
      <vt:lpstr>Times New Roman</vt:lpstr>
      <vt:lpstr>802-11-Submission</vt:lpstr>
      <vt:lpstr>Custom Design</vt:lpstr>
      <vt:lpstr>IEEE 1609 WG Liaison Update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2014-02-20T18:42:49Z</dcterms:created>
  <dcterms:modified xsi:type="dcterms:W3CDTF">2022-07-13T18:27:47Z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(2)UgYPB7JILeTwrnLnpN2B8EmvkdYMigKju63JAaKoAYdY0jy79QMmwPtX12GV8Q11Nb4OSOGn_x000d_
UIviNGv7svVSDzIZYkFJ8nUaolnrcAb0AyS1tq7PuIYABiEmXx+7smy+7gLoZX9Q2ID68H3d_x000d_
0tDVmiBqf9cDtnQqCVsrhsCZ0wSynKKsIr/LFfsgxmifYIhqY6ylmixvlTilVpdNW1qom3lY_x000d_
0aLScbDOiHrDN4w3Pb</vt:lpwstr>
  </property>
  <property fmtid="{D5CDD505-2E9C-101B-9397-08002B2CF9AE}" pid="3" name="_ms_pID_725343_00">
    <vt:lpwstr>_</vt:lpwstr>
  </property>
  <property fmtid="{D5CDD505-2E9C-101B-9397-08002B2CF9AE}" pid="4" name="_ms_pID_7253431">
    <vt:lpwstr>gdh7dv97kulMoRbA58HMqnQnQf3AZ/0sNnLjct0rSYnA==</vt:lpwstr>
  </property>
  <property fmtid="{D5CDD505-2E9C-101B-9397-08002B2CF9AE}" pid="5" name="_ms_pID_7253431_00">
    <vt:lpwstr>_</vt:lpwstr>
  </property>
  <property fmtid="{D5CDD505-2E9C-101B-9397-08002B2CF9AE}" pid="6" name="_new_ms_pID_72543">
    <vt:lpwstr>(3)KENUzmCPMuMMbkFT/eFMTjVnNUSTAajMWj0YmG/aFBNe1eUdD94rL8ZwqJeD7OobauZQndbR_x000d_
41s2u2p7AimLUMTxdNsRtSQpIWGLGijNF/wCfmpJMXP/LEL1Aq1rynDUPxgi35kw9WaJB/to_x000d_
Pg8yzS0CNsKEj6iiLWDOj0wWHJAAOePnlG3xQTqxVz+yJ8z8jj16pzs5IMaAY+8NGB+O3Jsa_x000d_
UeHrvCQvMqzqsbohho</vt:lpwstr>
  </property>
  <property fmtid="{D5CDD505-2E9C-101B-9397-08002B2CF9AE}" pid="7" name="_new_ms_pID_72543_00">
    <vt:lpwstr>_new_ms_pID_72543</vt:lpwstr>
  </property>
  <property fmtid="{D5CDD505-2E9C-101B-9397-08002B2CF9AE}" pid="8" name="_new_ms_pID_725431">
    <vt:lpwstr>v0CGH8ofhWhQPAQXNEUsQ+BfkiMy/q5W7X6firuwf7gH6Z9emREQkB_x000d_
5jhevB5OnahXD1sHWLJwzzTih4MIgF5Uctg1w+PGBt0guD+lWO8mrfrrv9kOPbWswN3b1uaV_x000d_
0OONHTPhKS6KqOm9Do9kLq1z4sdO0dRX3BvSUE7bhIDFIYKfH8QYndnBAt7Cmk0oJj/NfxHB_x000d_
ObEzcS3C5vOJGJuEVNew6J7KqZR6Bi7JVAuO</vt:lpwstr>
  </property>
  <property fmtid="{D5CDD505-2E9C-101B-9397-08002B2CF9AE}" pid="9" name="_new_ms_pID_725431_00">
    <vt:lpwstr>_new_ms_pID_725431</vt:lpwstr>
  </property>
  <property fmtid="{D5CDD505-2E9C-101B-9397-08002B2CF9AE}" pid="10" name="_new_ms_pID_725432">
    <vt:lpwstr>b/E9W7FyobRmtdlC3Ft4NSLcFd7eLvGcTAT/_x000d_
2ciIvoQ+L9DgpjyXKsibUXpC2BbifH66A64aWjBG/o+1Cp7NwLLrcnDV9zv6+PkSIB7n5QEu_x000d_
6dZcm+FTPJ/flR3WxFXQBw==</vt:lpwstr>
  </property>
  <property fmtid="{D5CDD505-2E9C-101B-9397-08002B2CF9AE}" pid="11" name="_new_ms_pID_725432_00">
    <vt:lpwstr>_new_ms_pID_725432</vt:lpwstr>
  </property>
  <property fmtid="{D5CDD505-2E9C-101B-9397-08002B2CF9AE}" pid="12" name="sflag">
    <vt:lpwstr>1399998135</vt:lpwstr>
  </property>
  <property fmtid="{D5CDD505-2E9C-101B-9397-08002B2CF9AE}" pid="13" name="MSIP_Label_2c7890e8-8459-473b-8b86-643375e9aab5_Enabled">
    <vt:lpwstr>true</vt:lpwstr>
  </property>
  <property fmtid="{D5CDD505-2E9C-101B-9397-08002B2CF9AE}" pid="14" name="MSIP_Label_2c7890e8-8459-473b-8b86-643375e9aab5_SetDate">
    <vt:lpwstr>2022-07-13T18:20:54Z</vt:lpwstr>
  </property>
  <property fmtid="{D5CDD505-2E9C-101B-9397-08002B2CF9AE}" pid="15" name="MSIP_Label_2c7890e8-8459-473b-8b86-643375e9aab5_Method">
    <vt:lpwstr>Privileged</vt:lpwstr>
  </property>
  <property fmtid="{D5CDD505-2E9C-101B-9397-08002B2CF9AE}" pid="16" name="MSIP_Label_2c7890e8-8459-473b-8b86-643375e9aab5_Name">
    <vt:lpwstr>2c7890e8-8459-473b-8b86-643375e9aab5</vt:lpwstr>
  </property>
  <property fmtid="{D5CDD505-2E9C-101B-9397-08002B2CF9AE}" pid="17" name="MSIP_Label_2c7890e8-8459-473b-8b86-643375e9aab5_SiteId">
    <vt:lpwstr>8c642d1d-d709-47b0-ab10-080af10798fb</vt:lpwstr>
  </property>
  <property fmtid="{D5CDD505-2E9C-101B-9397-08002B2CF9AE}" pid="18" name="MSIP_Label_2c7890e8-8459-473b-8b86-643375e9aab5_ActionId">
    <vt:lpwstr>d85753f3-a0ac-4d0b-877d-f0217c4dba17</vt:lpwstr>
  </property>
  <property fmtid="{D5CDD505-2E9C-101B-9397-08002B2CF9AE}" pid="19" name="MSIP_Label_2c7890e8-8459-473b-8b86-643375e9aab5_ContentBits">
    <vt:lpwstr>0</vt:lpwstr>
  </property>
</Properties>
</file>