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79" r:id="rId4"/>
    <p:sldId id="271" r:id="rId5"/>
    <p:sldId id="278" r:id="rId6"/>
    <p:sldId id="263" r:id="rId7"/>
    <p:sldId id="287" r:id="rId8"/>
    <p:sldId id="273" r:id="rId9"/>
    <p:sldId id="288" r:id="rId10"/>
    <p:sldId id="272" r:id="rId11"/>
    <p:sldId id="266" r:id="rId12"/>
    <p:sldId id="265" r:id="rId13"/>
    <p:sldId id="269" r:id="rId14"/>
    <p:sldId id="270" r:id="rId15"/>
    <p:sldId id="274" r:id="rId16"/>
    <p:sldId id="275" r:id="rId17"/>
    <p:sldId id="268" r:id="rId18"/>
    <p:sldId id="276" r:id="rId19"/>
    <p:sldId id="277" r:id="rId2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80" autoAdjust="0"/>
    <p:restoredTop sz="94660"/>
  </p:normalViewPr>
  <p:slideViewPr>
    <p:cSldViewPr>
      <p:cViewPr varScale="1">
        <p:scale>
          <a:sx n="124" d="100"/>
          <a:sy n="124" d="100"/>
        </p:scale>
        <p:origin x="1592" y="16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802.11-yy/1084r0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7/14/22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Sid Thakur, Apple, Inc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802.11-yy/1084r0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Sid Thakur, Apple, Inc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802.11-yy/1084r0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Sid Thakur, Apple, Inc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802.11-yy/1084r0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Sid Thakur, Apple, Inc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802.11-yy/1084r0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Sid Thakur, Apple, Inc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5076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802.11-yy/1084r0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Sid Thakur, Apple, Inc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Sid Thakur, Apple,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Sid Thakur, Apple, Inc.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Sid Thakur, Apple,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Sid Thakur, Apple,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Sid Thakur, Apple, Inc.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Sid Thakur, Apple,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Sid Thakur, Apple,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Sid Thakur, Apple,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Sid Thakur, Apple,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Sid Thakur, Apple, Inc.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802.11-22/1084r1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105400" y="6475413"/>
            <a:ext cx="3436938" cy="153987"/>
          </a:xfrm>
        </p:spPr>
        <p:txBody>
          <a:bodyPr/>
          <a:lstStyle/>
          <a:p>
            <a:r>
              <a:rPr lang="en-GB"/>
              <a:t>Sid Thakur, Apple, Inc.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Opt-in or opt-out from the STA ID</a:t>
            </a:r>
            <a:endParaRPr lang="en-GB" strike="sngStrike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6912" y="1803307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2022-07-14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864421"/>
              </p:ext>
            </p:extLst>
          </p:nvPr>
        </p:nvGraphicFramePr>
        <p:xfrm>
          <a:off x="662492" y="2716306"/>
          <a:ext cx="8156575" cy="285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Document" r:id="rId4" imgW="8255000" imgH="2895600" progId="Word.Document.8">
                  <p:embed/>
                </p:oleObj>
              </mc:Choice>
              <mc:Fallback>
                <p:oleObj name="Document" r:id="rId4" imgW="8255000" imgH="2895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492" y="2716306"/>
                        <a:ext cx="8156575" cy="2854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399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CAA7B14-AE1E-5843-AE88-225AF884EFBA}"/>
              </a:ext>
            </a:extLst>
          </p:cNvPr>
          <p:cNvSpPr txBox="1"/>
          <p:nvPr/>
        </p:nvSpPr>
        <p:spPr>
          <a:xfrm>
            <a:off x="1562100" y="1435193"/>
            <a:ext cx="601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11-22-1084-00-00bh-STA ID-Opt-in-IEEE-4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D8AFD-8E8A-5570-AE66-E5C227A77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First time association to a network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40B8C5-4E7D-9FF4-7B32-C79665C186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1601"/>
            <a:ext cx="7848600" cy="48767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When user first selects to associate with the network, the user only has a list of networks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Only after association and authentication the user knows whether it can use the network. Example: Captive Network T&amp;Cs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user should provide explicit consent whether the user desires the STA to be remembered by the network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Further, the user is not likely ready to consent immediately as part of the first association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the user consent signaling requires STA to disassociate and associate again, all parameters provided by the STA are wasted from the first association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For instance, in captive portals, the end user needs to provide its parameters again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3C6FA1-EE0A-B85D-7230-D8F97046786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27D0A89-DFBE-0596-4680-CC7BDA59BBB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5F3F5F1-4514-3F44-985B-39718771ECC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105400" y="6475413"/>
            <a:ext cx="3436938" cy="153987"/>
          </a:xfrm>
        </p:spPr>
        <p:txBody>
          <a:bodyPr/>
          <a:lstStyle/>
          <a:p>
            <a:r>
              <a:rPr lang="en-GB"/>
              <a:t>Sid Thakur, Apple, Inc.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880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48FF3EBB-9A4C-684F-8C7D-4F87B6B21011}"/>
              </a:ext>
            </a:extLst>
          </p:cNvPr>
          <p:cNvSpPr/>
          <p:nvPr/>
        </p:nvSpPr>
        <p:spPr bwMode="auto">
          <a:xfrm>
            <a:off x="4036934" y="2971799"/>
            <a:ext cx="983613" cy="614993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Reserved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dirty="0"/>
              <a:t>(6 bits)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76B2D03-A858-9242-9E3F-16F20660F1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593" y="534193"/>
            <a:ext cx="7770813" cy="623835"/>
          </a:xfrm>
        </p:spPr>
        <p:txBody>
          <a:bodyPr/>
          <a:lstStyle/>
          <a:p>
            <a:r>
              <a:rPr lang="en-US" dirty="0"/>
              <a:t>Proposal: Addition to Device Id  Element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113452-C2C0-9B47-8004-48790589E87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C11940E-6302-F44C-9484-5E5BA1CBF9E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013C6AE-642F-7144-B06E-337C25497ACD}"/>
              </a:ext>
            </a:extLst>
          </p:cNvPr>
          <p:cNvSpPr/>
          <p:nvPr/>
        </p:nvSpPr>
        <p:spPr bwMode="auto">
          <a:xfrm>
            <a:off x="2971800" y="1143000"/>
            <a:ext cx="1676400" cy="608013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8288" tIns="45720" rIns="18288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Device ID Element</a:t>
            </a:r>
          </a:p>
        </p:txBody>
      </p:sp>
      <p:sp>
        <p:nvSpPr>
          <p:cNvPr id="11" name="Trapezoid 10">
            <a:extLst>
              <a:ext uri="{FF2B5EF4-FFF2-40B4-BE49-F238E27FC236}">
                <a16:creationId xmlns:a16="http://schemas.microsoft.com/office/drawing/2014/main" id="{E39B3C79-93B9-6D44-824D-7B348CB879D1}"/>
              </a:ext>
            </a:extLst>
          </p:cNvPr>
          <p:cNvSpPr/>
          <p:nvPr/>
        </p:nvSpPr>
        <p:spPr bwMode="auto">
          <a:xfrm>
            <a:off x="2731123" y="1751013"/>
            <a:ext cx="4761634" cy="304007"/>
          </a:xfrm>
          <a:custGeom>
            <a:avLst/>
            <a:gdLst>
              <a:gd name="connsiteX0" fmla="*/ 0 w 3266739"/>
              <a:gd name="connsiteY0" fmla="*/ 685800 h 685800"/>
              <a:gd name="connsiteX1" fmla="*/ 171450 w 3266739"/>
              <a:gd name="connsiteY1" fmla="*/ 0 h 685800"/>
              <a:gd name="connsiteX2" fmla="*/ 3095289 w 3266739"/>
              <a:gd name="connsiteY2" fmla="*/ 0 h 685800"/>
              <a:gd name="connsiteX3" fmla="*/ 3266739 w 3266739"/>
              <a:gd name="connsiteY3" fmla="*/ 685800 h 685800"/>
              <a:gd name="connsiteX4" fmla="*/ 0 w 3266739"/>
              <a:gd name="connsiteY4" fmla="*/ 685800 h 685800"/>
              <a:gd name="connsiteX0" fmla="*/ 0 w 3266739"/>
              <a:gd name="connsiteY0" fmla="*/ 685800 h 685800"/>
              <a:gd name="connsiteX1" fmla="*/ 171450 w 3266739"/>
              <a:gd name="connsiteY1" fmla="*/ 0 h 685800"/>
              <a:gd name="connsiteX2" fmla="*/ 1266489 w 3266739"/>
              <a:gd name="connsiteY2" fmla="*/ 9939 h 685800"/>
              <a:gd name="connsiteX3" fmla="*/ 3266739 w 3266739"/>
              <a:gd name="connsiteY3" fmla="*/ 685800 h 685800"/>
              <a:gd name="connsiteX4" fmla="*/ 0 w 3266739"/>
              <a:gd name="connsiteY4" fmla="*/ 685800 h 685800"/>
              <a:gd name="connsiteX0" fmla="*/ 0 w 3266739"/>
              <a:gd name="connsiteY0" fmla="*/ 685800 h 685800"/>
              <a:gd name="connsiteX1" fmla="*/ 171450 w 3266739"/>
              <a:gd name="connsiteY1" fmla="*/ 0 h 685800"/>
              <a:gd name="connsiteX2" fmla="*/ 1296307 w 3266739"/>
              <a:gd name="connsiteY2" fmla="*/ 9939 h 685800"/>
              <a:gd name="connsiteX3" fmla="*/ 3266739 w 3266739"/>
              <a:gd name="connsiteY3" fmla="*/ 685800 h 685800"/>
              <a:gd name="connsiteX4" fmla="*/ 0 w 3266739"/>
              <a:gd name="connsiteY4" fmla="*/ 685800 h 685800"/>
              <a:gd name="connsiteX0" fmla="*/ 0 w 3266739"/>
              <a:gd name="connsiteY0" fmla="*/ 685800 h 685800"/>
              <a:gd name="connsiteX1" fmla="*/ 171450 w 3266739"/>
              <a:gd name="connsiteY1" fmla="*/ 0 h 685800"/>
              <a:gd name="connsiteX2" fmla="*/ 1296307 w 3266739"/>
              <a:gd name="connsiteY2" fmla="*/ 0 h 685800"/>
              <a:gd name="connsiteX3" fmla="*/ 3266739 w 3266739"/>
              <a:gd name="connsiteY3" fmla="*/ 685800 h 685800"/>
              <a:gd name="connsiteX4" fmla="*/ 0 w 3266739"/>
              <a:gd name="connsiteY4" fmla="*/ 685800 h 685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66739" h="685800">
                <a:moveTo>
                  <a:pt x="0" y="685800"/>
                </a:moveTo>
                <a:lnTo>
                  <a:pt x="171450" y="0"/>
                </a:lnTo>
                <a:lnTo>
                  <a:pt x="1296307" y="0"/>
                </a:lnTo>
                <a:lnTo>
                  <a:pt x="3266739" y="685800"/>
                </a:lnTo>
                <a:lnTo>
                  <a:pt x="0" y="685800"/>
                </a:lnTo>
                <a:close/>
              </a:path>
            </a:pathLst>
          </a:cu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1A61CCD-E7DD-0041-872B-93225A472119}"/>
              </a:ext>
            </a:extLst>
          </p:cNvPr>
          <p:cNvSpPr txBox="1"/>
          <p:nvPr/>
        </p:nvSpPr>
        <p:spPr>
          <a:xfrm>
            <a:off x="457596" y="3692685"/>
            <a:ext cx="8381207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Opt-in (1 bit): 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0b1 = Opt-in; 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0b0 = Opt-out of network identification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Clear Data (1bit): 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0b1= delete all STA information, 0b0 otherwise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ID Blob (variable length): Identifier assigned by network during previous association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67E6F825-6DD7-FE45-89BB-C7C34996AE9A}"/>
              </a:ext>
            </a:extLst>
          </p:cNvPr>
          <p:cNvGrpSpPr/>
          <p:nvPr/>
        </p:nvGrpSpPr>
        <p:grpSpPr>
          <a:xfrm>
            <a:off x="2743200" y="2056607"/>
            <a:ext cx="4749556" cy="623836"/>
            <a:chOff x="2743200" y="2286000"/>
            <a:chExt cx="4749556" cy="623836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9CE890B-9FF5-F540-A41C-9F4A23702E61}"/>
                </a:ext>
              </a:extLst>
            </p:cNvPr>
            <p:cNvSpPr/>
            <p:nvPr/>
          </p:nvSpPr>
          <p:spPr bwMode="auto">
            <a:xfrm>
              <a:off x="4431678" y="2286000"/>
              <a:ext cx="1149987" cy="609859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Element ID Extension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DF892547-A954-7144-B565-59D4F96CC783}"/>
                </a:ext>
              </a:extLst>
            </p:cNvPr>
            <p:cNvSpPr/>
            <p:nvPr/>
          </p:nvSpPr>
          <p:spPr bwMode="auto">
            <a:xfrm>
              <a:off x="3650613" y="2288277"/>
              <a:ext cx="781065" cy="607582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Length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5785A27-0C75-9743-95AC-504B0103D879}"/>
                </a:ext>
              </a:extLst>
            </p:cNvPr>
            <p:cNvSpPr/>
            <p:nvPr/>
          </p:nvSpPr>
          <p:spPr bwMode="auto">
            <a:xfrm>
              <a:off x="6368821" y="2288762"/>
              <a:ext cx="1123935" cy="612231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45720" tIns="45720" rIns="4572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dirty="0"/>
                <a:t>ID Blob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C0E369F9-B7B9-F540-8B4C-A9EC26780006}"/>
                </a:ext>
              </a:extLst>
            </p:cNvPr>
            <p:cNvSpPr/>
            <p:nvPr/>
          </p:nvSpPr>
          <p:spPr bwMode="auto">
            <a:xfrm>
              <a:off x="5530621" y="2286000"/>
              <a:ext cx="907413" cy="623836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Opt-in Contro</a:t>
              </a:r>
              <a:r>
                <a:rPr lang="en-US" sz="1600" dirty="0"/>
                <a:t>l 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B020979F-0DE6-DA49-9340-036F607E7428}"/>
                </a:ext>
              </a:extLst>
            </p:cNvPr>
            <p:cNvSpPr/>
            <p:nvPr/>
          </p:nvSpPr>
          <p:spPr bwMode="auto">
            <a:xfrm>
              <a:off x="2743200" y="2286001"/>
              <a:ext cx="907413" cy="607582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Element ID</a:t>
              </a:r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E57C2FD6-AE77-2841-A4AC-13125BEE7DF6}"/>
              </a:ext>
            </a:extLst>
          </p:cNvPr>
          <p:cNvSpPr/>
          <p:nvPr/>
        </p:nvSpPr>
        <p:spPr bwMode="auto">
          <a:xfrm>
            <a:off x="5020547" y="2971800"/>
            <a:ext cx="923053" cy="614992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Opt-in (1 bit)</a:t>
            </a:r>
            <a:r>
              <a:rPr lang="en-US" sz="1600" dirty="0"/>
              <a:t> 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1D49718-2001-2341-869F-17E92957829C}"/>
              </a:ext>
            </a:extLst>
          </p:cNvPr>
          <p:cNvSpPr/>
          <p:nvPr/>
        </p:nvSpPr>
        <p:spPr bwMode="auto">
          <a:xfrm>
            <a:off x="5928993" y="2976934"/>
            <a:ext cx="1063305" cy="607097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Clear Data (1 bit)</a:t>
            </a:r>
            <a:r>
              <a:rPr lang="en-US" sz="1600" dirty="0"/>
              <a:t> 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Trapezoid 10">
            <a:extLst>
              <a:ext uri="{FF2B5EF4-FFF2-40B4-BE49-F238E27FC236}">
                <a16:creationId xmlns:a16="http://schemas.microsoft.com/office/drawing/2014/main" id="{3AC076A3-144F-314D-BDF2-D2723E445E0B}"/>
              </a:ext>
            </a:extLst>
          </p:cNvPr>
          <p:cNvSpPr/>
          <p:nvPr/>
        </p:nvSpPr>
        <p:spPr bwMode="auto">
          <a:xfrm>
            <a:off x="4036934" y="2671600"/>
            <a:ext cx="2955364" cy="300200"/>
          </a:xfrm>
          <a:custGeom>
            <a:avLst/>
            <a:gdLst>
              <a:gd name="connsiteX0" fmla="*/ 0 w 3266739"/>
              <a:gd name="connsiteY0" fmla="*/ 685800 h 685800"/>
              <a:gd name="connsiteX1" fmla="*/ 171450 w 3266739"/>
              <a:gd name="connsiteY1" fmla="*/ 0 h 685800"/>
              <a:gd name="connsiteX2" fmla="*/ 3095289 w 3266739"/>
              <a:gd name="connsiteY2" fmla="*/ 0 h 685800"/>
              <a:gd name="connsiteX3" fmla="*/ 3266739 w 3266739"/>
              <a:gd name="connsiteY3" fmla="*/ 685800 h 685800"/>
              <a:gd name="connsiteX4" fmla="*/ 0 w 3266739"/>
              <a:gd name="connsiteY4" fmla="*/ 685800 h 685800"/>
              <a:gd name="connsiteX0" fmla="*/ 0 w 3266739"/>
              <a:gd name="connsiteY0" fmla="*/ 685800 h 685800"/>
              <a:gd name="connsiteX1" fmla="*/ 171450 w 3266739"/>
              <a:gd name="connsiteY1" fmla="*/ 0 h 685800"/>
              <a:gd name="connsiteX2" fmla="*/ 1266489 w 3266739"/>
              <a:gd name="connsiteY2" fmla="*/ 9939 h 685800"/>
              <a:gd name="connsiteX3" fmla="*/ 3266739 w 3266739"/>
              <a:gd name="connsiteY3" fmla="*/ 685800 h 685800"/>
              <a:gd name="connsiteX4" fmla="*/ 0 w 3266739"/>
              <a:gd name="connsiteY4" fmla="*/ 685800 h 685800"/>
              <a:gd name="connsiteX0" fmla="*/ 0 w 3266739"/>
              <a:gd name="connsiteY0" fmla="*/ 685800 h 685800"/>
              <a:gd name="connsiteX1" fmla="*/ 171450 w 3266739"/>
              <a:gd name="connsiteY1" fmla="*/ 0 h 685800"/>
              <a:gd name="connsiteX2" fmla="*/ 1296307 w 3266739"/>
              <a:gd name="connsiteY2" fmla="*/ 9939 h 685800"/>
              <a:gd name="connsiteX3" fmla="*/ 3266739 w 3266739"/>
              <a:gd name="connsiteY3" fmla="*/ 685800 h 685800"/>
              <a:gd name="connsiteX4" fmla="*/ 0 w 3266739"/>
              <a:gd name="connsiteY4" fmla="*/ 685800 h 685800"/>
              <a:gd name="connsiteX0" fmla="*/ 0 w 3266739"/>
              <a:gd name="connsiteY0" fmla="*/ 685800 h 685800"/>
              <a:gd name="connsiteX1" fmla="*/ 171450 w 3266739"/>
              <a:gd name="connsiteY1" fmla="*/ 0 h 685800"/>
              <a:gd name="connsiteX2" fmla="*/ 1296307 w 3266739"/>
              <a:gd name="connsiteY2" fmla="*/ 0 h 685800"/>
              <a:gd name="connsiteX3" fmla="*/ 3266739 w 3266739"/>
              <a:gd name="connsiteY3" fmla="*/ 685800 h 685800"/>
              <a:gd name="connsiteX4" fmla="*/ 0 w 3266739"/>
              <a:gd name="connsiteY4" fmla="*/ 685800 h 685800"/>
              <a:gd name="connsiteX0" fmla="*/ 0 w 2973986"/>
              <a:gd name="connsiteY0" fmla="*/ 685800 h 720179"/>
              <a:gd name="connsiteX1" fmla="*/ 171450 w 2973986"/>
              <a:gd name="connsiteY1" fmla="*/ 0 h 720179"/>
              <a:gd name="connsiteX2" fmla="*/ 1296307 w 2973986"/>
              <a:gd name="connsiteY2" fmla="*/ 0 h 720179"/>
              <a:gd name="connsiteX3" fmla="*/ 2973986 w 2973986"/>
              <a:gd name="connsiteY3" fmla="*/ 720179 h 720179"/>
              <a:gd name="connsiteX4" fmla="*/ 0 w 2973986"/>
              <a:gd name="connsiteY4" fmla="*/ 685800 h 720179"/>
              <a:gd name="connsiteX0" fmla="*/ 0 w 2973986"/>
              <a:gd name="connsiteY0" fmla="*/ 685800 h 720179"/>
              <a:gd name="connsiteX1" fmla="*/ 171450 w 2973986"/>
              <a:gd name="connsiteY1" fmla="*/ 0 h 720179"/>
              <a:gd name="connsiteX2" fmla="*/ 2603240 w 2973986"/>
              <a:gd name="connsiteY2" fmla="*/ 34379 h 720179"/>
              <a:gd name="connsiteX3" fmla="*/ 2973986 w 2973986"/>
              <a:gd name="connsiteY3" fmla="*/ 720179 h 720179"/>
              <a:gd name="connsiteX4" fmla="*/ 0 w 2973986"/>
              <a:gd name="connsiteY4" fmla="*/ 685800 h 720179"/>
              <a:gd name="connsiteX0" fmla="*/ 0 w 2973986"/>
              <a:gd name="connsiteY0" fmla="*/ 651421 h 685800"/>
              <a:gd name="connsiteX1" fmla="*/ 1985473 w 2973986"/>
              <a:gd name="connsiteY1" fmla="*/ 17190 h 685800"/>
              <a:gd name="connsiteX2" fmla="*/ 2603240 w 2973986"/>
              <a:gd name="connsiteY2" fmla="*/ 0 h 685800"/>
              <a:gd name="connsiteX3" fmla="*/ 2973986 w 2973986"/>
              <a:gd name="connsiteY3" fmla="*/ 685800 h 685800"/>
              <a:gd name="connsiteX4" fmla="*/ 0 w 2973986"/>
              <a:gd name="connsiteY4" fmla="*/ 651421 h 685800"/>
              <a:gd name="connsiteX0" fmla="*/ 0 w 2973986"/>
              <a:gd name="connsiteY0" fmla="*/ 686165 h 686165"/>
              <a:gd name="connsiteX1" fmla="*/ 1985473 w 2973986"/>
              <a:gd name="connsiteY1" fmla="*/ 17190 h 686165"/>
              <a:gd name="connsiteX2" fmla="*/ 2603240 w 2973986"/>
              <a:gd name="connsiteY2" fmla="*/ 0 h 686165"/>
              <a:gd name="connsiteX3" fmla="*/ 2973986 w 2973986"/>
              <a:gd name="connsiteY3" fmla="*/ 685800 h 686165"/>
              <a:gd name="connsiteX4" fmla="*/ 0 w 2973986"/>
              <a:gd name="connsiteY4" fmla="*/ 686165 h 686165"/>
              <a:gd name="connsiteX0" fmla="*/ 0 w 2973986"/>
              <a:gd name="connsiteY0" fmla="*/ 722136 h 722136"/>
              <a:gd name="connsiteX1" fmla="*/ 1985473 w 2973986"/>
              <a:gd name="connsiteY1" fmla="*/ 0 h 722136"/>
              <a:gd name="connsiteX2" fmla="*/ 2603240 w 2973986"/>
              <a:gd name="connsiteY2" fmla="*/ 35971 h 722136"/>
              <a:gd name="connsiteX3" fmla="*/ 2973986 w 2973986"/>
              <a:gd name="connsiteY3" fmla="*/ 721771 h 722136"/>
              <a:gd name="connsiteX4" fmla="*/ 0 w 2973986"/>
              <a:gd name="connsiteY4" fmla="*/ 722136 h 722136"/>
              <a:gd name="connsiteX0" fmla="*/ 0 w 2973986"/>
              <a:gd name="connsiteY0" fmla="*/ 722136 h 722136"/>
              <a:gd name="connsiteX1" fmla="*/ 1985473 w 2973986"/>
              <a:gd name="connsiteY1" fmla="*/ 0 h 722136"/>
              <a:gd name="connsiteX2" fmla="*/ 2598023 w 2973986"/>
              <a:gd name="connsiteY2" fmla="*/ 530 h 722136"/>
              <a:gd name="connsiteX3" fmla="*/ 2973986 w 2973986"/>
              <a:gd name="connsiteY3" fmla="*/ 721771 h 722136"/>
              <a:gd name="connsiteX4" fmla="*/ 0 w 2973986"/>
              <a:gd name="connsiteY4" fmla="*/ 722136 h 722136"/>
              <a:gd name="connsiteX0" fmla="*/ 0 w 1999374"/>
              <a:gd name="connsiteY0" fmla="*/ 746300 h 746300"/>
              <a:gd name="connsiteX1" fmla="*/ 1010861 w 1999374"/>
              <a:gd name="connsiteY1" fmla="*/ 0 h 746300"/>
              <a:gd name="connsiteX2" fmla="*/ 1623411 w 1999374"/>
              <a:gd name="connsiteY2" fmla="*/ 530 h 746300"/>
              <a:gd name="connsiteX3" fmla="*/ 1999374 w 1999374"/>
              <a:gd name="connsiteY3" fmla="*/ 721771 h 746300"/>
              <a:gd name="connsiteX4" fmla="*/ 0 w 1999374"/>
              <a:gd name="connsiteY4" fmla="*/ 746300 h 746300"/>
              <a:gd name="connsiteX0" fmla="*/ 0 w 2027829"/>
              <a:gd name="connsiteY0" fmla="*/ 770464 h 770464"/>
              <a:gd name="connsiteX1" fmla="*/ 1039316 w 2027829"/>
              <a:gd name="connsiteY1" fmla="*/ 0 h 770464"/>
              <a:gd name="connsiteX2" fmla="*/ 1651866 w 2027829"/>
              <a:gd name="connsiteY2" fmla="*/ 530 h 770464"/>
              <a:gd name="connsiteX3" fmla="*/ 2027829 w 2027829"/>
              <a:gd name="connsiteY3" fmla="*/ 721771 h 770464"/>
              <a:gd name="connsiteX4" fmla="*/ 0 w 2027829"/>
              <a:gd name="connsiteY4" fmla="*/ 770464 h 770464"/>
              <a:gd name="connsiteX0" fmla="*/ 0 w 2027829"/>
              <a:gd name="connsiteY0" fmla="*/ 770464 h 827610"/>
              <a:gd name="connsiteX1" fmla="*/ 1039316 w 2027829"/>
              <a:gd name="connsiteY1" fmla="*/ 0 h 827610"/>
              <a:gd name="connsiteX2" fmla="*/ 1651866 w 2027829"/>
              <a:gd name="connsiteY2" fmla="*/ 530 h 827610"/>
              <a:gd name="connsiteX3" fmla="*/ 2027829 w 2027829"/>
              <a:gd name="connsiteY3" fmla="*/ 827610 h 827610"/>
              <a:gd name="connsiteX4" fmla="*/ 0 w 2027829"/>
              <a:gd name="connsiteY4" fmla="*/ 770464 h 827610"/>
              <a:gd name="connsiteX0" fmla="*/ 0 w 2027829"/>
              <a:gd name="connsiteY0" fmla="*/ 825250 h 827610"/>
              <a:gd name="connsiteX1" fmla="*/ 1039316 w 2027829"/>
              <a:gd name="connsiteY1" fmla="*/ 0 h 827610"/>
              <a:gd name="connsiteX2" fmla="*/ 1651866 w 2027829"/>
              <a:gd name="connsiteY2" fmla="*/ 530 h 827610"/>
              <a:gd name="connsiteX3" fmla="*/ 2027829 w 2027829"/>
              <a:gd name="connsiteY3" fmla="*/ 827610 h 827610"/>
              <a:gd name="connsiteX4" fmla="*/ 0 w 2027829"/>
              <a:gd name="connsiteY4" fmla="*/ 825250 h 827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27829" h="827610">
                <a:moveTo>
                  <a:pt x="0" y="825250"/>
                </a:moveTo>
                <a:lnTo>
                  <a:pt x="1039316" y="0"/>
                </a:lnTo>
                <a:lnTo>
                  <a:pt x="1651866" y="530"/>
                </a:lnTo>
                <a:lnTo>
                  <a:pt x="2027829" y="827610"/>
                </a:lnTo>
                <a:lnTo>
                  <a:pt x="0" y="825250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D0EDFE89-7596-DF41-9B34-EA30B156FB75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105400" y="6475413"/>
            <a:ext cx="3436938" cy="153987"/>
          </a:xfrm>
        </p:spPr>
        <p:txBody>
          <a:bodyPr/>
          <a:lstStyle/>
          <a:p>
            <a:r>
              <a:rPr lang="en-GB"/>
              <a:t>Sid Thakur, Apple, Inc.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72021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554BD-ACCD-1843-BA39-68CD6A22B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Proposal: Opt-in/Opt-out during Association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AFD6D7-723F-FB4C-AA99-E3BAD8B8EA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1" y="1796689"/>
            <a:ext cx="51815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Device ID element encapsulated using KDE in M2 message of 4way-HS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STA Opt-in</a:t>
            </a:r>
          </a:p>
          <a:p>
            <a:pPr marL="457200" lvl="1" indent="0"/>
            <a:r>
              <a:rPr lang="en-US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STA Opt-out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 Device ID Element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DCF626-A570-EF4F-AF40-F6B8FD9616C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60E8AC8-4B3C-E249-8956-45428A5DD9F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BF85472B-42C9-2742-99B9-851BEC156535}"/>
              </a:ext>
            </a:extLst>
          </p:cNvPr>
          <p:cNvGrpSpPr/>
          <p:nvPr/>
        </p:nvGrpSpPr>
        <p:grpSpPr>
          <a:xfrm>
            <a:off x="584614" y="3410217"/>
            <a:ext cx="4749556" cy="626598"/>
            <a:chOff x="2743200" y="2286000"/>
            <a:chExt cx="4749556" cy="626598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E85DB77F-0CEE-5E4B-ADA3-5836DB668C67}"/>
                </a:ext>
              </a:extLst>
            </p:cNvPr>
            <p:cNvSpPr/>
            <p:nvPr/>
          </p:nvSpPr>
          <p:spPr bwMode="auto">
            <a:xfrm>
              <a:off x="4431678" y="2286000"/>
              <a:ext cx="1149987" cy="626598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Element ID Extension</a:t>
              </a: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4560AE15-21DB-1B4B-8CA7-2FC7E8E60CC6}"/>
                </a:ext>
              </a:extLst>
            </p:cNvPr>
            <p:cNvSpPr/>
            <p:nvPr/>
          </p:nvSpPr>
          <p:spPr bwMode="auto">
            <a:xfrm>
              <a:off x="3650613" y="2288276"/>
              <a:ext cx="781065" cy="623835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Length</a:t>
              </a: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0DA08F2B-5588-DE46-92BE-A6C3F6037309}"/>
                </a:ext>
              </a:extLst>
            </p:cNvPr>
            <p:cNvSpPr/>
            <p:nvPr/>
          </p:nvSpPr>
          <p:spPr bwMode="auto">
            <a:xfrm>
              <a:off x="6368821" y="2288762"/>
              <a:ext cx="1123935" cy="623835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45720" tIns="45720" rIns="4572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dirty="0"/>
                <a:t>ID Blob = Empty</a:t>
              </a: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4036CB85-D743-6748-8E08-BA89B0033775}"/>
                </a:ext>
              </a:extLst>
            </p:cNvPr>
            <p:cNvSpPr/>
            <p:nvPr/>
          </p:nvSpPr>
          <p:spPr bwMode="auto">
            <a:xfrm>
              <a:off x="5530621" y="2286000"/>
              <a:ext cx="907413" cy="623836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45720" tIns="45720" rIns="4572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Opt-in</a:t>
              </a:r>
              <a:r>
                <a:rPr lang="en-US" sz="1600" dirty="0"/>
                <a:t> bit = 0b1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7D651BB7-F4BD-ED46-985E-28732ADB87A4}"/>
                </a:ext>
              </a:extLst>
            </p:cNvPr>
            <p:cNvSpPr/>
            <p:nvPr/>
          </p:nvSpPr>
          <p:spPr bwMode="auto">
            <a:xfrm>
              <a:off x="2743200" y="2286001"/>
              <a:ext cx="907413" cy="623835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Element ID</a:t>
              </a: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D80BBB02-D5A6-6543-A974-C67AD4EF60AD}"/>
              </a:ext>
            </a:extLst>
          </p:cNvPr>
          <p:cNvGrpSpPr/>
          <p:nvPr/>
        </p:nvGrpSpPr>
        <p:grpSpPr>
          <a:xfrm>
            <a:off x="546429" y="5020593"/>
            <a:ext cx="4749556" cy="626598"/>
            <a:chOff x="2743200" y="2286000"/>
            <a:chExt cx="4749556" cy="626598"/>
          </a:xfrm>
        </p:grpSpPr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CD227B10-F0C6-FD45-A957-FE08E3840B66}"/>
                </a:ext>
              </a:extLst>
            </p:cNvPr>
            <p:cNvSpPr/>
            <p:nvPr/>
          </p:nvSpPr>
          <p:spPr bwMode="auto">
            <a:xfrm>
              <a:off x="4431678" y="2286000"/>
              <a:ext cx="1149987" cy="626598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Element ID Extension</a:t>
              </a: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AD2E617A-81FB-4341-9F12-6BF56BF678A0}"/>
                </a:ext>
              </a:extLst>
            </p:cNvPr>
            <p:cNvSpPr/>
            <p:nvPr/>
          </p:nvSpPr>
          <p:spPr bwMode="auto">
            <a:xfrm>
              <a:off x="3650613" y="2288276"/>
              <a:ext cx="781065" cy="623835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Length</a:t>
              </a: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6D888B02-1C97-3F46-BFCD-339B3E1F14CC}"/>
                </a:ext>
              </a:extLst>
            </p:cNvPr>
            <p:cNvSpPr/>
            <p:nvPr/>
          </p:nvSpPr>
          <p:spPr bwMode="auto">
            <a:xfrm>
              <a:off x="6368821" y="2288762"/>
              <a:ext cx="1123935" cy="623835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45720" tIns="45720" rIns="4572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dirty="0"/>
                <a:t>ID Blob = Empty</a:t>
              </a: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E6111C10-6310-D643-A7C2-9A865FFFEA02}"/>
                </a:ext>
              </a:extLst>
            </p:cNvPr>
            <p:cNvSpPr/>
            <p:nvPr/>
          </p:nvSpPr>
          <p:spPr bwMode="auto">
            <a:xfrm>
              <a:off x="5530621" y="2286000"/>
              <a:ext cx="907413" cy="623836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45720" tIns="45720" rIns="4572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dirty="0"/>
                <a:t>Opt-in bit = 0b0</a:t>
              </a: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AF0A1DE0-1824-F84D-8152-F28B30F2DD33}"/>
                </a:ext>
              </a:extLst>
            </p:cNvPr>
            <p:cNvSpPr/>
            <p:nvPr/>
          </p:nvSpPr>
          <p:spPr bwMode="auto">
            <a:xfrm>
              <a:off x="2743200" y="2286001"/>
              <a:ext cx="907413" cy="623835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Element ID</a:t>
              </a:r>
            </a:p>
          </p:txBody>
        </p:sp>
      </p:grpSp>
      <p:pic>
        <p:nvPicPr>
          <p:cNvPr id="49" name="Picture 48">
            <a:extLst>
              <a:ext uri="{FF2B5EF4-FFF2-40B4-BE49-F238E27FC236}">
                <a16:creationId xmlns:a16="http://schemas.microsoft.com/office/drawing/2014/main" id="{ECF24565-4002-9A4B-B212-1FEA4F55121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19" r="12091"/>
          <a:stretch/>
        </p:blipFill>
        <p:spPr>
          <a:xfrm>
            <a:off x="5378391" y="1830388"/>
            <a:ext cx="3760320" cy="3884612"/>
          </a:xfrm>
          <a:prstGeom prst="rect">
            <a:avLst/>
          </a:prstGeom>
        </p:spPr>
      </p:pic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875ADD46-3CB8-0545-8B2D-216B62E637DF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105400" y="6475413"/>
            <a:ext cx="3436938" cy="153987"/>
          </a:xfrm>
        </p:spPr>
        <p:txBody>
          <a:bodyPr/>
          <a:lstStyle/>
          <a:p>
            <a:r>
              <a:rPr lang="en-GB"/>
              <a:t>Sid Thakur, Apple, Inc.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39920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25A81-8A0E-BF46-9235-1BBBA8B8A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Continued Opt-in during Re-</a:t>
            </a:r>
            <a:r>
              <a:rPr lang="en-US" dirty="0" err="1">
                <a:solidFill>
                  <a:schemeClr val="tx1"/>
                </a:solidFill>
              </a:rPr>
              <a:t>assoc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1A29A7-8B45-D144-9891-289390234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35" y="1765754"/>
            <a:ext cx="4572000" cy="384646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Device ID Element sent in M2 message of 4-way HS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Includes previously assigned identifier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 re-uses previously assigned identifier as per protocol defined in prior proposals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8C4778-BFA8-5942-867E-428D4A1E8DA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7678D17-77FF-2D48-B54B-CC75A2AC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E41C739E-BAEB-F742-9D8E-598768758B5F}"/>
              </a:ext>
            </a:extLst>
          </p:cNvPr>
          <p:cNvGrpSpPr/>
          <p:nvPr/>
        </p:nvGrpSpPr>
        <p:grpSpPr>
          <a:xfrm>
            <a:off x="2743200" y="5689240"/>
            <a:ext cx="4749556" cy="626599"/>
            <a:chOff x="2743200" y="2283238"/>
            <a:chExt cx="4749556" cy="626599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BDC28224-39EC-B34A-8224-1E3BBD0716CC}"/>
                </a:ext>
              </a:extLst>
            </p:cNvPr>
            <p:cNvSpPr/>
            <p:nvPr/>
          </p:nvSpPr>
          <p:spPr bwMode="auto">
            <a:xfrm>
              <a:off x="4431678" y="2286000"/>
              <a:ext cx="1149987" cy="623835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Element ID Extension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D7AD58E0-A309-C645-8D83-BA416C2CE7EC}"/>
                </a:ext>
              </a:extLst>
            </p:cNvPr>
            <p:cNvSpPr/>
            <p:nvPr/>
          </p:nvSpPr>
          <p:spPr bwMode="auto">
            <a:xfrm>
              <a:off x="3650613" y="2283239"/>
              <a:ext cx="781065" cy="626598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Length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9DE3337-E9A0-9D43-A5B8-F2C708A17898}"/>
                </a:ext>
              </a:extLst>
            </p:cNvPr>
            <p:cNvSpPr/>
            <p:nvPr/>
          </p:nvSpPr>
          <p:spPr bwMode="auto">
            <a:xfrm>
              <a:off x="6368821" y="2283238"/>
              <a:ext cx="1123935" cy="626597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45720" tIns="45720" rIns="4572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dirty="0"/>
                <a:t>ID Blob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9A743111-C01F-D947-BFDB-151AB2DA6817}"/>
                </a:ext>
              </a:extLst>
            </p:cNvPr>
            <p:cNvSpPr/>
            <p:nvPr/>
          </p:nvSpPr>
          <p:spPr bwMode="auto">
            <a:xfrm>
              <a:off x="5530621" y="2286000"/>
              <a:ext cx="907413" cy="623836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45720" tIns="45720" rIns="4572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Opt-in bit</a:t>
              </a:r>
              <a:r>
                <a:rPr lang="en-US" sz="1600" dirty="0"/>
                <a:t> = 0b1 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0748DFA0-F9A3-FC46-8659-85940057671D}"/>
                </a:ext>
              </a:extLst>
            </p:cNvPr>
            <p:cNvSpPr/>
            <p:nvPr/>
          </p:nvSpPr>
          <p:spPr bwMode="auto">
            <a:xfrm>
              <a:off x="2743200" y="2286001"/>
              <a:ext cx="907413" cy="623835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Element ID</a:t>
              </a:r>
            </a:p>
          </p:txBody>
        </p:sp>
      </p:grpSp>
      <p:pic>
        <p:nvPicPr>
          <p:cNvPr id="27" name="Picture 26">
            <a:extLst>
              <a:ext uri="{FF2B5EF4-FFF2-40B4-BE49-F238E27FC236}">
                <a16:creationId xmlns:a16="http://schemas.microsoft.com/office/drawing/2014/main" id="{5BC4E635-093F-7549-AFA0-189CB70603A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44" r="10842"/>
          <a:stretch/>
        </p:blipFill>
        <p:spPr>
          <a:xfrm>
            <a:off x="4797188" y="1522815"/>
            <a:ext cx="4267200" cy="4089400"/>
          </a:xfrm>
          <a:prstGeom prst="rect">
            <a:avLst/>
          </a:prstGeom>
        </p:spPr>
      </p:pic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CF50F698-BA2C-5847-BBD2-4E6AF9A4FEF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105400" y="6475413"/>
            <a:ext cx="3436938" cy="153987"/>
          </a:xfrm>
        </p:spPr>
        <p:txBody>
          <a:bodyPr/>
          <a:lstStyle/>
          <a:p>
            <a:r>
              <a:rPr lang="en-GB"/>
              <a:t>Sid Thakur, Apple, Inc.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78809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C8EDFA-29B8-5860-18F1-BE1EF0158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1020" y="606425"/>
            <a:ext cx="7770813" cy="687387"/>
          </a:xfrm>
        </p:spPr>
        <p:txBody>
          <a:bodyPr/>
          <a:lstStyle/>
          <a:p>
            <a:r>
              <a:rPr lang="en-US" dirty="0"/>
              <a:t>Proposal: Opt-out on </a:t>
            </a:r>
            <a:r>
              <a:rPr lang="en-US" dirty="0" err="1"/>
              <a:t>DeAuth</a:t>
            </a:r>
            <a:r>
              <a:rPr lang="en-US" dirty="0"/>
              <a:t>/</a:t>
            </a:r>
            <a:r>
              <a:rPr lang="en-US" dirty="0" err="1"/>
              <a:t>Disassoc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F19C1D-11FC-5474-A1FD-3B2B5C9990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530" y="1293812"/>
            <a:ext cx="8953551" cy="122078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 STA should be able to signal in disassociation or de-authentication frame whether it will use the allocated STA ID at the next association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9602FB-378E-500D-5D36-B6D2E36BCEB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DBD9660-8A84-9AF8-C459-8454B185D24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C5D55B6-9FF9-284A-8694-23212C049EC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07" r="2047"/>
          <a:stretch/>
        </p:blipFill>
        <p:spPr>
          <a:xfrm>
            <a:off x="4475930" y="2133600"/>
            <a:ext cx="4610151" cy="3248026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A46CCED7-DC7A-B943-9A3B-FF3C871FD0D7}"/>
              </a:ext>
            </a:extLst>
          </p:cNvPr>
          <p:cNvSpPr txBox="1"/>
          <p:nvPr/>
        </p:nvSpPr>
        <p:spPr>
          <a:xfrm>
            <a:off x="132530" y="2488324"/>
            <a:ext cx="421245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If the STA will not use the Device ID: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The AP may erase the Identifier and related information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The STA will not use the same ID blob in the next association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STA can use RCM on subsequent associations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CF80EBB0-F70D-D34F-88D2-354CE6991844}"/>
              </a:ext>
            </a:extLst>
          </p:cNvPr>
          <p:cNvGrpSpPr/>
          <p:nvPr/>
        </p:nvGrpSpPr>
        <p:grpSpPr>
          <a:xfrm>
            <a:off x="3962400" y="5658423"/>
            <a:ext cx="4749556" cy="626598"/>
            <a:chOff x="2743200" y="2286000"/>
            <a:chExt cx="4749556" cy="626598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6D453FFA-611B-7742-802B-0266E9ABBCD6}"/>
                </a:ext>
              </a:extLst>
            </p:cNvPr>
            <p:cNvSpPr/>
            <p:nvPr/>
          </p:nvSpPr>
          <p:spPr bwMode="auto">
            <a:xfrm>
              <a:off x="4431678" y="2286000"/>
              <a:ext cx="1149987" cy="626598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Element ID Extension</a:t>
              </a: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46DDB08D-767D-854E-8617-B15CB0B5B356}"/>
                </a:ext>
              </a:extLst>
            </p:cNvPr>
            <p:cNvSpPr/>
            <p:nvPr/>
          </p:nvSpPr>
          <p:spPr bwMode="auto">
            <a:xfrm>
              <a:off x="3650613" y="2288276"/>
              <a:ext cx="781065" cy="623835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Length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C1ABA8CB-37AF-CB44-8BD2-7DB2E6E68FD6}"/>
                </a:ext>
              </a:extLst>
            </p:cNvPr>
            <p:cNvSpPr/>
            <p:nvPr/>
          </p:nvSpPr>
          <p:spPr bwMode="auto">
            <a:xfrm>
              <a:off x="6368821" y="2288762"/>
              <a:ext cx="1123935" cy="623835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45720" tIns="45720" rIns="4572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dirty="0"/>
                <a:t>ID Blob</a:t>
              </a: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0E62AE11-7D94-CC42-A58C-F2B9BF03E619}"/>
                </a:ext>
              </a:extLst>
            </p:cNvPr>
            <p:cNvSpPr/>
            <p:nvPr/>
          </p:nvSpPr>
          <p:spPr bwMode="auto">
            <a:xfrm>
              <a:off x="5530621" y="2286000"/>
              <a:ext cx="907413" cy="623836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45720" tIns="45720" rIns="4572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Opt-in bit = 0b0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A5F9284B-5636-BF43-89D9-D72CFD2C9664}"/>
                </a:ext>
              </a:extLst>
            </p:cNvPr>
            <p:cNvSpPr/>
            <p:nvPr/>
          </p:nvSpPr>
          <p:spPr bwMode="auto">
            <a:xfrm>
              <a:off x="2743200" y="2286001"/>
              <a:ext cx="907413" cy="623835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Element ID</a:t>
              </a:r>
            </a:p>
          </p:txBody>
        </p:sp>
      </p:grp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C2541765-62CE-0742-AF69-09B4FAC195F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105400" y="6475413"/>
            <a:ext cx="3436938" cy="153987"/>
          </a:xfrm>
        </p:spPr>
        <p:txBody>
          <a:bodyPr/>
          <a:lstStyle/>
          <a:p>
            <a:r>
              <a:rPr lang="en-GB"/>
              <a:t>Sid Thakur, Apple, Inc.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3779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5A3919-CA97-144D-8843-9A7FCC3C4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Opt-in Post-Association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9623D6-DFF9-3D43-8295-C71768C482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8014" y="1600200"/>
            <a:ext cx="445638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STA may choose to opt-in to accept Device ID post-association by using Robust Management Action Frame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DD7F24-81FA-E147-8E72-CC9B04810F5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52CC209-65AE-F447-84BD-E232655E7A0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9DCD75A-C0B2-FF48-8DDF-B64929D2396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7" t="7805" r="8520"/>
          <a:stretch/>
        </p:blipFill>
        <p:spPr>
          <a:xfrm>
            <a:off x="4953000" y="1600200"/>
            <a:ext cx="4046538" cy="4519612"/>
          </a:xfrm>
          <a:prstGeom prst="rect">
            <a:avLst/>
          </a:prstGeom>
        </p:spPr>
      </p:pic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556316A-431D-8246-8C7C-78C065D2EA8F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105400" y="6475413"/>
            <a:ext cx="3436938" cy="153987"/>
          </a:xfrm>
        </p:spPr>
        <p:txBody>
          <a:bodyPr/>
          <a:lstStyle/>
          <a:p>
            <a:r>
              <a:rPr lang="en-GB"/>
              <a:t>Sid Thakur, Apple, Inc.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25354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88EE3-EB5C-9F4F-AAD7-11FB70869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Opt-out Post-Association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CFAFC4-4F39-E14C-8089-A6619A266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046" y="1751013"/>
            <a:ext cx="434737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STA may choose to opt-out to accept Device ID post-association by using Robust Management Action Frame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5F967B-0EE2-D748-9C4C-90852EC3BA1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DD0C2A1-7A61-3B4C-BD31-CD203D0083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9EF15EB-A9AC-914F-AAB0-CFE7A9A7925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91" t="8387" r="8443"/>
          <a:stretch/>
        </p:blipFill>
        <p:spPr>
          <a:xfrm>
            <a:off x="5023653" y="1751013"/>
            <a:ext cx="3894138" cy="4352925"/>
          </a:xfrm>
          <a:prstGeom prst="rect">
            <a:avLst/>
          </a:prstGeom>
        </p:spPr>
      </p:pic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FAC1DAD-BD64-8848-9E2E-662BB8E2386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105400" y="6475413"/>
            <a:ext cx="3436938" cy="153987"/>
          </a:xfrm>
        </p:spPr>
        <p:txBody>
          <a:bodyPr/>
          <a:lstStyle/>
          <a:p>
            <a:r>
              <a:rPr lang="en-GB"/>
              <a:t>Sid Thakur, Apple, Inc.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89512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7594AF-9A37-9342-BB44-9A477A4C6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62000"/>
          </a:xfrm>
        </p:spPr>
        <p:txBody>
          <a:bodyPr/>
          <a:lstStyle/>
          <a:p>
            <a:r>
              <a:rPr lang="en-US" dirty="0"/>
              <a:t>Identifier Protection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2A084A-314D-F94E-9298-CB5C2BDB44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7856538" cy="441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Transmission of identifier in M2 ensures that the ID blob within KDE can be encrypted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DeAuth</a:t>
            </a:r>
            <a:r>
              <a:rPr lang="en-US" dirty="0"/>
              <a:t>/</a:t>
            </a:r>
            <a:r>
              <a:rPr lang="en-US" dirty="0" err="1"/>
              <a:t>Disassoc</a:t>
            </a:r>
            <a:r>
              <a:rPr lang="en-US" dirty="0"/>
              <a:t> can be protected using Management Frame Protection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ID Blob in Management Action Frames are protected by the use of Management Frame Protection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14C791-9B92-E444-8399-0C57FE54AFC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7E0D292-BA3E-374D-AF53-BC5FC384652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F8BEF37-1236-C449-9970-342DE9838823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105400" y="6475413"/>
            <a:ext cx="3436938" cy="153987"/>
          </a:xfrm>
        </p:spPr>
        <p:txBody>
          <a:bodyPr/>
          <a:lstStyle/>
          <a:p>
            <a:r>
              <a:rPr lang="en-GB"/>
              <a:t>Sid Thakur, Apple, Inc.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9969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5CE9DC-4AE6-9844-A893-95E8A99E2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dirty="0"/>
              <a:t>Clear Data Bit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880CCF-D34E-224F-9C9E-274CEFFC2A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367" y="1255568"/>
            <a:ext cx="4573586" cy="503266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STA can ask network to delete data collected using the identifier at any time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 do so, STA can set the Clear Data bit (Slide 3) in the Device ID Element in any of the following frames and transmit to AP as permitted by 802.11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M2 Message of 4-way Handshake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err="1"/>
              <a:t>DeAuth</a:t>
            </a:r>
            <a:r>
              <a:rPr lang="en-US" dirty="0"/>
              <a:t>/</a:t>
            </a:r>
            <a:r>
              <a:rPr lang="en-US" dirty="0" err="1"/>
              <a:t>Disassoc</a:t>
            </a:r>
            <a:r>
              <a:rPr lang="en-US" dirty="0"/>
              <a:t> Message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Robust Management Action Frame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EFB991-6DB8-9D4E-B0AF-2C4C2415C70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4735F39-2E0C-6E4E-B14A-FBADF90D7A9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453A079-521D-1D44-A622-CB469B1E97E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7" t="6890" r="727"/>
          <a:stretch/>
        </p:blipFill>
        <p:spPr>
          <a:xfrm>
            <a:off x="4706953" y="1368176"/>
            <a:ext cx="4437047" cy="4956423"/>
          </a:xfrm>
          <a:prstGeom prst="rect">
            <a:avLst/>
          </a:prstGeom>
        </p:spPr>
      </p:pic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57185D06-574D-5E40-8765-9A0BE700EF33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105400" y="6475413"/>
            <a:ext cx="3436938" cy="153987"/>
          </a:xfrm>
        </p:spPr>
        <p:txBody>
          <a:bodyPr/>
          <a:lstStyle/>
          <a:p>
            <a:r>
              <a:rPr lang="en-GB"/>
              <a:t>Sid Thakur, Apple, Inc.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62934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20B0C-34F9-364B-BF01-491D62E28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644EBD-A435-C24A-B577-3DCA8D51A1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4"/>
            <a:ext cx="8077200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Use of Opt-in mechanism allows STA to make a clear choice about when to use an identifier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Allows binding between STA behavior and user consent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Use of clear data bit enables methods for compliance with regulations in some regions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9627C1-1A4E-AB4D-BF63-756001B285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397701-9AF7-F143-A3C5-78B7A351800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A5C80FC-8002-CE4B-B594-859965280826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105400" y="6475413"/>
            <a:ext cx="3436938" cy="153987"/>
          </a:xfrm>
        </p:spPr>
        <p:txBody>
          <a:bodyPr/>
          <a:lstStyle/>
          <a:p>
            <a:r>
              <a:rPr lang="en-GB"/>
              <a:t>Sid Thakur, Apple, Inc.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0422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IEEE802.11bh has completed the comment collection (CC41). Several comments have been made with regards to STA ability to opt-in to being uniquely identified by a network. 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slide-set defines signalling for a STA to opt-in to or opt-out from the Device identifier. 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The proposal paves the way to comply with regulations such as GDPR.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08E9E5C5-33C9-1341-8730-460A8DD3D0F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105400" y="6475413"/>
            <a:ext cx="3436938" cy="153987"/>
          </a:xfrm>
        </p:spPr>
        <p:txBody>
          <a:bodyPr/>
          <a:lstStyle/>
          <a:p>
            <a:r>
              <a:rPr lang="en-GB"/>
              <a:t>Sid Thakur, Apple, Inc.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2E96B-7F7D-73FD-5896-C210B5DDC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End User Consent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8B7618-A62A-4B7F-3A2F-BD42384418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8658" y="1676400"/>
            <a:ext cx="7770813" cy="43037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end user should always provide consent to use device ID in a network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end user makes conscious decision to allow STA to be tracked by the network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By default, the STA disables use of the network 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802.11bh D 0.2 spec needs a mechanism to communicate the end user consent to the MAC-layer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Currently, the draft just says that STA may opt-in without including the user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DF34B5-F8AD-D46A-9BDD-25590434B2F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8EE0A4F-842B-FDE1-E5B4-BB1EFCC8C6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  <p:pic>
        <p:nvPicPr>
          <p:cNvPr id="8" name="Picture 7" descr="Text&#10;&#10;Description automatically generated">
            <a:extLst>
              <a:ext uri="{FF2B5EF4-FFF2-40B4-BE49-F238E27FC236}">
                <a16:creationId xmlns:a16="http://schemas.microsoft.com/office/drawing/2014/main" id="{BB778231-381A-96F3-F812-BC77EA97E3F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18" b="7122"/>
          <a:stretch/>
        </p:blipFill>
        <p:spPr>
          <a:xfrm>
            <a:off x="104931" y="5105400"/>
            <a:ext cx="8962869" cy="1217612"/>
          </a:xfrm>
          <a:prstGeom prst="rect">
            <a:avLst/>
          </a:prstGeom>
        </p:spPr>
      </p:pic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063A743-66C3-194D-807E-20C451176EE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105400" y="6475413"/>
            <a:ext cx="3436938" cy="153987"/>
          </a:xfrm>
        </p:spPr>
        <p:txBody>
          <a:bodyPr/>
          <a:lstStyle/>
          <a:p>
            <a:r>
              <a:rPr lang="en-GB"/>
              <a:t>Sid Thakur, Apple, Inc.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6230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July 2022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The user consent should be </a:t>
            </a:r>
            <a:r>
              <a:rPr lang="en-US" dirty="0">
                <a:solidFill>
                  <a:schemeClr val="tx1"/>
                </a:solidFill>
              </a:rPr>
              <a:t>explicitly </a:t>
            </a:r>
            <a:r>
              <a:rPr lang="en-US" dirty="0"/>
              <a:t>signaled to AP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Current draft has does not allow the STA to signal the user consent to the AP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causes the following disadvantages:</a:t>
            </a:r>
          </a:p>
          <a:p>
            <a:pPr marL="628650" lvl="1" indent="-287338">
              <a:buFont typeface="Arial" panose="020B0604020202020204" pitchFamily="34" charset="0"/>
              <a:buChar char="•"/>
            </a:pPr>
            <a:r>
              <a:rPr lang="en-US" dirty="0"/>
              <a:t>AP will provide Device ID even if not desired by the STA</a:t>
            </a:r>
          </a:p>
          <a:p>
            <a:pPr marL="628650" lvl="1" indent="-287338">
              <a:buFont typeface="Arial" panose="020B0604020202020204" pitchFamily="34" charset="0"/>
              <a:buChar char="•"/>
            </a:pPr>
            <a:r>
              <a:rPr lang="en-US" dirty="0"/>
              <a:t>AP memory and computation power is consumed unnecessarily, even if the STA is not planning to use the Device ID</a:t>
            </a:r>
          </a:p>
          <a:p>
            <a:pPr marL="628650" lvl="1" indent="-287338">
              <a:buFont typeface="Arial" panose="020B0604020202020204" pitchFamily="34" charset="0"/>
              <a:buChar char="•"/>
            </a:pPr>
            <a:r>
              <a:rPr lang="en-US" dirty="0"/>
              <a:t>STA can just ignore the Device ID, but no control whether it wants to receive and use the ID (OPT-IN)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B6DC911-47EE-3E44-B620-94E25F69408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105400" y="6475413"/>
            <a:ext cx="3436938" cy="153987"/>
          </a:xfrm>
        </p:spPr>
        <p:txBody>
          <a:bodyPr/>
          <a:lstStyle/>
          <a:p>
            <a:r>
              <a:rPr lang="en-GB"/>
              <a:t>Sid Thakur, Apple, Inc.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47892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2E96B-7F7D-73FD-5896-C210B5DDC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Communicating the End User Consent within a user device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8B7618-A62A-4B7F-3A2F-BD42384418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802.11bh D 0.2 spec needs a mechanism to communicate the end user consent to the MAC-layer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One possibility is to use Management Information Base (MIB) Control variable </a:t>
            </a:r>
            <a:r>
              <a:rPr lang="en-US" i="1" dirty="0"/>
              <a:t>dot11UserConsent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i="1" dirty="0"/>
              <a:t>dot11UserConsent</a:t>
            </a:r>
            <a:r>
              <a:rPr lang="en-US" dirty="0"/>
              <a:t> variable carries a Boolean user consent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True = The STA uses Device ID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False = The STA does not use the Device ID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DF34B5-F8AD-D46A-9BDD-25590434B2F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8EE0A4F-842B-FDE1-E5B4-BB1EFCC8C6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D4FA6DA-904C-FF46-8877-0DA5C2725C1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105400" y="6475413"/>
            <a:ext cx="3436938" cy="153987"/>
          </a:xfrm>
        </p:spPr>
        <p:txBody>
          <a:bodyPr/>
          <a:lstStyle/>
          <a:p>
            <a:r>
              <a:rPr lang="en-GB"/>
              <a:t>Sid Thakur, Apple, Inc.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103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July 2022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>
                <a:solidFill>
                  <a:schemeClr val="tx1"/>
                </a:solidFill>
              </a:rPr>
              <a:t>Current Signaling 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40386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STA can use the Device ID capability to signal whether the Device Identifier is created by the network and assigned in the M3 of 4-Way HS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D1CC9E6-F61F-B440-AAD7-750E99B292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9306" y="1695450"/>
            <a:ext cx="4383275" cy="3794125"/>
          </a:xfrm>
          <a:prstGeom prst="rect">
            <a:avLst/>
          </a:prstGeom>
        </p:spPr>
      </p:pic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A6FEEDB-3184-A743-9EB2-06DF8DD762C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105400" y="6475413"/>
            <a:ext cx="3436938" cy="153987"/>
          </a:xfrm>
        </p:spPr>
        <p:txBody>
          <a:bodyPr/>
          <a:lstStyle/>
          <a:p>
            <a:r>
              <a:rPr lang="en-GB"/>
              <a:t>Sid Thakur, Apple, Inc.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D6FDD-E393-5657-C479-051A019584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Current signaling of user consent through Device ID capability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260D611B-F453-BC30-1075-05DB60CD85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6267201"/>
              </p:ext>
            </p:extLst>
          </p:nvPr>
        </p:nvGraphicFramePr>
        <p:xfrm>
          <a:off x="685800" y="4114800"/>
          <a:ext cx="7770813" cy="229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4200">
                  <a:extLst>
                    <a:ext uri="{9D8B030D-6E8A-4147-A177-3AD203B41FA5}">
                      <a16:colId xmlns:a16="http://schemas.microsoft.com/office/drawing/2014/main" val="568090606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99095295"/>
                    </a:ext>
                  </a:extLst>
                </a:gridCol>
                <a:gridCol w="2132013">
                  <a:extLst>
                    <a:ext uri="{9D8B030D-6E8A-4147-A177-3AD203B41FA5}">
                      <a16:colId xmlns:a16="http://schemas.microsoft.com/office/drawing/2014/main" val="31736308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 considers Opt-In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AP/ Network considers Opt-In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86599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No Capability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Opt-Out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Opt-Out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1881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Capability, STA does not use the Device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Opt-Out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Opt-In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54922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Capability, STA uses the Device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Opt-In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Opt-In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4427184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86B6D8-7CAD-902F-861B-CC012E5990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668435-B88D-B461-1735-B2F2D3EC203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Sid Thakur, Apple,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E5683FF-1E5D-DA3C-91DD-D9C319715A5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A6678A66-A2D0-F076-09AC-BB4CF132B7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1981200"/>
            <a:ext cx="7543800" cy="1541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kern="0" dirty="0"/>
              <a:t>If STA signals support for Device ID, but does not use the assigned Device ID, the STA and network have different understanding of the user consent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/>
              <a:t>A STA can only set the Device ID capability to false, if it does not have end user  consent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7B91578-89FB-84BE-16FB-2CBA9E6D28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507" y="4724400"/>
            <a:ext cx="446293" cy="44629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2F2AD87-909A-C323-0E5F-ED32AFD1F0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506" y="5905639"/>
            <a:ext cx="446293" cy="44629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4A045B6E-E07B-24BE-D6D1-30B39B0A6A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615" y="5240225"/>
            <a:ext cx="488183" cy="488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10253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8CBCD-65ED-CB25-CAA2-4C48C4004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Proposal: Opt-in Mechanism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864DEC-B903-0607-3A3E-A34FC90E88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proposal modifies the Device-ID element to include a field that can be used to Opt-in to Device Identification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By default, the STA should opt-out from Device Identification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Only if the STA explicitly allows Device ID allocation for itself, then it should get the Device ID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B27818-E7D6-F1B5-45EA-E4F3B5D266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FDE6F30-BB49-EC5B-A6C0-DCB6423D818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B1EFC767-66AD-704A-A027-2C005F896F35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105400" y="6475413"/>
            <a:ext cx="3436938" cy="153987"/>
          </a:xfrm>
        </p:spPr>
        <p:txBody>
          <a:bodyPr/>
          <a:lstStyle/>
          <a:p>
            <a:r>
              <a:rPr lang="en-GB"/>
              <a:t>Sid Thakur, Apple, Inc.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59924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D6FDD-E393-5657-C479-051A019584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Proposed signaling of user consent signaling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260D611B-F453-BC30-1075-05DB60CD85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9461642"/>
              </p:ext>
            </p:extLst>
          </p:nvPr>
        </p:nvGraphicFramePr>
        <p:xfrm>
          <a:off x="723899" y="4454525"/>
          <a:ext cx="7770813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34429">
                  <a:extLst>
                    <a:ext uri="{9D8B030D-6E8A-4147-A177-3AD203B41FA5}">
                      <a16:colId xmlns:a16="http://schemas.microsoft.com/office/drawing/2014/main" val="568090606"/>
                    </a:ext>
                  </a:extLst>
                </a:gridCol>
                <a:gridCol w="1990072">
                  <a:extLst>
                    <a:ext uri="{9D8B030D-6E8A-4147-A177-3AD203B41FA5}">
                      <a16:colId xmlns:a16="http://schemas.microsoft.com/office/drawing/2014/main" val="2099095295"/>
                    </a:ext>
                  </a:extLst>
                </a:gridCol>
                <a:gridCol w="2246312">
                  <a:extLst>
                    <a:ext uri="{9D8B030D-6E8A-4147-A177-3AD203B41FA5}">
                      <a16:colId xmlns:a16="http://schemas.microsoft.com/office/drawing/2014/main" val="31736308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 considers Opt-In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AP/ Network considers Opt-In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86599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No Capability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Opt-Out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Opt-Out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1881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Capability, No end user consent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Opt-Out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Opt-Out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54922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Capability, End user consent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Opt-In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Opt-In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4427184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86B6D8-7CAD-902F-861B-CC012E5990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668435-B88D-B461-1735-B2F2D3EC203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Sid Thakur, Apple,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E5683FF-1E5D-DA3C-91DD-D9C319715A5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F2E3FFBC-A925-6B68-9958-0C97172A1B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1981200"/>
            <a:ext cx="7543800" cy="2362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kern="0" dirty="0"/>
              <a:t>Explicit Opt-In signaling from the STA ensures that the network and STA have the same understanding of the user consent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/>
              <a:t>The user consent needs to be communicated to network, otherwise the network will track the STA without user consent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/>
              <a:t>Incorrect user consent signaling may be a showstopper for a STA to use 802.11bh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B90C137-D801-37D4-246E-52B42357E0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789" y="5843046"/>
            <a:ext cx="446293" cy="44629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455F498-11A7-319C-5185-75EEDA5C33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789" y="5007265"/>
            <a:ext cx="446293" cy="44629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ACA8246-8437-3D13-A3C4-835F5CB1A0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789" y="5410200"/>
            <a:ext cx="446293" cy="446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91062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5216</TotalTime>
  <Words>1394</Words>
  <Application>Microsoft Macintosh PowerPoint</Application>
  <PresentationFormat>On-screen Show (4:3)</PresentationFormat>
  <Paragraphs>215</Paragraphs>
  <Slides>19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Times New Roman</vt:lpstr>
      <vt:lpstr>Office Theme</vt:lpstr>
      <vt:lpstr>Document</vt:lpstr>
      <vt:lpstr>Opt-in or opt-out from the STA ID</vt:lpstr>
      <vt:lpstr>Abstract</vt:lpstr>
      <vt:lpstr>End User Consent</vt:lpstr>
      <vt:lpstr>The user consent should be explicitly signaled to AP</vt:lpstr>
      <vt:lpstr>Communicating the End User Consent within a user device</vt:lpstr>
      <vt:lpstr>Current Signaling </vt:lpstr>
      <vt:lpstr>Current signaling of user consent through Device ID capability</vt:lpstr>
      <vt:lpstr>Proposal: Opt-in Mechanism</vt:lpstr>
      <vt:lpstr>Proposed signaling of user consent signaling</vt:lpstr>
      <vt:lpstr>First time association to a network </vt:lpstr>
      <vt:lpstr>Proposal: Addition to Device Id  Element</vt:lpstr>
      <vt:lpstr>Proposal: Opt-in/Opt-out during Association</vt:lpstr>
      <vt:lpstr>Continued Opt-in during Re-assoc</vt:lpstr>
      <vt:lpstr>Proposal: Opt-out on DeAuth/Disassoc</vt:lpstr>
      <vt:lpstr>Opt-in Post-Association</vt:lpstr>
      <vt:lpstr>Opt-out Post-Association</vt:lpstr>
      <vt:lpstr>Identifier Protection</vt:lpstr>
      <vt:lpstr>Clear Data Bit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 ID Obliteration</dc:title>
  <dc:creator>Sid Thakur</dc:creator>
  <cp:lastModifiedBy>Sid Thakur</cp:lastModifiedBy>
  <cp:revision>23</cp:revision>
  <cp:lastPrinted>1601-01-01T00:00:00Z</cp:lastPrinted>
  <dcterms:created xsi:type="dcterms:W3CDTF">2022-07-07T19:50:22Z</dcterms:created>
  <dcterms:modified xsi:type="dcterms:W3CDTF">2022-07-14T14:47:54Z</dcterms:modified>
</cp:coreProperties>
</file>