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69" r:id="rId2"/>
    <p:sldId id="412" r:id="rId3"/>
    <p:sldId id="425" r:id="rId4"/>
    <p:sldId id="426" r:id="rId5"/>
    <p:sldId id="427" r:id="rId6"/>
    <p:sldId id="428" r:id="rId7"/>
    <p:sldId id="430" r:id="rId8"/>
    <p:sldId id="432" r:id="rId9"/>
    <p:sldId id="433" r:id="rId10"/>
    <p:sldId id="431" r:id="rId11"/>
    <p:sldId id="436" r:id="rId12"/>
    <p:sldId id="439" r:id="rId13"/>
    <p:sldId id="438" r:id="rId14"/>
    <p:sldId id="434" r:id="rId15"/>
    <p:sldId id="437" r:id="rId16"/>
    <p:sldId id="429"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 id="2" name="Ming Gan" initials="M" lastIdx="7" clrIdx="1">
    <p:extLst>
      <p:ext uri="{19B8F6BF-5375-455C-9EA6-DF929625EA0E}">
        <p15:presenceInfo xmlns:p15="http://schemas.microsoft.com/office/powerpoint/2012/main" userId="Ming Gan" providerId="None"/>
      </p:ext>
    </p:extLst>
  </p:cmAuthor>
  <p:cmAuthor id="3" name="Stephen McCann" initials="SM" lastIdx="2" clrIdx="2">
    <p:extLst>
      <p:ext uri="{19B8F6BF-5375-455C-9EA6-DF929625EA0E}">
        <p15:presenceInfo xmlns:p15="http://schemas.microsoft.com/office/powerpoint/2012/main" userId="S-1-5-21-147214757-305610072-1517763936-7933830" providerId="AD"/>
      </p:ext>
    </p:extLst>
  </p:cmAuthor>
  <p:cmAuthor id="4" name="Yan Xin" initials="YX" lastIdx="4" clrIdx="3">
    <p:extLst>
      <p:ext uri="{19B8F6BF-5375-455C-9EA6-DF929625EA0E}">
        <p15:presenceInfo xmlns:p15="http://schemas.microsoft.com/office/powerpoint/2012/main" userId="Yan Xin" providerId="None"/>
      </p:ext>
    </p:extLst>
  </p:cmAuthor>
  <p:cmAuthor id="5" name="Shimi Shilo (TRC)" initials="SS(" lastIdx="4" clrIdx="4">
    <p:extLst>
      <p:ext uri="{19B8F6BF-5375-455C-9EA6-DF929625EA0E}">
        <p15:presenceInfo xmlns:p15="http://schemas.microsoft.com/office/powerpoint/2012/main" userId="S-1-5-21-147214757-305610072-1517763936-46237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E1EFA"/>
    <a:srgbClr val="00CC99"/>
    <a:srgbClr val="00B050"/>
    <a:srgbClr val="90FA93"/>
    <a:srgbClr val="FAE690"/>
    <a:srgbClr val="FD9491"/>
    <a:srgbClr val="DFB7D9"/>
    <a:srgbClr val="C2C2FE"/>
    <a:srgbClr val="F49088"/>
    <a:srgbClr val="FFA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6424" autoAdjust="0"/>
  </p:normalViewPr>
  <p:slideViewPr>
    <p:cSldViewPr>
      <p:cViewPr varScale="1">
        <p:scale>
          <a:sx n="94" d="100"/>
          <a:sy n="94" d="100"/>
        </p:scale>
        <p:origin x="480" y="5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1" d="100"/>
          <a:sy n="91" d="100"/>
        </p:scale>
        <p:origin x="373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802.11-13/xxxxr0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Philip Levis, Stanford University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Philip Levis, Stanford University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a:t>Ming Gan, Huawei</a:t>
            </a:r>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 2022</a:t>
            </a:r>
            <a:endParaRPr lang="en-US" altLang="zh-CN"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a:t>Ming Gan, Huawei</a:t>
            </a:r>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 2022</a:t>
            </a:r>
            <a:endParaRPr lang="en-US" altLang="zh-CN"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a:t>Ming Gan, Huawei</a:t>
            </a:r>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 2022</a:t>
            </a:r>
            <a:endParaRPr lang="en-US" altLang="zh-CN"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a:t>Ming Gan, Huawei</a:t>
            </a:r>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 2022</a:t>
            </a:r>
            <a:endParaRPr lang="en-US" altLang="zh-CN"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a:t>Ming Gan, Huawei</a:t>
            </a:r>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 2022</a:t>
            </a:r>
            <a:endParaRPr lang="en-US" altLang="zh-CN"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a:t>Ming Gan, Huawei</a:t>
            </a:r>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
        <p:nvSpPr>
          <p:cNvPr id="8" name="Rectangle 4"/>
          <p:cNvSpPr>
            <a:spLocks noGrp="1" noChangeArrowheads="1"/>
          </p:cNvSpPr>
          <p:nvPr>
            <p:ph type="dt" sz="half" idx="13"/>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 2022</a:t>
            </a:r>
            <a:endParaRPr lang="en-US" altLang="zh-CN"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a:xfrm>
            <a:off x="7359305" y="6475413"/>
            <a:ext cx="1184620" cy="184666"/>
          </a:xfrm>
        </p:spPr>
        <p:txBody>
          <a:bodyPr/>
          <a:lstStyle>
            <a:lvl1pPr>
              <a:defRPr/>
            </a:lvl1pPr>
          </a:lstStyle>
          <a:p>
            <a:r>
              <a:rPr lang="en-US" dirty="0"/>
              <a:t>Ming Gan, Huawei</a:t>
            </a:r>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
        <p:nvSpPr>
          <p:cNvPr id="10" name="Rectangle 4"/>
          <p:cNvSpPr>
            <a:spLocks noGrp="1" noChangeArrowheads="1"/>
          </p:cNvSpPr>
          <p:nvPr>
            <p:ph type="dt" sz="half" idx="13"/>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 2022</a:t>
            </a:r>
            <a:endParaRPr lang="en-US" altLang="zh-CN"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a:xfrm>
            <a:off x="7359305" y="6475413"/>
            <a:ext cx="1184620" cy="184666"/>
          </a:xfrm>
        </p:spPr>
        <p:txBody>
          <a:bodyPr/>
          <a:lstStyle>
            <a:lvl1pPr>
              <a:defRPr/>
            </a:lvl1pPr>
          </a:lstStyle>
          <a:p>
            <a:r>
              <a:rPr lang="en-US" dirty="0"/>
              <a:t>Ming Gan, Huawei</a:t>
            </a:r>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
        <p:nvSpPr>
          <p:cNvPr id="6"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a:t>
            </a:r>
            <a:r>
              <a:rPr lang="en-US" dirty="0" smtClean="0"/>
              <a:t> 2022</a:t>
            </a:r>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7359305" y="6475413"/>
            <a:ext cx="1184620" cy="184666"/>
          </a:xfrm>
        </p:spPr>
        <p:txBody>
          <a:bodyPr/>
          <a:lstStyle>
            <a:lvl1pPr>
              <a:defRPr/>
            </a:lvl1pPr>
          </a:lstStyle>
          <a:p>
            <a:r>
              <a:rPr lang="en-US" dirty="0"/>
              <a:t>Ming Gan, Huawei</a:t>
            </a:r>
          </a:p>
        </p:txBody>
      </p:sp>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
        <p:nvSpPr>
          <p:cNvPr id="5" name="Date Placeholder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 2022</a:t>
            </a:r>
            <a:endParaRPr lang="en-US" altLang="zh-CN"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a:t>Ming Gan, Huawei</a:t>
            </a:r>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
        <p:nvSpPr>
          <p:cNvPr id="8" name="Rectangle 4"/>
          <p:cNvSpPr>
            <a:spLocks noGrp="1" noChangeArrowheads="1"/>
          </p:cNvSpPr>
          <p:nvPr>
            <p:ph type="dt" sz="half" idx="13"/>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a:t>
            </a:r>
            <a:r>
              <a:rPr lang="en-US" dirty="0" smtClean="0"/>
              <a:t> 2022</a:t>
            </a:r>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a:t>Ming Gan, Huawei</a:t>
            </a:r>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
        <p:nvSpPr>
          <p:cNvPr id="8" name="Rectangle 4"/>
          <p:cNvSpPr>
            <a:spLocks noGrp="1" noChangeArrowheads="1"/>
          </p:cNvSpPr>
          <p:nvPr>
            <p:ph type="dt" sz="half" idx="13"/>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 2022</a:t>
            </a:r>
            <a:endParaRPr lang="en-US" altLang="zh-CN"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 </a:t>
            </a:r>
            <a:r>
              <a:rPr lang="en-US" dirty="0"/>
              <a:t>2022</a:t>
            </a:r>
          </a:p>
        </p:txBody>
      </p:sp>
      <p:sp>
        <p:nvSpPr>
          <p:cNvPr id="1029" name="Rectangle 5"/>
          <p:cNvSpPr>
            <a:spLocks noGrp="1" noChangeArrowheads="1"/>
          </p:cNvSpPr>
          <p:nvPr>
            <p:ph type="ftr" sz="quarter" idx="3"/>
          </p:nvPr>
        </p:nvSpPr>
        <p:spPr bwMode="auto">
          <a:xfrm>
            <a:off x="7359305" y="6475413"/>
            <a:ext cx="118462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a:t>Ming Gan,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4469988" y="332601"/>
            <a:ext cx="397551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IEEE </a:t>
            </a:r>
            <a:r>
              <a:rPr lang="en-US" sz="1800" b="1" kern="1200" dirty="0" smtClean="0">
                <a:solidFill>
                  <a:schemeClr val="tx1"/>
                </a:solidFill>
                <a:latin typeface="Times New Roman" charset="0"/>
                <a:ea typeface="+mn-ea"/>
                <a:cs typeface="+mn-cs"/>
              </a:rPr>
              <a:t>802.11-22/</a:t>
            </a:r>
            <a:r>
              <a:rPr lang="en-US" altLang="zh-CN" sz="1800" b="1" kern="1200" dirty="0" smtClean="0">
                <a:solidFill>
                  <a:schemeClr val="tx1"/>
                </a:solidFill>
                <a:latin typeface="Times New Roman" charset="0"/>
                <a:ea typeface="+mn-ea"/>
                <a:cs typeface="+mn-cs"/>
              </a:rPr>
              <a:t>1083</a:t>
            </a:r>
            <a:r>
              <a:rPr lang="en-US" sz="1800" b="1" kern="1200" dirty="0" smtClean="0">
                <a:solidFill>
                  <a:schemeClr val="tx1"/>
                </a:solidFill>
                <a:latin typeface="Times New Roman" charset="0"/>
                <a:ea typeface="+mn-ea"/>
                <a:cs typeface="+mn-cs"/>
              </a:rPr>
              <a:t>-01-0</a:t>
            </a:r>
            <a:r>
              <a:rPr lang="en-US" altLang="zh-CN" sz="1800" b="1" kern="1200" dirty="0" smtClean="0">
                <a:solidFill>
                  <a:schemeClr val="tx1"/>
                </a:solidFill>
                <a:latin typeface="Times New Roman" charset="0"/>
                <a:ea typeface="+mn-ea"/>
                <a:cs typeface="+mn-cs"/>
              </a:rPr>
              <a:t>wng</a:t>
            </a:r>
            <a:endParaRPr lang="en-US" sz="1800" b="1" kern="1200" dirty="0">
              <a:solidFill>
                <a:schemeClr val="tx1"/>
              </a:solidFill>
              <a:latin typeface="Times New Roman"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a:xfrm>
            <a:off x="7359305" y="6475413"/>
            <a:ext cx="1184620" cy="184666"/>
          </a:xfrm>
        </p:spPr>
        <p:txBody>
          <a:bodyPr/>
          <a:lstStyle/>
          <a:p>
            <a:r>
              <a:rPr lang="en-US" dirty="0"/>
              <a:t>Ming Gan, Huawei</a:t>
            </a:r>
          </a:p>
        </p:txBody>
      </p:sp>
      <p:sp>
        <p:nvSpPr>
          <p:cNvPr id="8" name="Slide Number Placeholder 5"/>
          <p:cNvSpPr>
            <a:spLocks noGrp="1"/>
          </p:cNvSpPr>
          <p:nvPr>
            <p:ph type="sldNum" sz="quarter" idx="12"/>
          </p:nvPr>
        </p:nvSpPr>
        <p:spPr/>
        <p:txBody>
          <a:bodyPr/>
          <a:lstStyle/>
          <a:p>
            <a:r>
              <a:rPr lang="en-US"/>
              <a:t>Slide </a:t>
            </a:r>
            <a:fld id="{A1DF4EA4-62C6-4747-AA37-39380629ED0A}" type="slidenum">
              <a:rPr lang="en-US"/>
              <a:pPr/>
              <a:t>1</a:t>
            </a:fld>
            <a:endParaRPr lang="en-US"/>
          </a:p>
        </p:txBody>
      </p:sp>
      <p:sp>
        <p:nvSpPr>
          <p:cNvPr id="30722" name="Rectangle 2"/>
          <p:cNvSpPr>
            <a:spLocks noGrp="1" noChangeArrowheads="1"/>
          </p:cNvSpPr>
          <p:nvPr>
            <p:ph type="title"/>
          </p:nvPr>
        </p:nvSpPr>
        <p:spPr>
          <a:xfrm>
            <a:off x="304800" y="723900"/>
            <a:ext cx="8763000" cy="762000"/>
          </a:xfrm>
          <a:noFill/>
          <a:ln/>
        </p:spPr>
        <p:txBody>
          <a:bodyPr/>
          <a:lstStyle/>
          <a:p>
            <a:pPr eaLnBrk="1" hangingPunct="1">
              <a:lnSpc>
                <a:spcPct val="120000"/>
              </a:lnSpc>
            </a:pPr>
            <a:r>
              <a:rPr lang="en-US" altLang="zh-CN" dirty="0">
                <a:solidFill>
                  <a:schemeClr val="tx1"/>
                </a:solidFill>
              </a:rPr>
              <a:t>N</a:t>
            </a:r>
            <a:r>
              <a:rPr lang="en-US" altLang="zh-CN" dirty="0" smtClean="0">
                <a:solidFill>
                  <a:schemeClr val="tx1"/>
                </a:solidFill>
              </a:rPr>
              <a:t>ext </a:t>
            </a:r>
            <a:r>
              <a:rPr lang="en-US" altLang="zh-CN" dirty="0">
                <a:solidFill>
                  <a:schemeClr val="tx1"/>
                </a:solidFill>
              </a:rPr>
              <a:t>G</a:t>
            </a:r>
            <a:r>
              <a:rPr lang="en-US" altLang="zh-CN" dirty="0" smtClean="0">
                <a:solidFill>
                  <a:schemeClr val="tx1"/>
                </a:solidFill>
              </a:rPr>
              <a:t>eneration SG formation</a:t>
            </a:r>
            <a:endParaRPr lang="en-US" dirty="0">
              <a:solidFill>
                <a:schemeClr val="tx1"/>
              </a:solidFill>
            </a:endParaRPr>
          </a:p>
        </p:txBody>
      </p:sp>
      <p:sp>
        <p:nvSpPr>
          <p:cNvPr id="30726" name="Rectangle 6"/>
          <p:cNvSpPr>
            <a:spLocks noGrp="1" noChangeArrowheads="1"/>
          </p:cNvSpPr>
          <p:nvPr>
            <p:ph type="body" idx="1"/>
          </p:nvPr>
        </p:nvSpPr>
        <p:spPr>
          <a:xfrm>
            <a:off x="609600" y="1676400"/>
            <a:ext cx="7772400" cy="381000"/>
          </a:xfrm>
          <a:noFill/>
          <a:ln/>
        </p:spPr>
        <p:txBody>
          <a:bodyPr/>
          <a:lstStyle/>
          <a:p>
            <a:pPr algn="ctr">
              <a:buFontTx/>
              <a:buNone/>
            </a:pPr>
            <a:r>
              <a:rPr lang="en-US" sz="2000" dirty="0"/>
              <a:t>Date:</a:t>
            </a:r>
            <a:r>
              <a:rPr lang="en-US" sz="2000" b="0" dirty="0"/>
              <a:t> </a:t>
            </a:r>
            <a:r>
              <a:rPr lang="en-US" sz="2000" b="0" dirty="0" smtClean="0"/>
              <a:t>2022-</a:t>
            </a:r>
            <a:r>
              <a:rPr lang="en-US" altLang="zh-CN" sz="2000" b="0" dirty="0" smtClean="0"/>
              <a:t>07</a:t>
            </a:r>
            <a:r>
              <a:rPr lang="en-US" sz="2000" b="0" dirty="0" smtClean="0"/>
              <a:t>-11</a:t>
            </a:r>
            <a:endParaRPr lang="en-US" sz="2000" b="0" dirty="0"/>
          </a:p>
        </p:txBody>
      </p:sp>
      <p:sp>
        <p:nvSpPr>
          <p:cNvPr id="30732" name="Rectangle 12"/>
          <p:cNvSpPr>
            <a:spLocks noChangeArrowheads="1"/>
          </p:cNvSpPr>
          <p:nvPr/>
        </p:nvSpPr>
        <p:spPr bwMode="auto">
          <a:xfrm>
            <a:off x="762000"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sp>
        <p:nvSpPr>
          <p:cNvPr id="11" name="日期占位符 5"/>
          <p:cNvSpPr>
            <a:spLocks noGrp="1"/>
          </p:cNvSpPr>
          <p:nvPr>
            <p:ph type="dt" sz="half" idx="2"/>
          </p:nvPr>
        </p:nvSpPr>
        <p:spPr>
          <a:xfrm>
            <a:off x="696913" y="332601"/>
            <a:ext cx="968214" cy="276999"/>
          </a:xfrm>
        </p:spPr>
        <p:txBody>
          <a:bodyPr/>
          <a:lstStyle/>
          <a:p>
            <a:r>
              <a:rPr lang="en-US" altLang="zh-CN" dirty="0" smtClean="0"/>
              <a:t>July </a:t>
            </a:r>
            <a:r>
              <a:rPr lang="en-US" dirty="0"/>
              <a:t>2022</a:t>
            </a:r>
          </a:p>
        </p:txBody>
      </p:sp>
      <p:graphicFrame>
        <p:nvGraphicFramePr>
          <p:cNvPr id="10" name="表格 9"/>
          <p:cNvGraphicFramePr>
            <a:graphicFrameLocks noGrp="1"/>
          </p:cNvGraphicFramePr>
          <p:nvPr>
            <p:extLst>
              <p:ext uri="{D42A27DB-BD31-4B8C-83A1-F6EECF244321}">
                <p14:modId xmlns:p14="http://schemas.microsoft.com/office/powerpoint/2010/main" val="1528689808"/>
              </p:ext>
            </p:extLst>
          </p:nvPr>
        </p:nvGraphicFramePr>
        <p:xfrm>
          <a:off x="990600" y="2820385"/>
          <a:ext cx="7239000" cy="3129252"/>
        </p:xfrm>
        <a:graphic>
          <a:graphicData uri="http://schemas.openxmlformats.org/drawingml/2006/table">
            <a:tbl>
              <a:tblPr firstRow="1" bandRow="1">
                <a:tableStyleId>{F5AB1C69-6EDB-4FF4-983F-18BD219EF322}</a:tableStyleId>
              </a:tblPr>
              <a:tblGrid>
                <a:gridCol w="1371600"/>
                <a:gridCol w="1219200"/>
                <a:gridCol w="1600200"/>
                <a:gridCol w="1219200"/>
                <a:gridCol w="1828800"/>
              </a:tblGrid>
              <a:tr h="275452">
                <a:tc>
                  <a:txBody>
                    <a:bodyPr/>
                    <a:lstStyle/>
                    <a:p>
                      <a:pPr algn="ctr"/>
                      <a:r>
                        <a:rPr lang="en-US" sz="14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Ming Gan</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8">
                  <a:txBody>
                    <a:bodyPr/>
                    <a:lstStyle/>
                    <a:p>
                      <a:pPr marL="0" marR="0" algn="ctr">
                        <a:spcBef>
                          <a:spcPts val="0"/>
                        </a:spcBef>
                        <a:spcAft>
                          <a:spcPts val="0"/>
                        </a:spcAft>
                      </a:pPr>
                      <a:r>
                        <a:rPr lang="en-US" altLang="zh-CN" sz="1200" kern="1200" dirty="0" smtClean="0">
                          <a:solidFill>
                            <a:schemeClr val="dk1"/>
                          </a:solidFill>
                          <a:effectLst/>
                          <a:latin typeface="+mn-lt"/>
                          <a:ea typeface="+mn-ea"/>
                          <a:cs typeface="+mn-cs"/>
                        </a:rPr>
                        <a:t>Huawei</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ming.gan@huawei.com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dk1"/>
                          </a:solidFill>
                          <a:latin typeface="+mn-lt"/>
                          <a:ea typeface="Times New Roman"/>
                          <a:cs typeface="Arial"/>
                        </a:rPr>
                        <a:t>David </a:t>
                      </a:r>
                      <a:r>
                        <a:rPr lang="en-US" altLang="zh-CN" sz="1200" kern="1200" dirty="0" err="1" smtClean="0">
                          <a:solidFill>
                            <a:schemeClr val="dk1"/>
                          </a:solidFill>
                          <a:latin typeface="+mn-lt"/>
                          <a:ea typeface="Times New Roman"/>
                          <a:cs typeface="Arial"/>
                        </a:rPr>
                        <a:t>Xun</a:t>
                      </a:r>
                      <a:r>
                        <a:rPr lang="en-US" altLang="zh-CN" sz="1200" kern="1200" dirty="0" smtClean="0">
                          <a:solidFill>
                            <a:schemeClr val="dk1"/>
                          </a:solidFill>
                          <a:latin typeface="+mn-lt"/>
                          <a:ea typeface="Times New Roman"/>
                          <a:cs typeface="Arial"/>
                        </a:rPr>
                        <a:t> Yang</a:t>
                      </a:r>
                      <a:endParaRPr lang="en-US" sz="1200" kern="1200" dirty="0">
                        <a:solidFill>
                          <a:schemeClr val="dk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3496">
                <a:tc>
                  <a:txBody>
                    <a:bodyPr/>
                    <a:lstStyle/>
                    <a:p>
                      <a:pPr marL="0" marR="0" algn="ctr">
                        <a:spcBef>
                          <a:spcPts val="0"/>
                        </a:spcBef>
                        <a:spcAft>
                          <a:spcPts val="0"/>
                        </a:spcAft>
                      </a:pPr>
                      <a:r>
                        <a:rPr lang="en-US" sz="1200" dirty="0" smtClean="0">
                          <a:latin typeface="+mn-lt"/>
                          <a:ea typeface="Times New Roman"/>
                          <a:cs typeface="Arial"/>
                        </a:rPr>
                        <a:t>Edward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3496">
                <a:tc>
                  <a:txBody>
                    <a:bodyPr/>
                    <a:lstStyle/>
                    <a:p>
                      <a:pPr marL="0" marR="0" algn="ctr">
                        <a:spcBef>
                          <a:spcPts val="0"/>
                        </a:spcBef>
                        <a:spcAft>
                          <a:spcPts val="0"/>
                        </a:spcAft>
                      </a:pPr>
                      <a:r>
                        <a:rPr lang="en-US" sz="1200" dirty="0" smtClean="0">
                          <a:latin typeface="+mn-lt"/>
                          <a:ea typeface="Times New Roman"/>
                          <a:cs typeface="Arial"/>
                        </a:rPr>
                        <a:t>Osama AboulMagd</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3496">
                <a:tc>
                  <a:txBody>
                    <a:bodyPr/>
                    <a:lstStyle/>
                    <a:p>
                      <a:pPr marL="0" marR="0" algn="ctr">
                        <a:spcBef>
                          <a:spcPts val="0"/>
                        </a:spcBef>
                        <a:spcAft>
                          <a:spcPts val="0"/>
                        </a:spcAft>
                      </a:pPr>
                      <a:r>
                        <a:rPr lang="en-US" sz="1200" dirty="0" smtClean="0">
                          <a:latin typeface="+mn-lt"/>
                          <a:ea typeface="Times New Roman"/>
                          <a:cs typeface="Arial"/>
                        </a:rPr>
                        <a:t>Michael Montemurro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3496">
                <a:tc>
                  <a:txBody>
                    <a:bodyPr/>
                    <a:lstStyle/>
                    <a:p>
                      <a:pPr marL="0" marR="0" algn="ctr">
                        <a:spcBef>
                          <a:spcPts val="0"/>
                        </a:spcBef>
                        <a:spcAft>
                          <a:spcPts val="0"/>
                        </a:spcAft>
                      </a:pPr>
                      <a:r>
                        <a:rPr lang="en-US" sz="1200" dirty="0" smtClean="0">
                          <a:latin typeface="+mn-lt"/>
                          <a:ea typeface="Times New Roman"/>
                          <a:cs typeface="Arial"/>
                        </a:rPr>
                        <a:t>Stephen McCann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3496">
                <a:tc>
                  <a:txBody>
                    <a:bodyPr/>
                    <a:lstStyle/>
                    <a:p>
                      <a:pPr marL="0" marR="0" algn="ctr">
                        <a:spcBef>
                          <a:spcPts val="0"/>
                        </a:spcBef>
                        <a:spcAft>
                          <a:spcPts val="0"/>
                        </a:spcAft>
                      </a:pPr>
                      <a:r>
                        <a:rPr lang="en-US" sz="1200" dirty="0" smtClean="0">
                          <a:latin typeface="Times New Roman"/>
                          <a:ea typeface="Times New Roman"/>
                          <a:cs typeface="Arial"/>
                        </a:rPr>
                        <a:t>Yan Xin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3496">
                <a:tc>
                  <a:txBody>
                    <a:bodyPr/>
                    <a:lstStyle/>
                    <a:p>
                      <a:pPr marL="0" marR="0" algn="ctr">
                        <a:spcBef>
                          <a:spcPts val="0"/>
                        </a:spcBef>
                        <a:spcAft>
                          <a:spcPts val="0"/>
                        </a:spcAft>
                      </a:pPr>
                      <a:r>
                        <a:rPr lang="en-US" sz="1200" dirty="0" smtClean="0">
                          <a:latin typeface="Times New Roman"/>
                          <a:ea typeface="Times New Roman"/>
                          <a:cs typeface="Arial"/>
                        </a:rPr>
                        <a:t>Shimi Shilo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Emerging usage scenario for </a:t>
            </a:r>
            <a:r>
              <a:rPr lang="en-US" altLang="zh-CN" dirty="0" err="1" smtClean="0"/>
              <a:t>mmwave</a:t>
            </a:r>
            <a:r>
              <a:rPr lang="en-US" altLang="zh-CN" dirty="0" smtClean="0"/>
              <a:t> </a:t>
            </a:r>
            <a:r>
              <a:rPr lang="en-US" altLang="zh-CN" dirty="0" smtClean="0"/>
              <a:t>(1)</a:t>
            </a:r>
            <a:endParaRPr lang="zh-CN" altLang="en-US" dirty="0"/>
          </a:p>
        </p:txBody>
      </p:sp>
      <p:sp>
        <p:nvSpPr>
          <p:cNvPr id="3" name="内容占位符 2"/>
          <p:cNvSpPr>
            <a:spLocks noGrp="1"/>
          </p:cNvSpPr>
          <p:nvPr>
            <p:ph idx="1"/>
          </p:nvPr>
        </p:nvSpPr>
        <p:spPr>
          <a:xfrm>
            <a:off x="669560" y="1902468"/>
            <a:ext cx="4890300" cy="4114800"/>
          </a:xfrm>
        </p:spPr>
        <p:txBody>
          <a:bodyPr/>
          <a:lstStyle/>
          <a:p>
            <a:pPr algn="just"/>
            <a:r>
              <a:rPr lang="en-US" altLang="zh-CN" sz="1800" dirty="0"/>
              <a:t>In China, mobile operators are updating their service for its customers at home from FTTD (fiber to the door) to FTTR (fiber to the room</a:t>
            </a:r>
            <a:r>
              <a:rPr lang="en-US" altLang="zh-CN" sz="1800" dirty="0" smtClean="0"/>
              <a:t>)</a:t>
            </a:r>
            <a:endParaRPr lang="en-US" altLang="zh-CN" sz="1800" dirty="0">
              <a:latin typeface="+mj-lt"/>
            </a:endParaRPr>
          </a:p>
          <a:p>
            <a:pPr algn="just"/>
            <a:r>
              <a:rPr lang="en-US" altLang="zh-CN" sz="1800" dirty="0" smtClean="0">
                <a:latin typeface="+mj-lt"/>
              </a:rPr>
              <a:t>FTTR </a:t>
            </a:r>
            <a:r>
              <a:rPr lang="en-US" altLang="zh-CN" sz="1800" dirty="0" smtClean="0">
                <a:latin typeface="+mj-lt"/>
              </a:rPr>
              <a:t>provides one WLAN </a:t>
            </a:r>
            <a:r>
              <a:rPr lang="en-US" altLang="zh-CN" sz="1800" dirty="0">
                <a:latin typeface="+mj-lt"/>
              </a:rPr>
              <a:t>network </a:t>
            </a:r>
            <a:r>
              <a:rPr lang="en-US" altLang="zh-CN" sz="1800" dirty="0" smtClean="0">
                <a:latin typeface="+mj-lt"/>
              </a:rPr>
              <a:t>over all of the </a:t>
            </a:r>
            <a:r>
              <a:rPr lang="en-US" altLang="zh-CN" sz="1800" dirty="0">
                <a:latin typeface="+mj-lt"/>
              </a:rPr>
              <a:t>home, all smart devices access to the same </a:t>
            </a:r>
            <a:r>
              <a:rPr lang="en-US" altLang="zh-CN" sz="1800" dirty="0" smtClean="0">
                <a:latin typeface="+mj-lt"/>
              </a:rPr>
              <a:t>network</a:t>
            </a:r>
          </a:p>
          <a:p>
            <a:pPr lvl="1" algn="just">
              <a:lnSpc>
                <a:spcPct val="90000"/>
              </a:lnSpc>
            </a:pPr>
            <a:r>
              <a:rPr lang="en-US" altLang="zh-CN" sz="1400" kern="1200" dirty="0">
                <a:ea typeface="宋体" panose="02010600030101010101" pitchFamily="2" charset="-122"/>
              </a:rPr>
              <a:t>Each room has its own AP with </a:t>
            </a:r>
            <a:r>
              <a:rPr lang="en-US" altLang="zh-CN" sz="1400" kern="1200" dirty="0" smtClean="0">
                <a:ea typeface="宋体" panose="02010600030101010101" pitchFamily="2" charset="-122"/>
              </a:rPr>
              <a:t>a connection to the </a:t>
            </a:r>
            <a:r>
              <a:rPr lang="en-US" altLang="zh-CN" sz="1400" kern="1200" dirty="0">
                <a:ea typeface="宋体" panose="02010600030101010101" pitchFamily="2" charset="-122"/>
              </a:rPr>
              <a:t>gateway by </a:t>
            </a:r>
            <a:r>
              <a:rPr lang="en-US" altLang="zh-CN" sz="1400" kern="1200" dirty="0" smtClean="0">
                <a:ea typeface="宋体" panose="02010600030101010101" pitchFamily="2" charset="-122"/>
              </a:rPr>
              <a:t>fiber, all APs forming one network</a:t>
            </a:r>
          </a:p>
          <a:p>
            <a:pPr lvl="1" algn="just">
              <a:lnSpc>
                <a:spcPct val="90000"/>
              </a:lnSpc>
            </a:pPr>
            <a:r>
              <a:rPr lang="en-US" altLang="zh-CN" sz="1400" dirty="0"/>
              <a:t>Natural LOS: AP deployed in each room, penetration loss becomes </a:t>
            </a:r>
            <a:r>
              <a:rPr lang="en-US" altLang="zh-CN" sz="1400" dirty="0" smtClean="0"/>
              <a:t>negligible within this room</a:t>
            </a:r>
          </a:p>
          <a:p>
            <a:pPr lvl="1" algn="just">
              <a:lnSpc>
                <a:spcPct val="90000"/>
              </a:lnSpc>
            </a:pPr>
            <a:r>
              <a:rPr lang="en-US" altLang="zh-CN" sz="1400" kern="1200" dirty="0">
                <a:ea typeface="宋体" panose="02010600030101010101" pitchFamily="2" charset="-122"/>
              </a:rPr>
              <a:t>Fiber </a:t>
            </a:r>
            <a:r>
              <a:rPr lang="en-US" altLang="zh-CN" sz="1400" kern="1200" dirty="0" smtClean="0">
                <a:ea typeface="宋体" panose="02010600030101010101" pitchFamily="2" charset="-122"/>
              </a:rPr>
              <a:t>infrastructure, with easy deployment, </a:t>
            </a:r>
            <a:r>
              <a:rPr lang="en-US" altLang="zh-CN" sz="1400" kern="1200" dirty="0">
                <a:ea typeface="宋体" panose="02010600030101010101" pitchFamily="2" charset="-122"/>
              </a:rPr>
              <a:t>is able to provide more than </a:t>
            </a:r>
            <a:r>
              <a:rPr lang="en-US" altLang="zh-CN" sz="1400" kern="1200" dirty="0" smtClean="0">
                <a:ea typeface="宋体" panose="02010600030101010101" pitchFamily="2" charset="-122"/>
              </a:rPr>
              <a:t>10 </a:t>
            </a:r>
            <a:r>
              <a:rPr lang="en-US" altLang="zh-CN" sz="1400" kern="1200" dirty="0" err="1" smtClean="0">
                <a:ea typeface="宋体" panose="02010600030101010101" pitchFamily="2" charset="-122"/>
              </a:rPr>
              <a:t>Gbps</a:t>
            </a:r>
            <a:endParaRPr lang="en-US" altLang="zh-CN" sz="1400" dirty="0" smtClean="0">
              <a:latin typeface="Arial" panose="020B0604020202020204" pitchFamily="34" charset="0"/>
            </a:endParaRPr>
          </a:p>
          <a:p>
            <a:r>
              <a:rPr lang="en-US" altLang="zh-CN" sz="2000" kern="1200" dirty="0">
                <a:ea typeface="宋体" panose="02010600030101010101" pitchFamily="2" charset="-122"/>
              </a:rPr>
              <a:t>Interference mitigation becomes the key of this service for reliable high throughput</a:t>
            </a:r>
            <a:endParaRPr lang="zh-CN" altLang="en-US" sz="2000" kern="1200" dirty="0">
              <a:ea typeface="宋体" panose="02010600030101010101" pitchFamily="2" charset="-122"/>
            </a:endParaRPr>
          </a:p>
          <a:p>
            <a:endParaRPr lang="en-US" altLang="zh-CN" dirty="0"/>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10</a:t>
            </a:fld>
            <a:endParaRPr lang="en-US"/>
          </a:p>
        </p:txBody>
      </p:sp>
      <p:sp>
        <p:nvSpPr>
          <p:cNvPr id="6" name="日期占位符 5"/>
          <p:cNvSpPr>
            <a:spLocks noGrp="1"/>
          </p:cNvSpPr>
          <p:nvPr>
            <p:ph type="dt" sz="half" idx="2"/>
          </p:nvPr>
        </p:nvSpPr>
        <p:spPr/>
        <p:txBody>
          <a:bodyPr/>
          <a:lstStyle/>
          <a:p>
            <a:r>
              <a:rPr lang="en-US" altLang="zh-CN" smtClean="0"/>
              <a:t>July 2022</a:t>
            </a:r>
            <a:endParaRPr lang="en-US" altLang="zh-CN" dirty="0"/>
          </a:p>
        </p:txBody>
      </p:sp>
      <p:cxnSp>
        <p:nvCxnSpPr>
          <p:cNvPr id="9" name="直接箭头连接符 8">
            <a:extLst>
              <a:ext uri="{FF2B5EF4-FFF2-40B4-BE49-F238E27FC236}">
                <a16:creationId xmlns="" xmlns:a16="http://schemas.microsoft.com/office/drawing/2014/main" id="{A767B147-D183-4B9F-80A9-1B12F4346EE2}"/>
              </a:ext>
            </a:extLst>
          </p:cNvPr>
          <p:cNvCxnSpPr/>
          <p:nvPr/>
        </p:nvCxnSpPr>
        <p:spPr>
          <a:xfrm>
            <a:off x="4179012" y="5213782"/>
            <a:ext cx="0" cy="435811"/>
          </a:xfrm>
          <a:prstGeom prst="straightConnector1">
            <a:avLst/>
          </a:prstGeom>
          <a:ln w="19050">
            <a:solidFill>
              <a:schemeClr val="bg1">
                <a:lumMod val="60000"/>
                <a:lumOff val="4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7" name="组合 6"/>
          <p:cNvGrpSpPr/>
          <p:nvPr/>
        </p:nvGrpSpPr>
        <p:grpSpPr>
          <a:xfrm>
            <a:off x="5635089" y="2819814"/>
            <a:ext cx="3537698" cy="2557905"/>
            <a:chOff x="5425925" y="3943435"/>
            <a:chExt cx="3537698" cy="2557905"/>
          </a:xfrm>
        </p:grpSpPr>
        <p:grpSp>
          <p:nvGrpSpPr>
            <p:cNvPr id="54" name="组合 53"/>
            <p:cNvGrpSpPr/>
            <p:nvPr/>
          </p:nvGrpSpPr>
          <p:grpSpPr>
            <a:xfrm>
              <a:off x="5425925" y="3943435"/>
              <a:ext cx="3234935" cy="2411953"/>
              <a:chOff x="487984" y="2520262"/>
              <a:chExt cx="3287073" cy="3402674"/>
            </a:xfrm>
          </p:grpSpPr>
          <p:pic>
            <p:nvPicPr>
              <p:cNvPr id="55" name="图片 54"/>
              <p:cNvPicPr>
                <a:picLocks noChangeAspect="1"/>
              </p:cNvPicPr>
              <p:nvPr/>
            </p:nvPicPr>
            <p:blipFill rotWithShape="1">
              <a:blip r:embed="rId2"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487984" y="2520262"/>
                <a:ext cx="3287073" cy="3402674"/>
              </a:xfrm>
              <a:prstGeom prst="rect">
                <a:avLst/>
              </a:prstGeom>
            </p:spPr>
          </p:pic>
          <p:sp>
            <p:nvSpPr>
              <p:cNvPr id="56" name="椭圆 55"/>
              <p:cNvSpPr/>
              <p:nvPr/>
            </p:nvSpPr>
            <p:spPr>
              <a:xfrm>
                <a:off x="1501202" y="2543445"/>
                <a:ext cx="916171" cy="1349676"/>
              </a:xfrm>
              <a:prstGeom prst="ellipse">
                <a:avLst/>
              </a:prstGeom>
              <a:gradFill>
                <a:gsLst>
                  <a:gs pos="0">
                    <a:srgbClr val="30B5C5">
                      <a:alpha val="66000"/>
                    </a:srgbClr>
                  </a:gs>
                  <a:gs pos="71000">
                    <a:sysClr val="window" lastClr="FFFFFF">
                      <a:lumMod val="95000"/>
                      <a:alpha val="61000"/>
                    </a:sysClr>
                  </a:gs>
                </a:gsLst>
                <a:path path="shape">
                  <a:fillToRect l="50000" t="50000" r="50000" b="50000"/>
                </a:path>
              </a:gradFill>
              <a:ln w="25400" cap="flat" cmpd="sng" algn="ctr">
                <a:noFill/>
                <a:prstDash val="solid"/>
              </a:ln>
              <a:effectLst/>
            </p:spPr>
            <p:txBody>
              <a:bodyPr rtlCol="0" anchor="ctr">
                <a:noAutofit/>
              </a:bodyPr>
              <a:lstStyle/>
              <a:p>
                <a:pPr marL="0" marR="0" lvl="0" indent="0" algn="ctr" defTabSz="914400" eaLnBrk="1" fontAlgn="ctr" latinLnBrk="0" hangingPunct="1">
                  <a:lnSpc>
                    <a:spcPct val="100000"/>
                  </a:lnSpc>
                  <a:spcBef>
                    <a:spcPts val="0"/>
                  </a:spcBef>
                  <a:spcAft>
                    <a:spcPts val="0"/>
                  </a:spcAft>
                  <a:buClrTx/>
                  <a:buSzTx/>
                  <a:buFontTx/>
                  <a:buNone/>
                  <a:tabLst/>
                  <a:defRPr/>
                </a:pPr>
                <a:endParaRPr kumimoji="0" lang="en-US" altLang="zh-CN" sz="1600" b="0" i="0" u="none" strike="noStrike" kern="0" cap="none" spc="0" normalizeH="0" baseline="0" noProof="0" dirty="0">
                  <a:ln>
                    <a:noFill/>
                  </a:ln>
                  <a:solidFill>
                    <a:prstClr val="white"/>
                  </a:solidFill>
                  <a:effectLst/>
                  <a:uLnTx/>
                  <a:uFillTx/>
                  <a:latin typeface="Arial" panose="020B0604020202020204" pitchFamily="34" charset="0"/>
                  <a:ea typeface="微软雅黑"/>
                  <a:cs typeface="+mn-cs"/>
                </a:endParaRPr>
              </a:p>
            </p:txBody>
          </p:sp>
        </p:grpSp>
        <p:sp>
          <p:nvSpPr>
            <p:cNvPr id="57" name="文本框 56"/>
            <p:cNvSpPr txBox="1"/>
            <p:nvPr/>
          </p:nvSpPr>
          <p:spPr>
            <a:xfrm>
              <a:off x="6463726" y="4043863"/>
              <a:ext cx="520487" cy="400110"/>
            </a:xfrm>
            <a:prstGeom prst="rect">
              <a:avLst/>
            </a:prstGeom>
            <a:noFill/>
          </p:spPr>
          <p:txBody>
            <a:bodyPr wrap="square" rtlCol="0">
              <a:spAutoFit/>
            </a:bodyPr>
            <a:lstStyle/>
            <a:p>
              <a:r>
                <a:rPr lang="en-US" altLang="zh-CN" sz="1000" dirty="0" smtClean="0">
                  <a:solidFill>
                    <a:srgbClr val="FF0000"/>
                  </a:solidFill>
                </a:rPr>
                <a:t>Slave FTTR</a:t>
              </a:r>
              <a:endParaRPr lang="zh-CN" altLang="en-US" sz="1000" dirty="0">
                <a:solidFill>
                  <a:srgbClr val="FF0000"/>
                </a:solidFill>
              </a:endParaRPr>
            </a:p>
          </p:txBody>
        </p:sp>
        <p:sp>
          <p:nvSpPr>
            <p:cNvPr id="58" name="椭圆 57"/>
            <p:cNvSpPr/>
            <p:nvPr/>
          </p:nvSpPr>
          <p:spPr>
            <a:xfrm>
              <a:off x="5757125" y="5168394"/>
              <a:ext cx="948962" cy="973311"/>
            </a:xfrm>
            <a:prstGeom prst="ellipse">
              <a:avLst/>
            </a:prstGeom>
            <a:gradFill>
              <a:gsLst>
                <a:gs pos="0">
                  <a:srgbClr val="30B5C5">
                    <a:alpha val="66000"/>
                  </a:srgbClr>
                </a:gs>
                <a:gs pos="71000">
                  <a:sysClr val="window" lastClr="FFFFFF">
                    <a:lumMod val="95000"/>
                    <a:alpha val="61000"/>
                  </a:sysClr>
                </a:gs>
              </a:gsLst>
              <a:path path="shape">
                <a:fillToRect l="50000" t="50000" r="50000" b="50000"/>
              </a:path>
            </a:gradFill>
            <a:ln w="25400" cap="flat" cmpd="sng" algn="ctr">
              <a:noFill/>
              <a:prstDash val="solid"/>
            </a:ln>
            <a:effectLst/>
          </p:spPr>
          <p:txBody>
            <a:bodyPr rtlCol="0" anchor="ctr">
              <a:noAutofit/>
            </a:bodyPr>
            <a:lstStyle/>
            <a:p>
              <a:pPr marL="0" marR="0" lvl="0" indent="0" algn="ctr" defTabSz="914400" eaLnBrk="1" fontAlgn="ctr" latinLnBrk="0" hangingPunct="1">
                <a:lnSpc>
                  <a:spcPct val="100000"/>
                </a:lnSpc>
                <a:spcBef>
                  <a:spcPts val="0"/>
                </a:spcBef>
                <a:spcAft>
                  <a:spcPts val="0"/>
                </a:spcAft>
                <a:buClrTx/>
                <a:buSzTx/>
                <a:buFontTx/>
                <a:buNone/>
                <a:tabLst/>
                <a:defRPr/>
              </a:pPr>
              <a:endParaRPr kumimoji="0" lang="en-US" altLang="zh-CN" sz="1600" b="0" i="0" u="none" strike="noStrike" kern="0" cap="none" spc="0" normalizeH="0" baseline="0" noProof="0" dirty="0">
                <a:ln>
                  <a:noFill/>
                </a:ln>
                <a:solidFill>
                  <a:prstClr val="white"/>
                </a:solidFill>
                <a:effectLst/>
                <a:uLnTx/>
                <a:uFillTx/>
                <a:latin typeface="Arial" panose="020B0604020202020204" pitchFamily="34" charset="0"/>
                <a:ea typeface="微软雅黑"/>
                <a:cs typeface="+mn-cs"/>
              </a:endParaRPr>
            </a:p>
          </p:txBody>
        </p:sp>
        <p:sp>
          <p:nvSpPr>
            <p:cNvPr id="59" name="椭圆 58"/>
            <p:cNvSpPr/>
            <p:nvPr/>
          </p:nvSpPr>
          <p:spPr>
            <a:xfrm>
              <a:off x="5523460" y="3988889"/>
              <a:ext cx="901639" cy="956705"/>
            </a:xfrm>
            <a:prstGeom prst="ellipse">
              <a:avLst/>
            </a:prstGeom>
            <a:gradFill>
              <a:gsLst>
                <a:gs pos="0">
                  <a:srgbClr val="30B5C5">
                    <a:alpha val="66000"/>
                  </a:srgbClr>
                </a:gs>
                <a:gs pos="71000">
                  <a:sysClr val="window" lastClr="FFFFFF">
                    <a:lumMod val="95000"/>
                    <a:alpha val="61000"/>
                  </a:sysClr>
                </a:gs>
              </a:gsLst>
              <a:path path="shape">
                <a:fillToRect l="50000" t="50000" r="50000" b="50000"/>
              </a:path>
            </a:gradFill>
            <a:ln w="25400" cap="flat" cmpd="sng" algn="ctr">
              <a:noFill/>
              <a:prstDash val="solid"/>
            </a:ln>
            <a:effectLst/>
          </p:spPr>
          <p:txBody>
            <a:bodyPr rtlCol="0" anchor="ctr">
              <a:noAutofit/>
            </a:bodyPr>
            <a:lstStyle/>
            <a:p>
              <a:pPr marL="0" marR="0" lvl="0" indent="0" algn="ctr" defTabSz="914400" eaLnBrk="1" fontAlgn="ctr" latinLnBrk="0" hangingPunct="1">
                <a:lnSpc>
                  <a:spcPct val="100000"/>
                </a:lnSpc>
                <a:spcBef>
                  <a:spcPts val="0"/>
                </a:spcBef>
                <a:spcAft>
                  <a:spcPts val="0"/>
                </a:spcAft>
                <a:buClrTx/>
                <a:buSzTx/>
                <a:buFontTx/>
                <a:buNone/>
                <a:tabLst/>
                <a:defRPr/>
              </a:pPr>
              <a:endParaRPr kumimoji="0" lang="en-US" altLang="zh-CN" sz="1600" b="0" i="0" u="none" strike="noStrike" kern="0" cap="none" spc="0" normalizeH="0" baseline="0" noProof="0" dirty="0">
                <a:ln>
                  <a:noFill/>
                </a:ln>
                <a:solidFill>
                  <a:prstClr val="white"/>
                </a:solidFill>
                <a:effectLst/>
                <a:uLnTx/>
                <a:uFillTx/>
                <a:latin typeface="Arial" panose="020B0604020202020204" pitchFamily="34" charset="0"/>
                <a:ea typeface="微软雅黑"/>
                <a:cs typeface="+mn-cs"/>
              </a:endParaRPr>
            </a:p>
          </p:txBody>
        </p:sp>
        <p:sp>
          <p:nvSpPr>
            <p:cNvPr id="60" name="椭圆 59"/>
            <p:cNvSpPr/>
            <p:nvPr/>
          </p:nvSpPr>
          <p:spPr>
            <a:xfrm>
              <a:off x="7260205" y="4054353"/>
              <a:ext cx="1322293" cy="1883179"/>
            </a:xfrm>
            <a:prstGeom prst="ellipse">
              <a:avLst/>
            </a:prstGeom>
            <a:gradFill>
              <a:gsLst>
                <a:gs pos="0">
                  <a:srgbClr val="30B5C5">
                    <a:alpha val="66000"/>
                  </a:srgbClr>
                </a:gs>
                <a:gs pos="71000">
                  <a:sysClr val="window" lastClr="FFFFFF">
                    <a:lumMod val="95000"/>
                    <a:alpha val="61000"/>
                  </a:sysClr>
                </a:gs>
              </a:gsLst>
              <a:path path="shape">
                <a:fillToRect l="50000" t="50000" r="50000" b="50000"/>
              </a:path>
            </a:gradFill>
            <a:ln w="25400" cap="flat" cmpd="sng" algn="ctr">
              <a:noFill/>
              <a:prstDash val="solid"/>
            </a:ln>
            <a:effectLst/>
          </p:spPr>
          <p:txBody>
            <a:bodyPr rtlCol="0" anchor="ctr">
              <a:noAutofit/>
            </a:bodyPr>
            <a:lstStyle/>
            <a:p>
              <a:pPr marL="0" marR="0" lvl="0" indent="0" algn="ctr" defTabSz="914400" eaLnBrk="1" fontAlgn="ctr" latinLnBrk="0" hangingPunct="1">
                <a:lnSpc>
                  <a:spcPct val="100000"/>
                </a:lnSpc>
                <a:spcBef>
                  <a:spcPts val="0"/>
                </a:spcBef>
                <a:spcAft>
                  <a:spcPts val="0"/>
                </a:spcAft>
                <a:buClrTx/>
                <a:buSzTx/>
                <a:buFontTx/>
                <a:buNone/>
                <a:tabLst/>
                <a:defRPr/>
              </a:pPr>
              <a:endParaRPr kumimoji="0" lang="en-US" altLang="zh-CN" sz="1600" b="0" i="0" u="none" strike="noStrike" kern="0" cap="none" spc="0" normalizeH="0" baseline="0" noProof="0" dirty="0">
                <a:ln>
                  <a:noFill/>
                </a:ln>
                <a:solidFill>
                  <a:prstClr val="white"/>
                </a:solidFill>
                <a:effectLst/>
                <a:uLnTx/>
                <a:uFillTx/>
                <a:latin typeface="Arial" panose="020B0604020202020204" pitchFamily="34" charset="0"/>
                <a:ea typeface="微软雅黑"/>
                <a:cs typeface="+mn-cs"/>
              </a:endParaRPr>
            </a:p>
          </p:txBody>
        </p:sp>
        <p:sp>
          <p:nvSpPr>
            <p:cNvPr id="61" name="文本框 60"/>
            <p:cNvSpPr txBox="1"/>
            <p:nvPr/>
          </p:nvSpPr>
          <p:spPr>
            <a:xfrm>
              <a:off x="5930914" y="5212282"/>
              <a:ext cx="520487" cy="360206"/>
            </a:xfrm>
            <a:prstGeom prst="rect">
              <a:avLst/>
            </a:prstGeom>
            <a:noFill/>
          </p:spPr>
          <p:txBody>
            <a:bodyPr wrap="square" rtlCol="0">
              <a:spAutoFit/>
            </a:bodyPr>
            <a:lstStyle/>
            <a:p>
              <a:r>
                <a:rPr lang="en-US" altLang="zh-CN" sz="1000" dirty="0" smtClean="0">
                  <a:solidFill>
                    <a:srgbClr val="FF0000"/>
                  </a:solidFill>
                </a:rPr>
                <a:t>Slave FTTR</a:t>
              </a:r>
              <a:endParaRPr lang="zh-CN" altLang="en-US" sz="1000" dirty="0">
                <a:solidFill>
                  <a:srgbClr val="FF0000"/>
                </a:solidFill>
              </a:endParaRPr>
            </a:p>
          </p:txBody>
        </p:sp>
        <p:cxnSp>
          <p:nvCxnSpPr>
            <p:cNvPr id="62" name="肘形连接符 61"/>
            <p:cNvCxnSpPr/>
            <p:nvPr/>
          </p:nvCxnSpPr>
          <p:spPr bwMode="auto">
            <a:xfrm rot="16200000" flipH="1">
              <a:off x="7044236" y="4465090"/>
              <a:ext cx="965214" cy="839766"/>
            </a:xfrm>
            <a:prstGeom prst="bentConnector3">
              <a:avLst/>
            </a:prstGeom>
            <a:solidFill>
              <a:schemeClr val="accent1"/>
            </a:solidFill>
            <a:ln w="12700" cap="flat" cmpd="sng" algn="ctr">
              <a:solidFill>
                <a:srgbClr val="FFC000"/>
              </a:solidFill>
              <a:prstDash val="solid"/>
              <a:round/>
              <a:headEnd type="none" w="sm" len="sm"/>
              <a:tailEnd type="none" w="sm" len="sm"/>
            </a:ln>
            <a:effectLst/>
          </p:spPr>
        </p:cxnSp>
        <p:cxnSp>
          <p:nvCxnSpPr>
            <p:cNvPr id="63" name="肘形连接符 62"/>
            <p:cNvCxnSpPr/>
            <p:nvPr/>
          </p:nvCxnSpPr>
          <p:spPr bwMode="auto">
            <a:xfrm>
              <a:off x="6195632" y="4474997"/>
              <a:ext cx="1751094" cy="892584"/>
            </a:xfrm>
            <a:prstGeom prst="bentConnector3">
              <a:avLst>
                <a:gd name="adj1" fmla="val 37006"/>
              </a:avLst>
            </a:prstGeom>
            <a:solidFill>
              <a:schemeClr val="accent1"/>
            </a:solidFill>
            <a:ln w="12700" cap="flat" cmpd="sng" algn="ctr">
              <a:solidFill>
                <a:srgbClr val="FFC000"/>
              </a:solidFill>
              <a:prstDash val="solid"/>
              <a:round/>
              <a:headEnd type="none" w="sm" len="sm"/>
              <a:tailEnd type="none" w="sm" len="sm"/>
            </a:ln>
            <a:effectLst/>
          </p:spPr>
        </p:cxnSp>
        <p:cxnSp>
          <p:nvCxnSpPr>
            <p:cNvPr id="64" name="肘形连接符 63"/>
            <p:cNvCxnSpPr/>
            <p:nvPr/>
          </p:nvCxnSpPr>
          <p:spPr bwMode="auto">
            <a:xfrm flipV="1">
              <a:off x="6561567" y="5367580"/>
              <a:ext cx="1385159" cy="213190"/>
            </a:xfrm>
            <a:prstGeom prst="bentConnector3">
              <a:avLst>
                <a:gd name="adj1" fmla="val 99780"/>
              </a:avLst>
            </a:prstGeom>
            <a:solidFill>
              <a:schemeClr val="accent1"/>
            </a:solidFill>
            <a:ln w="12700" cap="flat" cmpd="sng" algn="ctr">
              <a:solidFill>
                <a:srgbClr val="FFC000"/>
              </a:solidFill>
              <a:prstDash val="solid"/>
              <a:round/>
              <a:headEnd type="none" w="sm" len="sm"/>
              <a:tailEnd type="none" w="sm" len="sm"/>
            </a:ln>
            <a:effectLst/>
          </p:spPr>
        </p:cxnSp>
        <p:sp>
          <p:nvSpPr>
            <p:cNvPr id="65" name="文本框 64"/>
            <p:cNvSpPr txBox="1"/>
            <p:nvPr/>
          </p:nvSpPr>
          <p:spPr>
            <a:xfrm>
              <a:off x="7414053" y="4697823"/>
              <a:ext cx="538121" cy="249373"/>
            </a:xfrm>
            <a:prstGeom prst="rect">
              <a:avLst/>
            </a:prstGeom>
            <a:noFill/>
          </p:spPr>
          <p:txBody>
            <a:bodyPr wrap="square" rtlCol="0">
              <a:spAutoFit/>
            </a:bodyPr>
            <a:lstStyle/>
            <a:p>
              <a:r>
                <a:rPr lang="en-US" altLang="zh-CN" dirty="0" smtClean="0">
                  <a:solidFill>
                    <a:srgbClr val="FF0000"/>
                  </a:solidFill>
                </a:rPr>
                <a:t>fiber</a:t>
              </a:r>
              <a:endParaRPr lang="zh-CN" altLang="en-US" dirty="0">
                <a:solidFill>
                  <a:srgbClr val="FF0000"/>
                </a:solidFill>
              </a:endParaRPr>
            </a:p>
          </p:txBody>
        </p:sp>
        <p:sp>
          <p:nvSpPr>
            <p:cNvPr id="66" name="矩形 65">
              <a:extLst>
                <a:ext uri="{FF2B5EF4-FFF2-40B4-BE49-F238E27FC236}">
                  <a16:creationId xmlns="" xmlns:a16="http://schemas.microsoft.com/office/drawing/2014/main" id="{68395163-D3EE-4335-9979-327451D64AB2}"/>
                </a:ext>
              </a:extLst>
            </p:cNvPr>
            <p:cNvSpPr/>
            <p:nvPr/>
          </p:nvSpPr>
          <p:spPr>
            <a:xfrm>
              <a:off x="5528618" y="6294485"/>
              <a:ext cx="3435005" cy="206855"/>
            </a:xfrm>
            <a:prstGeom prst="rect">
              <a:avLst/>
            </a:prstGeom>
          </p:spPr>
          <p:txBody>
            <a:bodyPr wrap="square" anchor="ctr">
              <a:noAutofit/>
            </a:bodyPr>
            <a:lstStyle/>
            <a:p>
              <a:pPr algn="ctr" fontAlgn="ctr">
                <a:spcBef>
                  <a:spcPct val="0"/>
                </a:spcBef>
                <a:spcAft>
                  <a:spcPct val="0"/>
                </a:spcAft>
              </a:pPr>
              <a:r>
                <a:rPr lang="en-US" sz="1000" dirty="0" smtClean="0">
                  <a:latin typeface="Arial" panose="020B0604020202020204" pitchFamily="34" charset="0"/>
                </a:rPr>
                <a:t>3 </a:t>
              </a:r>
              <a:r>
                <a:rPr lang="en-US" sz="1000" dirty="0">
                  <a:latin typeface="Arial" panose="020B0604020202020204" pitchFamily="34" charset="0"/>
                </a:rPr>
                <a:t>or more </a:t>
              </a:r>
              <a:r>
                <a:rPr lang="en-US" sz="1000" dirty="0" smtClean="0">
                  <a:latin typeface="Arial" panose="020B0604020202020204" pitchFamily="34" charset="0"/>
                </a:rPr>
                <a:t>WLAN </a:t>
              </a:r>
              <a:r>
                <a:rPr lang="en-US" sz="1000" dirty="0">
                  <a:latin typeface="Arial" panose="020B0604020202020204" pitchFamily="34" charset="0"/>
                </a:rPr>
                <a:t>hotspots (all-optical </a:t>
              </a:r>
              <a:r>
                <a:rPr lang="en-US" sz="1000" dirty="0" smtClean="0">
                  <a:latin typeface="Arial" panose="020B0604020202020204" pitchFamily="34" charset="0"/>
                </a:rPr>
                <a:t>WLAN)</a:t>
              </a:r>
              <a:endParaRPr lang="en-US" sz="1000" dirty="0">
                <a:latin typeface="Arial" panose="020B0604020202020204" pitchFamily="34" charset="0"/>
              </a:endParaRPr>
            </a:p>
          </p:txBody>
        </p:sp>
        <p:pic>
          <p:nvPicPr>
            <p:cNvPr id="67" name="图片 66">
              <a:extLst>
                <a:ext uri="{FF2B5EF4-FFF2-40B4-BE49-F238E27FC236}">
                  <a16:creationId xmlns="" xmlns:a16="http://schemas.microsoft.com/office/drawing/2014/main" id="{3279434D-B318-42B7-B2FD-08ABF8339A99}"/>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7738889" y="5158676"/>
              <a:ext cx="423863" cy="254674"/>
            </a:xfrm>
            <a:prstGeom prst="rect">
              <a:avLst/>
            </a:prstGeom>
          </p:spPr>
        </p:pic>
        <p:sp>
          <p:nvSpPr>
            <p:cNvPr id="68" name="文本框 67"/>
            <p:cNvSpPr txBox="1"/>
            <p:nvPr/>
          </p:nvSpPr>
          <p:spPr>
            <a:xfrm>
              <a:off x="8136229" y="5177944"/>
              <a:ext cx="774761" cy="400110"/>
            </a:xfrm>
            <a:prstGeom prst="rect">
              <a:avLst/>
            </a:prstGeom>
            <a:noFill/>
          </p:spPr>
          <p:txBody>
            <a:bodyPr wrap="square" rtlCol="0">
              <a:spAutoFit/>
            </a:bodyPr>
            <a:lstStyle/>
            <a:p>
              <a:r>
                <a:rPr lang="en-US" altLang="zh-CN" sz="1000" dirty="0" smtClean="0">
                  <a:solidFill>
                    <a:srgbClr val="FF0000"/>
                  </a:solidFill>
                </a:rPr>
                <a:t>Master FTTR</a:t>
              </a:r>
              <a:endParaRPr lang="zh-CN" altLang="en-US" sz="1000" dirty="0">
                <a:solidFill>
                  <a:srgbClr val="FF0000"/>
                </a:solidFill>
              </a:endParaRPr>
            </a:p>
          </p:txBody>
        </p:sp>
        <p:sp>
          <p:nvSpPr>
            <p:cNvPr id="69" name="文本框 68"/>
            <p:cNvSpPr txBox="1"/>
            <p:nvPr/>
          </p:nvSpPr>
          <p:spPr>
            <a:xfrm>
              <a:off x="5553654" y="4038368"/>
              <a:ext cx="520487" cy="360206"/>
            </a:xfrm>
            <a:prstGeom prst="rect">
              <a:avLst/>
            </a:prstGeom>
            <a:noFill/>
          </p:spPr>
          <p:txBody>
            <a:bodyPr wrap="square" rtlCol="0">
              <a:spAutoFit/>
            </a:bodyPr>
            <a:lstStyle/>
            <a:p>
              <a:r>
                <a:rPr lang="en-US" altLang="zh-CN" sz="1000" dirty="0" smtClean="0">
                  <a:solidFill>
                    <a:srgbClr val="FF0000"/>
                  </a:solidFill>
                </a:rPr>
                <a:t>Slave FTTR</a:t>
              </a:r>
              <a:endParaRPr lang="zh-CN" altLang="en-US" sz="1000" dirty="0">
                <a:solidFill>
                  <a:srgbClr val="FF0000"/>
                </a:solidFill>
              </a:endParaRPr>
            </a:p>
          </p:txBody>
        </p:sp>
        <p:pic>
          <p:nvPicPr>
            <p:cNvPr id="70" name="图片 6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56389" y="4058181"/>
              <a:ext cx="468343" cy="451793"/>
            </a:xfrm>
            <a:prstGeom prst="rect">
              <a:avLst/>
            </a:prstGeom>
          </p:spPr>
        </p:pic>
        <p:pic>
          <p:nvPicPr>
            <p:cNvPr id="71" name="图片 7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56001" y="4030516"/>
              <a:ext cx="468343" cy="451793"/>
            </a:xfrm>
            <a:prstGeom prst="rect">
              <a:avLst/>
            </a:prstGeom>
          </p:spPr>
        </p:pic>
        <p:pic>
          <p:nvPicPr>
            <p:cNvPr id="72" name="图片 7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72313" y="5302547"/>
              <a:ext cx="468343" cy="451793"/>
            </a:xfrm>
            <a:prstGeom prst="rect">
              <a:avLst/>
            </a:prstGeom>
          </p:spPr>
        </p:pic>
      </p:grpSp>
    </p:spTree>
    <p:extLst>
      <p:ext uri="{BB962C8B-B14F-4D97-AF65-F5344CB8AC3E}">
        <p14:creationId xmlns:p14="http://schemas.microsoft.com/office/powerpoint/2010/main" val="30911833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Emerging usage scenario for </a:t>
            </a:r>
            <a:r>
              <a:rPr lang="en-US" altLang="zh-CN" dirty="0" err="1" smtClean="0"/>
              <a:t>mmwave</a:t>
            </a:r>
            <a:r>
              <a:rPr lang="en-US" altLang="zh-CN" dirty="0" smtClean="0"/>
              <a:t> </a:t>
            </a:r>
            <a:r>
              <a:rPr lang="en-US" altLang="zh-CN" dirty="0" smtClean="0"/>
              <a:t>(2)</a:t>
            </a:r>
            <a:endParaRPr lang="zh-CN" altLang="en-US" dirty="0"/>
          </a:p>
        </p:txBody>
      </p:sp>
      <p:sp>
        <p:nvSpPr>
          <p:cNvPr id="3" name="内容占位符 2"/>
          <p:cNvSpPr>
            <a:spLocks noGrp="1"/>
          </p:cNvSpPr>
          <p:nvPr>
            <p:ph idx="1"/>
          </p:nvPr>
        </p:nvSpPr>
        <p:spPr>
          <a:xfrm>
            <a:off x="609600" y="1864686"/>
            <a:ext cx="7772400" cy="4114800"/>
          </a:xfrm>
        </p:spPr>
        <p:txBody>
          <a:bodyPr/>
          <a:lstStyle/>
          <a:p>
            <a:pPr marL="342900" lvl="1" indent="-342900" algn="just">
              <a:lnSpc>
                <a:spcPct val="90000"/>
              </a:lnSpc>
              <a:buChar char="•"/>
            </a:pPr>
            <a:r>
              <a:rPr lang="en-US" altLang="zh-CN" sz="1800" b="1" dirty="0" err="1" smtClean="0"/>
              <a:t>Mmwave</a:t>
            </a:r>
            <a:r>
              <a:rPr lang="en-US" altLang="zh-CN" sz="1800" b="1" dirty="0" smtClean="0"/>
              <a:t> </a:t>
            </a:r>
            <a:r>
              <a:rPr lang="en-US" altLang="zh-CN" sz="1800" b="1" dirty="0"/>
              <a:t>becomes a very promising band for this FTTR service, since its transmission range is</a:t>
            </a:r>
            <a:r>
              <a:rPr lang="zh-CN" altLang="en-US" sz="1800" b="1" dirty="0"/>
              <a:t> </a:t>
            </a:r>
            <a:r>
              <a:rPr lang="en-US" altLang="zh-CN" sz="1800" b="1" dirty="0"/>
              <a:t>short and </a:t>
            </a:r>
            <a:r>
              <a:rPr lang="en-US" altLang="zh-CN" sz="1800" b="1" dirty="0" smtClean="0"/>
              <a:t>the OBSS interference could be significantly reduced (the penetration losses of walls </a:t>
            </a:r>
            <a:r>
              <a:rPr lang="en-US" altLang="zh-CN" sz="1800" b="1" dirty="0"/>
              <a:t>of each </a:t>
            </a:r>
            <a:r>
              <a:rPr lang="en-US" altLang="zh-CN" sz="1800" b="1" dirty="0" smtClean="0"/>
              <a:t>room can be high</a:t>
            </a:r>
            <a:r>
              <a:rPr lang="en-US" altLang="zh-CN" sz="1800" b="1" dirty="0" smtClean="0"/>
              <a:t>).</a:t>
            </a:r>
          </a:p>
          <a:p>
            <a:pPr marL="342900" lvl="1" indent="-342900" algn="just">
              <a:lnSpc>
                <a:spcPct val="90000"/>
              </a:lnSpc>
              <a:buChar char="•"/>
            </a:pPr>
            <a:endParaRPr lang="en-US" altLang="zh-CN" b="1" dirty="0"/>
          </a:p>
          <a:p>
            <a:pPr marL="342900" lvl="1" indent="-342900" algn="just">
              <a:lnSpc>
                <a:spcPct val="90000"/>
              </a:lnSpc>
              <a:buChar char="•"/>
            </a:pPr>
            <a:endParaRPr lang="en-US" altLang="zh-CN" b="1" dirty="0" smtClean="0"/>
          </a:p>
          <a:p>
            <a:pPr marL="342900" lvl="1" indent="-342900" algn="just">
              <a:lnSpc>
                <a:spcPct val="90000"/>
              </a:lnSpc>
              <a:buChar char="•"/>
            </a:pPr>
            <a:endParaRPr lang="en-US" altLang="zh-CN" b="1" dirty="0"/>
          </a:p>
          <a:p>
            <a:pPr marL="342900" lvl="1" indent="-342900" algn="just">
              <a:lnSpc>
                <a:spcPct val="90000"/>
              </a:lnSpc>
              <a:buChar char="•"/>
            </a:pPr>
            <a:endParaRPr lang="en-US" altLang="zh-CN" b="1" dirty="0" smtClean="0"/>
          </a:p>
          <a:p>
            <a:pPr marL="342900" lvl="1" indent="-342900" algn="just">
              <a:lnSpc>
                <a:spcPct val="90000"/>
              </a:lnSpc>
              <a:buChar char="•"/>
            </a:pPr>
            <a:endParaRPr lang="en-US" altLang="zh-CN" b="1" dirty="0"/>
          </a:p>
          <a:p>
            <a:pPr marL="342900" lvl="1" indent="-342900" algn="just">
              <a:lnSpc>
                <a:spcPct val="90000"/>
              </a:lnSpc>
              <a:buChar char="•"/>
            </a:pPr>
            <a:endParaRPr lang="en-US" altLang="zh-CN" b="1" dirty="0" smtClean="0"/>
          </a:p>
          <a:p>
            <a:pPr marL="342900" lvl="1" indent="-342900" algn="just">
              <a:lnSpc>
                <a:spcPct val="90000"/>
              </a:lnSpc>
              <a:buChar char="•"/>
            </a:pPr>
            <a:endParaRPr lang="en-US" altLang="zh-CN" b="1" dirty="0"/>
          </a:p>
          <a:p>
            <a:pPr algn="just"/>
            <a:r>
              <a:rPr lang="en-US" altLang="zh-CN" sz="1800" dirty="0" err="1"/>
              <a:t>mmwave</a:t>
            </a:r>
            <a:r>
              <a:rPr lang="en-US" altLang="zh-CN" sz="1800" dirty="0"/>
              <a:t> can mitigate interference from a different room while providing high throughput in a LOS environment within one room</a:t>
            </a:r>
          </a:p>
          <a:p>
            <a:pPr algn="just"/>
            <a:r>
              <a:rPr lang="en-US" altLang="zh-CN" sz="1800" dirty="0"/>
              <a:t>Mobility/roaming within the home can also be supported well with help from the sub 7 GHz connection in this network   </a:t>
            </a:r>
            <a:endParaRPr lang="zh-CN" altLang="en-US" sz="1800" dirty="0"/>
          </a:p>
          <a:p>
            <a:pPr marL="342900" lvl="1" indent="-342900" algn="just">
              <a:lnSpc>
                <a:spcPct val="90000"/>
              </a:lnSpc>
              <a:buChar char="•"/>
            </a:pPr>
            <a:endParaRPr lang="en-US" altLang="zh-CN" b="1" dirty="0"/>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11</a:t>
            </a:fld>
            <a:endParaRPr lang="en-US"/>
          </a:p>
        </p:txBody>
      </p:sp>
      <p:sp>
        <p:nvSpPr>
          <p:cNvPr id="6" name="日期占位符 5"/>
          <p:cNvSpPr>
            <a:spLocks noGrp="1"/>
          </p:cNvSpPr>
          <p:nvPr>
            <p:ph type="dt" sz="half" idx="2"/>
          </p:nvPr>
        </p:nvSpPr>
        <p:spPr/>
        <p:txBody>
          <a:bodyPr/>
          <a:lstStyle/>
          <a:p>
            <a:r>
              <a:rPr lang="en-US" altLang="zh-CN" smtClean="0"/>
              <a:t>July 2022</a:t>
            </a:r>
            <a:endParaRPr lang="en-US" altLang="zh-CN" dirty="0"/>
          </a:p>
        </p:txBody>
      </p:sp>
      <p:grpSp>
        <p:nvGrpSpPr>
          <p:cNvPr id="7" name="组合 6">
            <a:extLst>
              <a:ext uri="{FF2B5EF4-FFF2-40B4-BE49-F238E27FC236}">
                <a16:creationId xmlns="" xmlns:a16="http://schemas.microsoft.com/office/drawing/2014/main" id="{0A5182CF-CD11-40A6-B806-34432D5AE386}"/>
              </a:ext>
            </a:extLst>
          </p:cNvPr>
          <p:cNvGrpSpPr/>
          <p:nvPr/>
        </p:nvGrpSpPr>
        <p:grpSpPr>
          <a:xfrm>
            <a:off x="609600" y="3115157"/>
            <a:ext cx="3577734" cy="1994971"/>
            <a:chOff x="-422329" y="983805"/>
            <a:chExt cx="4649656" cy="2723625"/>
          </a:xfrm>
        </p:grpSpPr>
        <p:sp>
          <p:nvSpPr>
            <p:cNvPr id="8" name="椭圆 7">
              <a:extLst>
                <a:ext uri="{FF2B5EF4-FFF2-40B4-BE49-F238E27FC236}">
                  <a16:creationId xmlns="" xmlns:a16="http://schemas.microsoft.com/office/drawing/2014/main" id="{D3C6342D-3F9F-4A35-A091-DF40173A6866}"/>
                </a:ext>
              </a:extLst>
            </p:cNvPr>
            <p:cNvSpPr/>
            <p:nvPr/>
          </p:nvSpPr>
          <p:spPr>
            <a:xfrm>
              <a:off x="2119542" y="1155975"/>
              <a:ext cx="2106630" cy="2088000"/>
            </a:xfrm>
            <a:prstGeom prst="ellipse">
              <a:avLst/>
            </a:prstGeom>
            <a:solidFill>
              <a:srgbClr val="319DE5">
                <a:alpha val="50000"/>
              </a:srgbClr>
            </a:solidFill>
            <a:ln w="12700" cap="flat" cmpd="sng" algn="ctr">
              <a:solidFill>
                <a:srgbClr val="00B0F0"/>
              </a:solidFill>
              <a:prstDash val="solid"/>
              <a:miter lim="800000"/>
            </a:ln>
            <a:effectLst/>
          </p:spPr>
          <p:txBody>
            <a:bodyPr rtlCol="0" anchor="ctr">
              <a:noAutofit/>
            </a:bodyPr>
            <a:lstStyle/>
            <a:p>
              <a:pPr algn="ctr" defTabSz="685584" fontAlgn="ctr">
                <a:defRPr/>
              </a:pPr>
              <a:endParaRPr lang="en-US" altLang="zh-CN" sz="500" kern="0" dirty="0">
                <a:solidFill>
                  <a:srgbClr val="666666"/>
                </a:solidFill>
                <a:latin typeface="Arial" panose="020B0604020202020204" pitchFamily="34" charset="0"/>
                <a:ea typeface="微软雅黑" panose="020B0503020204020204" pitchFamily="34" charset="-122"/>
              </a:endParaRPr>
            </a:p>
          </p:txBody>
        </p:sp>
        <p:sp>
          <p:nvSpPr>
            <p:cNvPr id="9" name="椭圆 8">
              <a:extLst>
                <a:ext uri="{FF2B5EF4-FFF2-40B4-BE49-F238E27FC236}">
                  <a16:creationId xmlns="" xmlns:a16="http://schemas.microsoft.com/office/drawing/2014/main" id="{DE5DB220-4369-46CA-913F-0648D1C158B7}"/>
                </a:ext>
              </a:extLst>
            </p:cNvPr>
            <p:cNvSpPr/>
            <p:nvPr/>
          </p:nvSpPr>
          <p:spPr>
            <a:xfrm>
              <a:off x="2120697" y="1619430"/>
              <a:ext cx="2106630" cy="2088000"/>
            </a:xfrm>
            <a:prstGeom prst="ellipse">
              <a:avLst/>
            </a:prstGeom>
            <a:solidFill>
              <a:srgbClr val="92D050">
                <a:alpha val="46000"/>
              </a:srgbClr>
            </a:solidFill>
            <a:ln w="12700" cap="flat" cmpd="sng" algn="ctr">
              <a:solidFill>
                <a:srgbClr val="92D050"/>
              </a:solidFill>
              <a:prstDash val="solid"/>
              <a:miter lim="800000"/>
            </a:ln>
            <a:effectLst/>
          </p:spPr>
          <p:txBody>
            <a:bodyPr rtlCol="0" anchor="ctr">
              <a:noAutofit/>
            </a:bodyPr>
            <a:lstStyle/>
            <a:p>
              <a:pPr algn="ctr" defTabSz="685584" fontAlgn="ctr">
                <a:defRPr/>
              </a:pPr>
              <a:endParaRPr lang="en-US" altLang="zh-CN" sz="500" kern="0" dirty="0">
                <a:solidFill>
                  <a:srgbClr val="666666"/>
                </a:solidFill>
                <a:latin typeface="Arial" panose="020B0604020202020204" pitchFamily="34" charset="0"/>
                <a:ea typeface="微软雅黑" panose="020B0503020204020204" pitchFamily="34" charset="-122"/>
              </a:endParaRPr>
            </a:p>
          </p:txBody>
        </p:sp>
        <p:sp>
          <p:nvSpPr>
            <p:cNvPr id="10" name="文本框 9">
              <a:extLst>
                <a:ext uri="{FF2B5EF4-FFF2-40B4-BE49-F238E27FC236}">
                  <a16:creationId xmlns="" xmlns:a16="http://schemas.microsoft.com/office/drawing/2014/main" id="{D1AE238C-8E92-4948-A993-EE1446B0F285}"/>
                </a:ext>
              </a:extLst>
            </p:cNvPr>
            <p:cNvSpPr txBox="1"/>
            <p:nvPr/>
          </p:nvSpPr>
          <p:spPr>
            <a:xfrm>
              <a:off x="2799809" y="1292168"/>
              <a:ext cx="823439" cy="409672"/>
            </a:xfrm>
            <a:prstGeom prst="rect">
              <a:avLst/>
            </a:prstGeom>
            <a:noFill/>
          </p:spPr>
          <p:txBody>
            <a:bodyPr vert="horz" wrap="square" rtlCol="0">
              <a:noAutofit/>
            </a:bodyPr>
            <a:lstStyle/>
            <a:p>
              <a:pPr defTabSz="685584" fontAlgn="ctr">
                <a:defRPr/>
              </a:pPr>
              <a:r>
                <a:rPr lang="en-US" dirty="0" err="1">
                  <a:solidFill>
                    <a:srgbClr val="1D1D1A"/>
                  </a:solidFill>
                  <a:latin typeface="Arial" panose="020B0604020202020204" pitchFamily="34" charset="0"/>
                </a:rPr>
                <a:t>AP1</a:t>
              </a:r>
              <a:endParaRPr lang="en-US" altLang="zh-CN" kern="0" dirty="0">
                <a:solidFill>
                  <a:srgbClr val="1D1D1A"/>
                </a:solidFill>
                <a:latin typeface="Arial" panose="020B0604020202020204" pitchFamily="34" charset="0"/>
                <a:ea typeface="微软雅黑" panose="020B0503020204020204" pitchFamily="34" charset="-122"/>
              </a:endParaRPr>
            </a:p>
          </p:txBody>
        </p:sp>
        <p:sp>
          <p:nvSpPr>
            <p:cNvPr id="11" name="文本框 10">
              <a:extLst>
                <a:ext uri="{FF2B5EF4-FFF2-40B4-BE49-F238E27FC236}">
                  <a16:creationId xmlns="" xmlns:a16="http://schemas.microsoft.com/office/drawing/2014/main" id="{4F7DE311-8B34-4958-9336-6DC1A03DBCC0}"/>
                </a:ext>
              </a:extLst>
            </p:cNvPr>
            <p:cNvSpPr txBox="1"/>
            <p:nvPr/>
          </p:nvSpPr>
          <p:spPr>
            <a:xfrm>
              <a:off x="2856944" y="2258621"/>
              <a:ext cx="671080" cy="409672"/>
            </a:xfrm>
            <a:prstGeom prst="rect">
              <a:avLst/>
            </a:prstGeom>
            <a:noFill/>
          </p:spPr>
          <p:txBody>
            <a:bodyPr vert="horz" wrap="square" rtlCol="0">
              <a:noAutofit/>
            </a:bodyPr>
            <a:lstStyle/>
            <a:p>
              <a:pPr defTabSz="685584" fontAlgn="ctr">
                <a:defRPr/>
              </a:pPr>
              <a:r>
                <a:rPr lang="en-US" dirty="0" err="1">
                  <a:solidFill>
                    <a:srgbClr val="1D1D1A"/>
                  </a:solidFill>
                  <a:latin typeface="Arial" panose="020B0604020202020204" pitchFamily="34" charset="0"/>
                </a:rPr>
                <a:t>AP2</a:t>
              </a:r>
              <a:endParaRPr lang="en-US" altLang="zh-CN" kern="0" dirty="0">
                <a:solidFill>
                  <a:srgbClr val="1D1D1A"/>
                </a:solidFill>
                <a:latin typeface="Arial" panose="020B0604020202020204" pitchFamily="34" charset="0"/>
                <a:ea typeface="微软雅黑" panose="020B0503020204020204" pitchFamily="34" charset="-122"/>
              </a:endParaRPr>
            </a:p>
          </p:txBody>
        </p:sp>
        <p:sp>
          <p:nvSpPr>
            <p:cNvPr id="12" name="文本框 11">
              <a:extLst>
                <a:ext uri="{FF2B5EF4-FFF2-40B4-BE49-F238E27FC236}">
                  <a16:creationId xmlns="" xmlns:a16="http://schemas.microsoft.com/office/drawing/2014/main" id="{A2B3C466-0813-4BAD-8AF4-D23C80CA3306}"/>
                </a:ext>
              </a:extLst>
            </p:cNvPr>
            <p:cNvSpPr txBox="1"/>
            <p:nvPr/>
          </p:nvSpPr>
          <p:spPr>
            <a:xfrm>
              <a:off x="3389872" y="2085461"/>
              <a:ext cx="757654" cy="409672"/>
            </a:xfrm>
            <a:prstGeom prst="rect">
              <a:avLst/>
            </a:prstGeom>
            <a:noFill/>
          </p:spPr>
          <p:txBody>
            <a:bodyPr vert="horz" wrap="square" rtlCol="0">
              <a:noAutofit/>
            </a:bodyPr>
            <a:lstStyle/>
            <a:p>
              <a:pPr defTabSz="685584" fontAlgn="ctr">
                <a:defRPr/>
              </a:pPr>
              <a:r>
                <a:rPr lang="en-US" dirty="0" err="1">
                  <a:solidFill>
                    <a:srgbClr val="1D1D1A"/>
                  </a:solidFill>
                  <a:latin typeface="Arial" panose="020B0604020202020204" pitchFamily="34" charset="0"/>
                </a:rPr>
                <a:t>STA1</a:t>
              </a:r>
              <a:endParaRPr lang="en-US" altLang="zh-CN" kern="0" dirty="0">
                <a:solidFill>
                  <a:srgbClr val="1D1D1A"/>
                </a:solidFill>
                <a:latin typeface="Arial" panose="020B0604020202020204" pitchFamily="34" charset="0"/>
                <a:ea typeface="微软雅黑" panose="020B0503020204020204" pitchFamily="34" charset="-122"/>
              </a:endParaRPr>
            </a:p>
          </p:txBody>
        </p:sp>
        <p:sp>
          <p:nvSpPr>
            <p:cNvPr id="13" name="文本框 12">
              <a:extLst>
                <a:ext uri="{FF2B5EF4-FFF2-40B4-BE49-F238E27FC236}">
                  <a16:creationId xmlns="" xmlns:a16="http://schemas.microsoft.com/office/drawing/2014/main" id="{9D8BC7BA-6AF7-45A5-BE62-E5C38E58D685}"/>
                </a:ext>
              </a:extLst>
            </p:cNvPr>
            <p:cNvSpPr txBox="1"/>
            <p:nvPr/>
          </p:nvSpPr>
          <p:spPr>
            <a:xfrm>
              <a:off x="-422329" y="1396023"/>
              <a:ext cx="2749106" cy="1992185"/>
            </a:xfrm>
            <a:prstGeom prst="rect">
              <a:avLst/>
            </a:prstGeom>
            <a:noFill/>
          </p:spPr>
          <p:txBody>
            <a:bodyPr vert="horz" wrap="square" rtlCol="0">
              <a:noAutofit/>
            </a:bodyPr>
            <a:lstStyle/>
            <a:p>
              <a:pPr defTabSz="685584" fontAlgn="ctr"/>
              <a:r>
                <a:rPr lang="en-US" dirty="0">
                  <a:latin typeface="Arial" panose="020B0604020202020204" pitchFamily="34" charset="0"/>
                </a:rPr>
                <a:t>Sometimes, two rooms are close to each other, but a single AP cannot cover the two rooms. In this case, interference exists between the two APs</a:t>
              </a:r>
              <a:r>
                <a:rPr lang="en-US" dirty="0" smtClean="0">
                  <a:latin typeface="Arial" panose="020B0604020202020204" pitchFamily="34" charset="0"/>
                </a:rPr>
                <a:t>.</a:t>
              </a:r>
              <a:r>
                <a:rPr lang="en-US" altLang="zh-CN" dirty="0">
                  <a:latin typeface="Arial" panose="020B0604020202020204" pitchFamily="34" charset="0"/>
                </a:rPr>
                <a:t> As a result, the air interface bandwidth usage between STA1 and STA2 is low.</a:t>
              </a:r>
            </a:p>
            <a:p>
              <a:pPr defTabSz="685584" fontAlgn="ctr"/>
              <a:r>
                <a:rPr lang="en-US" dirty="0" smtClean="0">
                  <a:latin typeface="Arial" panose="020B0604020202020204" pitchFamily="34" charset="0"/>
                </a:rPr>
                <a:t> </a:t>
              </a:r>
              <a:endParaRPr lang="en-US" dirty="0" smtClean="0">
                <a:latin typeface="Arial" panose="020B0604020202020204" pitchFamily="34" charset="0"/>
              </a:endParaRPr>
            </a:p>
            <a:p>
              <a:pPr defTabSz="685584" fontAlgn="ctr"/>
              <a:endParaRPr lang="en-US" dirty="0" smtClean="0">
                <a:latin typeface="Arial" panose="020B0604020202020204" pitchFamily="34" charset="0"/>
              </a:endParaRPr>
            </a:p>
            <a:p>
              <a:pPr defTabSz="685584" fontAlgn="ctr"/>
              <a:endParaRPr lang="en-US" dirty="0">
                <a:latin typeface="Arial" panose="020B0604020202020204" pitchFamily="34" charset="0"/>
              </a:endParaRPr>
            </a:p>
          </p:txBody>
        </p:sp>
        <p:pic>
          <p:nvPicPr>
            <p:cNvPr id="14" name="图片 13">
              <a:extLst>
                <a:ext uri="{FF2B5EF4-FFF2-40B4-BE49-F238E27FC236}">
                  <a16:creationId xmlns="" xmlns:a16="http://schemas.microsoft.com/office/drawing/2014/main" id="{560C1B45-248F-491B-A174-71578B25EF63}"/>
                </a:ext>
              </a:extLst>
            </p:cNvPr>
            <p:cNvPicPr>
              <a:picLocks noChangeAspect="1"/>
            </p:cNvPicPr>
            <p:nvPr/>
          </p:nvPicPr>
          <p:blipFill>
            <a:blip r:embed="rId2"/>
            <a:stretch>
              <a:fillRect/>
            </a:stretch>
          </p:blipFill>
          <p:spPr>
            <a:xfrm>
              <a:off x="3528024" y="2627014"/>
              <a:ext cx="195974" cy="417108"/>
            </a:xfrm>
            <a:prstGeom prst="rect">
              <a:avLst/>
            </a:prstGeom>
          </p:spPr>
        </p:pic>
        <p:cxnSp>
          <p:nvCxnSpPr>
            <p:cNvPr id="15" name="直接连接符 14">
              <a:extLst>
                <a:ext uri="{FF2B5EF4-FFF2-40B4-BE49-F238E27FC236}">
                  <a16:creationId xmlns="" xmlns:a16="http://schemas.microsoft.com/office/drawing/2014/main" id="{67BA7E1D-7DE2-423F-9C4B-774C1983FFA1}"/>
                </a:ext>
              </a:extLst>
            </p:cNvPr>
            <p:cNvCxnSpPr>
              <a:cxnSpLocks/>
              <a:endCxn id="14" idx="1"/>
            </p:cNvCxnSpPr>
            <p:nvPr/>
          </p:nvCxnSpPr>
          <p:spPr>
            <a:xfrm>
              <a:off x="3221840" y="2782144"/>
              <a:ext cx="306184" cy="0"/>
            </a:xfrm>
            <a:prstGeom prst="line">
              <a:avLst/>
            </a:prstGeom>
            <a:noFill/>
            <a:ln w="6350" cap="flat" cmpd="sng" algn="ctr">
              <a:solidFill>
                <a:srgbClr val="E9002F"/>
              </a:solidFill>
              <a:prstDash val="dash"/>
              <a:miter lim="800000"/>
            </a:ln>
            <a:effectLst/>
          </p:spPr>
        </p:cxnSp>
        <p:pic>
          <p:nvPicPr>
            <p:cNvPr id="16" name="图片 15">
              <a:extLst>
                <a:ext uri="{FF2B5EF4-FFF2-40B4-BE49-F238E27FC236}">
                  <a16:creationId xmlns="" xmlns:a16="http://schemas.microsoft.com/office/drawing/2014/main" id="{E9C6EB13-AFF1-4847-A94B-2C3C195F4FE8}"/>
                </a:ext>
              </a:extLst>
            </p:cNvPr>
            <p:cNvPicPr>
              <a:picLocks noChangeAspect="1"/>
            </p:cNvPicPr>
            <p:nvPr/>
          </p:nvPicPr>
          <p:blipFill>
            <a:blip r:embed="rId2"/>
            <a:stretch>
              <a:fillRect/>
            </a:stretch>
          </p:blipFill>
          <p:spPr>
            <a:xfrm>
              <a:off x="3496125" y="1634004"/>
              <a:ext cx="195974" cy="417108"/>
            </a:xfrm>
            <a:prstGeom prst="rect">
              <a:avLst/>
            </a:prstGeom>
          </p:spPr>
        </p:pic>
        <p:cxnSp>
          <p:nvCxnSpPr>
            <p:cNvPr id="17" name="直接连接符 16">
              <a:extLst>
                <a:ext uri="{FF2B5EF4-FFF2-40B4-BE49-F238E27FC236}">
                  <a16:creationId xmlns="" xmlns:a16="http://schemas.microsoft.com/office/drawing/2014/main" id="{13C2E595-E5EB-45FD-B99C-8B25BB1E88A9}"/>
                </a:ext>
              </a:extLst>
            </p:cNvPr>
            <p:cNvCxnSpPr>
              <a:cxnSpLocks/>
            </p:cNvCxnSpPr>
            <p:nvPr/>
          </p:nvCxnSpPr>
          <p:spPr>
            <a:xfrm>
              <a:off x="3177081" y="1818177"/>
              <a:ext cx="362067" cy="0"/>
            </a:xfrm>
            <a:prstGeom prst="line">
              <a:avLst/>
            </a:prstGeom>
            <a:noFill/>
            <a:ln w="6350" cap="flat" cmpd="sng" algn="ctr">
              <a:solidFill>
                <a:srgbClr val="E9002F"/>
              </a:solidFill>
              <a:prstDash val="solid"/>
              <a:miter lim="800000"/>
            </a:ln>
            <a:effectLst/>
          </p:spPr>
        </p:cxnSp>
        <p:sp>
          <p:nvSpPr>
            <p:cNvPr id="18" name="文本框 17">
              <a:extLst>
                <a:ext uri="{FF2B5EF4-FFF2-40B4-BE49-F238E27FC236}">
                  <a16:creationId xmlns="" xmlns:a16="http://schemas.microsoft.com/office/drawing/2014/main" id="{90F0ED0E-9428-46BF-A60A-7D4A16F0BFA5}"/>
                </a:ext>
              </a:extLst>
            </p:cNvPr>
            <p:cNvSpPr txBox="1"/>
            <p:nvPr/>
          </p:nvSpPr>
          <p:spPr>
            <a:xfrm>
              <a:off x="3393254" y="3098645"/>
              <a:ext cx="832915" cy="409672"/>
            </a:xfrm>
            <a:prstGeom prst="rect">
              <a:avLst/>
            </a:prstGeom>
            <a:noFill/>
          </p:spPr>
          <p:txBody>
            <a:bodyPr vert="horz" wrap="square" rtlCol="0">
              <a:noAutofit/>
            </a:bodyPr>
            <a:lstStyle/>
            <a:p>
              <a:pPr defTabSz="685584" fontAlgn="ctr">
                <a:defRPr/>
              </a:pPr>
              <a:r>
                <a:rPr lang="en-US" dirty="0" err="1">
                  <a:solidFill>
                    <a:srgbClr val="1D1D1A"/>
                  </a:solidFill>
                  <a:latin typeface="Arial" panose="020B0604020202020204" pitchFamily="34" charset="0"/>
                </a:rPr>
                <a:t>STA2</a:t>
              </a:r>
              <a:endParaRPr lang="en-US" altLang="zh-CN" kern="0" dirty="0">
                <a:solidFill>
                  <a:srgbClr val="1D1D1A"/>
                </a:solidFill>
                <a:latin typeface="Arial" panose="020B0604020202020204" pitchFamily="34" charset="0"/>
                <a:ea typeface="微软雅黑" panose="020B0503020204020204" pitchFamily="34" charset="-122"/>
              </a:endParaRPr>
            </a:p>
          </p:txBody>
        </p:sp>
        <p:sp>
          <p:nvSpPr>
            <p:cNvPr id="19" name="文本框 18">
              <a:extLst>
                <a:ext uri="{FF2B5EF4-FFF2-40B4-BE49-F238E27FC236}">
                  <a16:creationId xmlns="" xmlns:a16="http://schemas.microsoft.com/office/drawing/2014/main" id="{1CA4D79E-AABD-465D-A002-0FF24FBA6999}"/>
                </a:ext>
              </a:extLst>
            </p:cNvPr>
            <p:cNvSpPr txBox="1"/>
            <p:nvPr/>
          </p:nvSpPr>
          <p:spPr>
            <a:xfrm>
              <a:off x="-268048" y="983805"/>
              <a:ext cx="2579967" cy="480149"/>
            </a:xfrm>
            <a:prstGeom prst="rect">
              <a:avLst/>
            </a:prstGeom>
            <a:solidFill>
              <a:srgbClr val="DDDDDD"/>
            </a:solidFill>
          </p:spPr>
          <p:txBody>
            <a:bodyPr wrap="square" lIns="0" tIns="0" rIns="0" bIns="0" rtlCol="0">
              <a:noAutofit/>
            </a:bodyPr>
            <a:lstStyle/>
            <a:p>
              <a:pPr marL="0" marR="0" lvl="0" indent="0" defTabSz="914400" eaLnBrk="1" fontAlgn="ctr" latinLnBrk="0" hangingPunct="1">
                <a:spcBef>
                  <a:spcPts val="0"/>
                </a:spcBef>
                <a:spcAft>
                  <a:spcPts val="0"/>
                </a:spcAft>
                <a:buClrTx/>
                <a:buSzTx/>
                <a:buFontTx/>
                <a:buNone/>
                <a:tabLst/>
                <a:defRPr/>
              </a:pPr>
              <a:r>
                <a:rPr lang="en-US" b="1" dirty="0">
                  <a:solidFill>
                    <a:schemeClr val="accent1"/>
                  </a:solidFill>
                  <a:latin typeface="Arial" panose="020B0604020202020204" pitchFamily="34" charset="0"/>
                </a:rPr>
                <a:t>Pain points of the Multi-AP solution</a:t>
              </a:r>
            </a:p>
          </p:txBody>
        </p:sp>
      </p:grpSp>
      <p:sp>
        <p:nvSpPr>
          <p:cNvPr id="20" name="箭头: 右 9">
            <a:extLst>
              <a:ext uri="{FF2B5EF4-FFF2-40B4-BE49-F238E27FC236}">
                <a16:creationId xmlns="" xmlns:a16="http://schemas.microsoft.com/office/drawing/2014/main" id="{C139553C-F2DA-47DF-91E6-F8462F378363}"/>
              </a:ext>
            </a:extLst>
          </p:cNvPr>
          <p:cNvSpPr/>
          <p:nvPr/>
        </p:nvSpPr>
        <p:spPr>
          <a:xfrm>
            <a:off x="4685264" y="3776587"/>
            <a:ext cx="201085" cy="220246"/>
          </a:xfrm>
          <a:prstGeom prst="righ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ctr"/>
            <a:endParaRPr lang="en-US" altLang="zh-CN" dirty="0">
              <a:latin typeface="Arial" panose="020B0604020202020204" pitchFamily="34" charset="0"/>
            </a:endParaRPr>
          </a:p>
        </p:txBody>
      </p:sp>
      <p:grpSp>
        <p:nvGrpSpPr>
          <p:cNvPr id="21" name="组合 20">
            <a:extLst>
              <a:ext uri="{FF2B5EF4-FFF2-40B4-BE49-F238E27FC236}">
                <a16:creationId xmlns="" xmlns:a16="http://schemas.microsoft.com/office/drawing/2014/main" id="{0DDBAFF2-E9BF-42BB-92E2-AAA1AF35FF6F}"/>
              </a:ext>
            </a:extLst>
          </p:cNvPr>
          <p:cNvGrpSpPr/>
          <p:nvPr/>
        </p:nvGrpSpPr>
        <p:grpSpPr>
          <a:xfrm>
            <a:off x="5142768" y="3065287"/>
            <a:ext cx="3629058" cy="2121041"/>
            <a:chOff x="2430668" y="3974069"/>
            <a:chExt cx="4311122" cy="2497525"/>
          </a:xfrm>
        </p:grpSpPr>
        <p:sp>
          <p:nvSpPr>
            <p:cNvPr id="22" name="文本框 21">
              <a:extLst>
                <a:ext uri="{FF2B5EF4-FFF2-40B4-BE49-F238E27FC236}">
                  <a16:creationId xmlns="" xmlns:a16="http://schemas.microsoft.com/office/drawing/2014/main" id="{7832CBAE-1586-4AE0-8511-A9E0FA91AC15}"/>
                </a:ext>
              </a:extLst>
            </p:cNvPr>
            <p:cNvSpPr txBox="1"/>
            <p:nvPr/>
          </p:nvSpPr>
          <p:spPr>
            <a:xfrm>
              <a:off x="4307556" y="4906278"/>
              <a:ext cx="2434234" cy="1565316"/>
            </a:xfrm>
            <a:prstGeom prst="rect">
              <a:avLst/>
            </a:prstGeom>
            <a:noFill/>
          </p:spPr>
          <p:txBody>
            <a:bodyPr vert="horz" wrap="square" rtlCol="0">
              <a:noAutofit/>
            </a:bodyPr>
            <a:lstStyle>
              <a:defPPr>
                <a:defRPr lang="en-US"/>
              </a:defPPr>
              <a:lvl1pPr defTabSz="685584" fontAlgn="auto">
                <a:lnSpc>
                  <a:spcPct val="120000"/>
                </a:lnSpc>
                <a:spcBef>
                  <a:spcPts val="0"/>
                </a:spcBef>
                <a:spcAft>
                  <a:spcPts val="0"/>
                </a:spcAft>
                <a:defRPr sz="1200" b="1">
                  <a:solidFill>
                    <a:srgbClr val="1D1D1A"/>
                  </a:solidFill>
                  <a:latin typeface="Arial" panose="020B0503020204020204" pitchFamily="34" charset="-122"/>
                  <a:ea typeface="微软雅黑" panose="020B0503020204020204" pitchFamily="34" charset="-122"/>
                </a:defRPr>
              </a:lvl1pPr>
            </a:lstStyle>
            <a:p>
              <a:pPr lvl="0" eaLnBrk="1" fontAlgn="ctr" hangingPunct="1">
                <a:lnSpc>
                  <a:spcPct val="100000"/>
                </a:lnSpc>
                <a:defRPr/>
              </a:pPr>
              <a:r>
                <a:rPr lang="en-US" b="1" dirty="0">
                  <a:solidFill>
                    <a:srgbClr val="1D1D1A"/>
                  </a:solidFill>
                  <a:latin typeface="Arial" panose="020B0604020202020204" pitchFamily="34" charset="0"/>
                </a:rPr>
                <a:t>After interference </a:t>
              </a:r>
              <a:r>
                <a:rPr lang="en-US" dirty="0" smtClean="0">
                  <a:latin typeface="Arial" panose="020B0604020202020204" pitchFamily="34" charset="0"/>
                </a:rPr>
                <a:t>mitigation</a:t>
              </a:r>
              <a:r>
                <a:rPr lang="en-US" b="1" dirty="0" smtClean="0">
                  <a:solidFill>
                    <a:srgbClr val="1D1D1A"/>
                  </a:solidFill>
                  <a:latin typeface="Arial" panose="020B0604020202020204" pitchFamily="34" charset="0"/>
                </a:rPr>
                <a:t>:</a:t>
              </a:r>
              <a:endParaRPr kumimoji="0" lang="en-US" altLang="zh-CN" b="1" i="0" u="none" strike="noStrike" kern="0" cap="none" spc="0" normalizeH="0" baseline="0" noProof="0" dirty="0">
                <a:ln>
                  <a:noFill/>
                </a:ln>
                <a:solidFill>
                  <a:srgbClr val="1D1D1A"/>
                </a:solidFill>
                <a:effectLst/>
                <a:uLnTx/>
                <a:uFillTx/>
                <a:latin typeface="Arial" panose="020B0604020202020204" pitchFamily="34" charset="0"/>
              </a:endParaRPr>
            </a:p>
            <a:p>
              <a:pPr marL="0" marR="0" lvl="0" indent="0" defTabSz="685584" eaLnBrk="1" fontAlgn="ctr" latinLnBrk="0" hangingPunct="1">
                <a:lnSpc>
                  <a:spcPct val="100000"/>
                </a:lnSpc>
                <a:spcBef>
                  <a:spcPts val="0"/>
                </a:spcBef>
                <a:spcAft>
                  <a:spcPts val="0"/>
                </a:spcAft>
                <a:buClrTx/>
                <a:buSzTx/>
                <a:buFontTx/>
                <a:buNone/>
                <a:tabLst/>
                <a:defRPr/>
              </a:pPr>
              <a:r>
                <a:rPr lang="en-US" b="1" dirty="0">
                  <a:solidFill>
                    <a:srgbClr val="C00000"/>
                  </a:solidFill>
                  <a:latin typeface="Arial" panose="020B0604020202020204" pitchFamily="34" charset="0"/>
                </a:rPr>
                <a:t>The bandwidth between AP1 and AP2 is not affected, and AP1 and AP2 use the air interface independently .</a:t>
              </a:r>
            </a:p>
          </p:txBody>
        </p:sp>
        <p:sp>
          <p:nvSpPr>
            <p:cNvPr id="23" name="矩形 22">
              <a:extLst>
                <a:ext uri="{FF2B5EF4-FFF2-40B4-BE49-F238E27FC236}">
                  <a16:creationId xmlns="" xmlns:a16="http://schemas.microsoft.com/office/drawing/2014/main" id="{20203E8B-9147-4C8B-85E6-D74456378690}"/>
                </a:ext>
              </a:extLst>
            </p:cNvPr>
            <p:cNvSpPr/>
            <p:nvPr/>
          </p:nvSpPr>
          <p:spPr>
            <a:xfrm>
              <a:off x="4348914" y="4114287"/>
              <a:ext cx="2339519" cy="796017"/>
            </a:xfrm>
            <a:prstGeom prst="rect">
              <a:avLst/>
            </a:prstGeom>
            <a:solidFill>
              <a:srgbClr val="DDDDDD"/>
            </a:solidFill>
          </p:spPr>
          <p:txBody>
            <a:bodyPr wrap="square">
              <a:noAutofit/>
            </a:bodyPr>
            <a:lstStyle/>
            <a:p>
              <a:pPr marL="0" marR="0" lvl="0" indent="0" defTabSz="914400" eaLnBrk="1" fontAlgn="ctr" latinLnBrk="0" hangingPunct="1">
                <a:spcBef>
                  <a:spcPts val="0"/>
                </a:spcBef>
                <a:spcAft>
                  <a:spcPts val="0"/>
                </a:spcAft>
                <a:buClrTx/>
                <a:buSzTx/>
                <a:buFontTx/>
                <a:buNone/>
                <a:tabLst/>
                <a:defRPr/>
              </a:pPr>
              <a:r>
                <a:rPr lang="en-US" b="1" dirty="0" smtClean="0">
                  <a:solidFill>
                    <a:srgbClr val="C00000"/>
                  </a:solidFill>
                  <a:latin typeface="Arial" panose="020B0604020202020204" pitchFamily="34" charset="0"/>
                </a:rPr>
                <a:t>With </a:t>
              </a:r>
              <a:r>
                <a:rPr lang="en-US" altLang="zh-CN" b="1" dirty="0" err="1" smtClean="0">
                  <a:solidFill>
                    <a:srgbClr val="C00000"/>
                  </a:solidFill>
                  <a:latin typeface="Arial" panose="020B0604020202020204" pitchFamily="34" charset="0"/>
                </a:rPr>
                <a:t>mmwave</a:t>
              </a:r>
              <a:r>
                <a:rPr lang="en-US" altLang="zh-CN" b="1" dirty="0" smtClean="0">
                  <a:solidFill>
                    <a:srgbClr val="C00000"/>
                  </a:solidFill>
                  <a:latin typeface="Arial" panose="020B0604020202020204" pitchFamily="34" charset="0"/>
                </a:rPr>
                <a:t> of Interference </a:t>
              </a:r>
              <a:r>
                <a:rPr lang="en-US" altLang="zh-CN" b="1" dirty="0">
                  <a:solidFill>
                    <a:srgbClr val="C00000"/>
                  </a:solidFill>
                  <a:latin typeface="Arial" panose="020B0604020202020204" pitchFamily="34" charset="0"/>
                </a:rPr>
                <a:t>mitigation</a:t>
              </a:r>
              <a:endParaRPr kumimoji="0" lang="en-US" altLang="zh-CN" b="0" i="0" u="none" strike="noStrike" kern="0" cap="none" spc="0" normalizeH="0" baseline="0" noProof="0" dirty="0">
                <a:ln>
                  <a:noFill/>
                </a:ln>
                <a:solidFill>
                  <a:srgbClr val="1D1D1A"/>
                </a:solidFill>
                <a:effectLst/>
                <a:uLnTx/>
                <a:uFillTx/>
                <a:latin typeface="Arial" panose="020B0604020202020204" pitchFamily="34" charset="0"/>
                <a:ea typeface="等线" panose="02010600030101010101" pitchFamily="2" charset="-122"/>
              </a:endParaRPr>
            </a:p>
          </p:txBody>
        </p:sp>
        <p:sp>
          <p:nvSpPr>
            <p:cNvPr id="24" name="椭圆 23">
              <a:extLst>
                <a:ext uri="{FF2B5EF4-FFF2-40B4-BE49-F238E27FC236}">
                  <a16:creationId xmlns="" xmlns:a16="http://schemas.microsoft.com/office/drawing/2014/main" id="{D5346618-4D0C-46F5-BFB1-688E3617D7DC}"/>
                </a:ext>
              </a:extLst>
            </p:cNvPr>
            <p:cNvSpPr/>
            <p:nvPr/>
          </p:nvSpPr>
          <p:spPr>
            <a:xfrm>
              <a:off x="2430668" y="3974069"/>
              <a:ext cx="1756106" cy="1332000"/>
            </a:xfrm>
            <a:prstGeom prst="ellipse">
              <a:avLst/>
            </a:prstGeom>
            <a:solidFill>
              <a:srgbClr val="319DE5">
                <a:alpha val="50000"/>
              </a:srgbClr>
            </a:solidFill>
            <a:ln w="12700" cap="flat" cmpd="sng" algn="ctr">
              <a:solidFill>
                <a:srgbClr val="00B0F0"/>
              </a:solidFill>
              <a:prstDash val="solid"/>
              <a:miter lim="800000"/>
            </a:ln>
            <a:effectLst/>
          </p:spPr>
          <p:txBody>
            <a:bodyPr rtlCol="0" anchor="ctr">
              <a:noAutofit/>
            </a:bodyPr>
            <a:lstStyle/>
            <a:p>
              <a:pPr algn="ctr" defTabSz="685584" fontAlgn="ctr">
                <a:defRPr/>
              </a:pPr>
              <a:endParaRPr lang="en-US" altLang="zh-CN" sz="500" kern="0" dirty="0">
                <a:solidFill>
                  <a:srgbClr val="666666"/>
                </a:solidFill>
                <a:latin typeface="Arial" panose="020B0604020202020204" pitchFamily="34" charset="0"/>
                <a:ea typeface="微软雅黑" panose="020B0503020204020204" pitchFamily="34" charset="-122"/>
              </a:endParaRPr>
            </a:p>
          </p:txBody>
        </p:sp>
        <p:sp>
          <p:nvSpPr>
            <p:cNvPr id="25" name="椭圆 24">
              <a:extLst>
                <a:ext uri="{FF2B5EF4-FFF2-40B4-BE49-F238E27FC236}">
                  <a16:creationId xmlns="" xmlns:a16="http://schemas.microsoft.com/office/drawing/2014/main" id="{1AA62F4E-BCC6-4E09-8819-18A9E5153DCC}"/>
                </a:ext>
              </a:extLst>
            </p:cNvPr>
            <p:cNvSpPr/>
            <p:nvPr/>
          </p:nvSpPr>
          <p:spPr>
            <a:xfrm>
              <a:off x="2431822" y="4958520"/>
              <a:ext cx="1756106" cy="1332000"/>
            </a:xfrm>
            <a:prstGeom prst="ellipse">
              <a:avLst/>
            </a:prstGeom>
            <a:solidFill>
              <a:srgbClr val="92D050">
                <a:alpha val="46000"/>
              </a:srgbClr>
            </a:solidFill>
            <a:ln w="12700" cap="flat" cmpd="sng" algn="ctr">
              <a:solidFill>
                <a:srgbClr val="92D050"/>
              </a:solidFill>
              <a:prstDash val="solid"/>
              <a:miter lim="800000"/>
            </a:ln>
            <a:effectLst/>
          </p:spPr>
          <p:txBody>
            <a:bodyPr rtlCol="0" anchor="ctr">
              <a:noAutofit/>
            </a:bodyPr>
            <a:lstStyle/>
            <a:p>
              <a:pPr algn="ctr" defTabSz="685584" fontAlgn="ctr">
                <a:defRPr/>
              </a:pPr>
              <a:endParaRPr lang="en-US" altLang="zh-CN" sz="500" kern="0" dirty="0">
                <a:solidFill>
                  <a:srgbClr val="666666"/>
                </a:solidFill>
                <a:latin typeface="Arial" panose="020B0604020202020204" pitchFamily="34" charset="0"/>
                <a:ea typeface="微软雅黑" panose="020B0503020204020204" pitchFamily="34" charset="-122"/>
              </a:endParaRPr>
            </a:p>
          </p:txBody>
        </p:sp>
        <p:sp>
          <p:nvSpPr>
            <p:cNvPr id="26" name="文本框 25">
              <a:extLst>
                <a:ext uri="{FF2B5EF4-FFF2-40B4-BE49-F238E27FC236}">
                  <a16:creationId xmlns="" xmlns:a16="http://schemas.microsoft.com/office/drawing/2014/main" id="{DCBAEC4E-157E-4C30-B4FA-F9FFAA2E5F4E}"/>
                </a:ext>
              </a:extLst>
            </p:cNvPr>
            <p:cNvSpPr txBox="1"/>
            <p:nvPr/>
          </p:nvSpPr>
          <p:spPr>
            <a:xfrm>
              <a:off x="3125755" y="4132366"/>
              <a:ext cx="681497" cy="301262"/>
            </a:xfrm>
            <a:prstGeom prst="rect">
              <a:avLst/>
            </a:prstGeom>
            <a:noFill/>
          </p:spPr>
          <p:txBody>
            <a:bodyPr vert="horz" wrap="square" rtlCol="0">
              <a:noAutofit/>
            </a:bodyPr>
            <a:lstStyle/>
            <a:p>
              <a:pPr defTabSz="685584" fontAlgn="ctr">
                <a:defRPr/>
              </a:pPr>
              <a:r>
                <a:rPr lang="en-US" dirty="0" err="1">
                  <a:solidFill>
                    <a:srgbClr val="1D1D1A"/>
                  </a:solidFill>
                  <a:latin typeface="Arial" panose="020B0604020202020204" pitchFamily="34" charset="0"/>
                </a:rPr>
                <a:t>AP1</a:t>
              </a:r>
              <a:endParaRPr lang="en-US" altLang="zh-CN" kern="0" dirty="0">
                <a:solidFill>
                  <a:srgbClr val="1D1D1A"/>
                </a:solidFill>
                <a:latin typeface="Arial" panose="020B0604020202020204" pitchFamily="34" charset="0"/>
                <a:ea typeface="微软雅黑" panose="020B0503020204020204" pitchFamily="34" charset="-122"/>
              </a:endParaRPr>
            </a:p>
          </p:txBody>
        </p:sp>
        <p:sp>
          <p:nvSpPr>
            <p:cNvPr id="27" name="文本框 26">
              <a:extLst>
                <a:ext uri="{FF2B5EF4-FFF2-40B4-BE49-F238E27FC236}">
                  <a16:creationId xmlns="" xmlns:a16="http://schemas.microsoft.com/office/drawing/2014/main" id="{B44756FB-F653-4EA0-892A-731086DF7263}"/>
                </a:ext>
              </a:extLst>
            </p:cNvPr>
            <p:cNvSpPr txBox="1"/>
            <p:nvPr/>
          </p:nvSpPr>
          <p:spPr>
            <a:xfrm>
              <a:off x="3168068" y="5076717"/>
              <a:ext cx="719190" cy="301262"/>
            </a:xfrm>
            <a:prstGeom prst="rect">
              <a:avLst/>
            </a:prstGeom>
            <a:noFill/>
          </p:spPr>
          <p:txBody>
            <a:bodyPr vert="horz" wrap="square" rtlCol="0">
              <a:noAutofit/>
            </a:bodyPr>
            <a:lstStyle/>
            <a:p>
              <a:pPr defTabSz="685584" fontAlgn="ctr">
                <a:defRPr/>
              </a:pPr>
              <a:r>
                <a:rPr lang="en-US" dirty="0" err="1">
                  <a:solidFill>
                    <a:srgbClr val="1D1D1A"/>
                  </a:solidFill>
                  <a:latin typeface="Arial" panose="020B0604020202020204" pitchFamily="34" charset="0"/>
                </a:rPr>
                <a:t>AP2</a:t>
              </a:r>
              <a:endParaRPr lang="en-US" altLang="zh-CN" kern="0" dirty="0">
                <a:solidFill>
                  <a:srgbClr val="1D1D1A"/>
                </a:solidFill>
                <a:latin typeface="Arial" panose="020B0604020202020204" pitchFamily="34" charset="0"/>
                <a:ea typeface="微软雅黑" panose="020B0503020204020204" pitchFamily="34" charset="-122"/>
              </a:endParaRPr>
            </a:p>
          </p:txBody>
        </p:sp>
        <p:sp>
          <p:nvSpPr>
            <p:cNvPr id="28" name="文本框 27">
              <a:extLst>
                <a:ext uri="{FF2B5EF4-FFF2-40B4-BE49-F238E27FC236}">
                  <a16:creationId xmlns="" xmlns:a16="http://schemas.microsoft.com/office/drawing/2014/main" id="{D27CAF77-994F-496D-B4A3-5CA7A2BB98DD}"/>
                </a:ext>
              </a:extLst>
            </p:cNvPr>
            <p:cNvSpPr txBox="1"/>
            <p:nvPr/>
          </p:nvSpPr>
          <p:spPr>
            <a:xfrm>
              <a:off x="3700995" y="4886913"/>
              <a:ext cx="766442" cy="301262"/>
            </a:xfrm>
            <a:prstGeom prst="rect">
              <a:avLst/>
            </a:prstGeom>
            <a:noFill/>
          </p:spPr>
          <p:txBody>
            <a:bodyPr vert="horz" wrap="square" rtlCol="0">
              <a:noAutofit/>
            </a:bodyPr>
            <a:lstStyle/>
            <a:p>
              <a:pPr defTabSz="685584" fontAlgn="ctr">
                <a:defRPr/>
              </a:pPr>
              <a:r>
                <a:rPr lang="en-US" dirty="0" err="1">
                  <a:solidFill>
                    <a:srgbClr val="1D1D1A"/>
                  </a:solidFill>
                  <a:latin typeface="Arial" panose="020B0604020202020204" pitchFamily="34" charset="0"/>
                </a:rPr>
                <a:t>STA1</a:t>
              </a:r>
              <a:endParaRPr lang="en-US" altLang="zh-CN" kern="0" dirty="0">
                <a:solidFill>
                  <a:srgbClr val="1D1D1A"/>
                </a:solidFill>
                <a:latin typeface="Arial" panose="020B0604020202020204" pitchFamily="34" charset="0"/>
                <a:ea typeface="微软雅黑" panose="020B0503020204020204" pitchFamily="34" charset="-122"/>
              </a:endParaRPr>
            </a:p>
          </p:txBody>
        </p:sp>
        <p:pic>
          <p:nvPicPr>
            <p:cNvPr id="29" name="图片 28">
              <a:extLst>
                <a:ext uri="{FF2B5EF4-FFF2-40B4-BE49-F238E27FC236}">
                  <a16:creationId xmlns="" xmlns:a16="http://schemas.microsoft.com/office/drawing/2014/main" id="{A9934594-87BE-4C19-9F90-299DCC527E71}"/>
                </a:ext>
              </a:extLst>
            </p:cNvPr>
            <p:cNvPicPr preferRelativeResize="0">
              <a:picLocks/>
            </p:cNvPicPr>
            <p:nvPr/>
          </p:nvPicPr>
          <p:blipFill>
            <a:blip r:embed="rId2"/>
            <a:stretch>
              <a:fillRect/>
            </a:stretch>
          </p:blipFill>
          <p:spPr>
            <a:xfrm>
              <a:off x="3839148" y="5445108"/>
              <a:ext cx="182928" cy="318147"/>
            </a:xfrm>
            <a:prstGeom prst="rect">
              <a:avLst/>
            </a:prstGeom>
          </p:spPr>
        </p:pic>
        <p:cxnSp>
          <p:nvCxnSpPr>
            <p:cNvPr id="30" name="直接连接符 29">
              <a:extLst>
                <a:ext uri="{FF2B5EF4-FFF2-40B4-BE49-F238E27FC236}">
                  <a16:creationId xmlns="" xmlns:a16="http://schemas.microsoft.com/office/drawing/2014/main" id="{B8EAF143-ACC4-490A-9C20-71396F78F18C}"/>
                </a:ext>
              </a:extLst>
            </p:cNvPr>
            <p:cNvCxnSpPr>
              <a:cxnSpLocks/>
              <a:endCxn id="29" idx="1"/>
            </p:cNvCxnSpPr>
            <p:nvPr/>
          </p:nvCxnSpPr>
          <p:spPr>
            <a:xfrm>
              <a:off x="3532966" y="5600237"/>
              <a:ext cx="306182" cy="3944"/>
            </a:xfrm>
            <a:prstGeom prst="line">
              <a:avLst/>
            </a:prstGeom>
            <a:noFill/>
            <a:ln w="6350" cap="flat" cmpd="sng" algn="ctr">
              <a:solidFill>
                <a:srgbClr val="E9002F"/>
              </a:solidFill>
              <a:prstDash val="solid"/>
              <a:miter lim="800000"/>
            </a:ln>
            <a:effectLst/>
          </p:spPr>
        </p:cxnSp>
        <p:pic>
          <p:nvPicPr>
            <p:cNvPr id="31" name="图片 30">
              <a:extLst>
                <a:ext uri="{FF2B5EF4-FFF2-40B4-BE49-F238E27FC236}">
                  <a16:creationId xmlns="" xmlns:a16="http://schemas.microsoft.com/office/drawing/2014/main" id="{40667219-077E-4AE0-BEA3-AFF1AE61D059}"/>
                </a:ext>
              </a:extLst>
            </p:cNvPr>
            <p:cNvPicPr preferRelativeResize="0">
              <a:picLocks/>
            </p:cNvPicPr>
            <p:nvPr/>
          </p:nvPicPr>
          <p:blipFill>
            <a:blip r:embed="rId2"/>
            <a:stretch>
              <a:fillRect/>
            </a:stretch>
          </p:blipFill>
          <p:spPr>
            <a:xfrm>
              <a:off x="3807250" y="4452097"/>
              <a:ext cx="182928" cy="318147"/>
            </a:xfrm>
            <a:prstGeom prst="rect">
              <a:avLst/>
            </a:prstGeom>
          </p:spPr>
        </p:pic>
        <p:cxnSp>
          <p:nvCxnSpPr>
            <p:cNvPr id="32" name="直接连接符 31">
              <a:extLst>
                <a:ext uri="{FF2B5EF4-FFF2-40B4-BE49-F238E27FC236}">
                  <a16:creationId xmlns="" xmlns:a16="http://schemas.microsoft.com/office/drawing/2014/main" id="{113391CA-16B9-422A-81B4-3357B406FD76}"/>
                </a:ext>
              </a:extLst>
            </p:cNvPr>
            <p:cNvCxnSpPr>
              <a:cxnSpLocks/>
            </p:cNvCxnSpPr>
            <p:nvPr/>
          </p:nvCxnSpPr>
          <p:spPr>
            <a:xfrm>
              <a:off x="3488207" y="4636271"/>
              <a:ext cx="362067" cy="0"/>
            </a:xfrm>
            <a:prstGeom prst="line">
              <a:avLst/>
            </a:prstGeom>
            <a:noFill/>
            <a:ln w="6350" cap="flat" cmpd="sng" algn="ctr">
              <a:solidFill>
                <a:srgbClr val="E9002F"/>
              </a:solidFill>
              <a:prstDash val="solid"/>
              <a:miter lim="800000"/>
            </a:ln>
            <a:effectLst/>
          </p:spPr>
        </p:cxnSp>
        <p:sp>
          <p:nvSpPr>
            <p:cNvPr id="33" name="文本框 32">
              <a:extLst>
                <a:ext uri="{FF2B5EF4-FFF2-40B4-BE49-F238E27FC236}">
                  <a16:creationId xmlns="" xmlns:a16="http://schemas.microsoft.com/office/drawing/2014/main" id="{1E6B96BE-8C55-4FD7-96CC-7F3BDA6554EB}"/>
                </a:ext>
              </a:extLst>
            </p:cNvPr>
            <p:cNvSpPr txBox="1"/>
            <p:nvPr/>
          </p:nvSpPr>
          <p:spPr>
            <a:xfrm>
              <a:off x="3704381" y="5916740"/>
              <a:ext cx="851205" cy="301262"/>
            </a:xfrm>
            <a:prstGeom prst="rect">
              <a:avLst/>
            </a:prstGeom>
            <a:noFill/>
          </p:spPr>
          <p:txBody>
            <a:bodyPr vert="horz" wrap="square" rtlCol="0">
              <a:noAutofit/>
            </a:bodyPr>
            <a:lstStyle/>
            <a:p>
              <a:pPr defTabSz="685584" fontAlgn="ctr">
                <a:defRPr/>
              </a:pPr>
              <a:r>
                <a:rPr lang="en-US" dirty="0" err="1">
                  <a:solidFill>
                    <a:srgbClr val="1D1D1A"/>
                  </a:solidFill>
                  <a:latin typeface="Arial" panose="020B0604020202020204" pitchFamily="34" charset="0"/>
                </a:rPr>
                <a:t>STA2</a:t>
              </a:r>
              <a:endParaRPr lang="en-US" altLang="zh-CN" kern="0" dirty="0">
                <a:solidFill>
                  <a:srgbClr val="1D1D1A"/>
                </a:solidFill>
                <a:latin typeface="Arial" panose="020B0604020202020204" pitchFamily="34" charset="0"/>
                <a:ea typeface="微软雅黑" panose="020B0503020204020204" pitchFamily="34" charset="-122"/>
              </a:endParaRPr>
            </a:p>
          </p:txBody>
        </p:sp>
      </p:grpSp>
      <p:pic>
        <p:nvPicPr>
          <p:cNvPr id="34" name="图片 3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29686" y="3527746"/>
            <a:ext cx="468343" cy="451793"/>
          </a:xfrm>
          <a:prstGeom prst="rect">
            <a:avLst/>
          </a:prstGeom>
        </p:spPr>
      </p:pic>
      <p:pic>
        <p:nvPicPr>
          <p:cNvPr id="35" name="图片 3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5014" y="4215794"/>
            <a:ext cx="468343" cy="451793"/>
          </a:xfrm>
          <a:prstGeom prst="rect">
            <a:avLst/>
          </a:prstGeom>
        </p:spPr>
      </p:pic>
      <p:pic>
        <p:nvPicPr>
          <p:cNvPr id="36" name="图片 3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67292" y="3412180"/>
            <a:ext cx="468343" cy="451793"/>
          </a:xfrm>
          <a:prstGeom prst="rect">
            <a:avLst/>
          </a:prstGeom>
        </p:spPr>
      </p:pic>
      <p:pic>
        <p:nvPicPr>
          <p:cNvPr id="37" name="图片 3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00897" y="4211682"/>
            <a:ext cx="468343" cy="451793"/>
          </a:xfrm>
          <a:prstGeom prst="rect">
            <a:avLst/>
          </a:prstGeom>
        </p:spPr>
      </p:pic>
    </p:spTree>
    <p:extLst>
      <p:ext uri="{BB962C8B-B14F-4D97-AF65-F5344CB8AC3E}">
        <p14:creationId xmlns:p14="http://schemas.microsoft.com/office/powerpoint/2010/main" val="33266466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Emerging usage scenario for </a:t>
            </a:r>
            <a:r>
              <a:rPr lang="en-US" altLang="zh-CN" dirty="0" err="1" smtClean="0"/>
              <a:t>mmwave</a:t>
            </a:r>
            <a:r>
              <a:rPr lang="en-US" altLang="zh-CN" dirty="0" smtClean="0"/>
              <a:t> (2)</a:t>
            </a:r>
            <a:endParaRPr lang="zh-CN" altLang="en-US" dirty="0"/>
          </a:p>
        </p:txBody>
      </p:sp>
      <p:sp>
        <p:nvSpPr>
          <p:cNvPr id="3" name="内容占位符 2"/>
          <p:cNvSpPr>
            <a:spLocks noGrp="1"/>
          </p:cNvSpPr>
          <p:nvPr>
            <p:ph idx="1"/>
          </p:nvPr>
        </p:nvSpPr>
        <p:spPr>
          <a:xfrm>
            <a:off x="669560" y="1902468"/>
            <a:ext cx="7772400" cy="4114800"/>
          </a:xfrm>
        </p:spPr>
        <p:txBody>
          <a:bodyPr/>
          <a:lstStyle/>
          <a:p>
            <a:pPr algn="just"/>
            <a:r>
              <a:rPr lang="en-US" altLang="zh-CN" sz="2000" dirty="0" smtClean="0">
                <a:latin typeface="+mj-lt"/>
              </a:rPr>
              <a:t>FTTR provides one WLAN </a:t>
            </a:r>
            <a:r>
              <a:rPr lang="en-US" altLang="zh-CN" sz="2000" dirty="0">
                <a:latin typeface="+mj-lt"/>
              </a:rPr>
              <a:t>network </a:t>
            </a:r>
            <a:r>
              <a:rPr lang="en-US" altLang="zh-CN" sz="2000" dirty="0" smtClean="0">
                <a:latin typeface="+mj-lt"/>
              </a:rPr>
              <a:t>over all of the </a:t>
            </a:r>
            <a:r>
              <a:rPr lang="en-US" altLang="zh-CN" sz="2000" dirty="0">
                <a:latin typeface="+mj-lt"/>
              </a:rPr>
              <a:t>home, all smart devices access to the same </a:t>
            </a:r>
            <a:r>
              <a:rPr lang="en-US" altLang="zh-CN" sz="2000" dirty="0" smtClean="0">
                <a:latin typeface="+mj-lt"/>
              </a:rPr>
              <a:t>network</a:t>
            </a:r>
          </a:p>
          <a:p>
            <a:pPr lvl="1" algn="just">
              <a:lnSpc>
                <a:spcPct val="90000"/>
              </a:lnSpc>
            </a:pPr>
            <a:r>
              <a:rPr lang="en-US" altLang="zh-CN" sz="1600" kern="1200" dirty="0">
                <a:ea typeface="宋体" panose="02010600030101010101" pitchFamily="2" charset="-122"/>
              </a:rPr>
              <a:t>Each room has its own AP with </a:t>
            </a:r>
            <a:r>
              <a:rPr lang="en-US" altLang="zh-CN" sz="1600" kern="1200" dirty="0" smtClean="0">
                <a:ea typeface="宋体" panose="02010600030101010101" pitchFamily="2" charset="-122"/>
              </a:rPr>
              <a:t>a connection to the </a:t>
            </a:r>
            <a:r>
              <a:rPr lang="en-US" altLang="zh-CN" sz="1600" kern="1200" dirty="0">
                <a:ea typeface="宋体" panose="02010600030101010101" pitchFamily="2" charset="-122"/>
              </a:rPr>
              <a:t>gateway by </a:t>
            </a:r>
            <a:r>
              <a:rPr lang="en-US" altLang="zh-CN" sz="1600" kern="1200" dirty="0" smtClean="0">
                <a:ea typeface="宋体" panose="02010600030101010101" pitchFamily="2" charset="-122"/>
              </a:rPr>
              <a:t>fiber, all APs forming one network</a:t>
            </a:r>
          </a:p>
          <a:p>
            <a:pPr lvl="1" algn="just">
              <a:lnSpc>
                <a:spcPct val="90000"/>
              </a:lnSpc>
            </a:pPr>
            <a:r>
              <a:rPr lang="en-US" altLang="zh-CN" sz="1600" dirty="0"/>
              <a:t>Natural LOS: AP deployed in each room, penetration loss becomes </a:t>
            </a:r>
            <a:r>
              <a:rPr lang="en-US" altLang="zh-CN" sz="1600" dirty="0" smtClean="0"/>
              <a:t>negligible within this room</a:t>
            </a:r>
          </a:p>
          <a:p>
            <a:pPr lvl="1" algn="just">
              <a:lnSpc>
                <a:spcPct val="90000"/>
              </a:lnSpc>
            </a:pPr>
            <a:r>
              <a:rPr lang="en-US" altLang="zh-CN" sz="1600" kern="1200" dirty="0">
                <a:ea typeface="宋体" panose="02010600030101010101" pitchFamily="2" charset="-122"/>
              </a:rPr>
              <a:t>Fiber </a:t>
            </a:r>
            <a:r>
              <a:rPr lang="en-US" altLang="zh-CN" sz="1600" kern="1200" dirty="0" smtClean="0">
                <a:ea typeface="宋体" panose="02010600030101010101" pitchFamily="2" charset="-122"/>
              </a:rPr>
              <a:t>infrastructure, with easy deployment, </a:t>
            </a:r>
            <a:r>
              <a:rPr lang="en-US" altLang="zh-CN" sz="1600" kern="1200" dirty="0">
                <a:ea typeface="宋体" panose="02010600030101010101" pitchFamily="2" charset="-122"/>
              </a:rPr>
              <a:t>is able to provide more than </a:t>
            </a:r>
            <a:r>
              <a:rPr lang="en-US" altLang="zh-CN" sz="1600" kern="1200" dirty="0" smtClean="0">
                <a:ea typeface="宋体" panose="02010600030101010101" pitchFamily="2" charset="-122"/>
              </a:rPr>
              <a:t>10 </a:t>
            </a:r>
            <a:r>
              <a:rPr lang="en-US" altLang="zh-CN" sz="1600" kern="1200" dirty="0" err="1" smtClean="0">
                <a:ea typeface="宋体" panose="02010600030101010101" pitchFamily="2" charset="-122"/>
              </a:rPr>
              <a:t>Gbps</a:t>
            </a:r>
            <a:endParaRPr lang="en-US" altLang="zh-CN" sz="2000" dirty="0" smtClean="0">
              <a:latin typeface="Arial" panose="020B0604020202020204" pitchFamily="34" charset="0"/>
            </a:endParaRPr>
          </a:p>
          <a:p>
            <a:endParaRPr lang="en-US" altLang="zh-CN" dirty="0"/>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12</a:t>
            </a:fld>
            <a:endParaRPr lang="en-US"/>
          </a:p>
        </p:txBody>
      </p:sp>
      <p:sp>
        <p:nvSpPr>
          <p:cNvPr id="6" name="日期占位符 5"/>
          <p:cNvSpPr>
            <a:spLocks noGrp="1"/>
          </p:cNvSpPr>
          <p:nvPr>
            <p:ph type="dt" sz="half" idx="2"/>
          </p:nvPr>
        </p:nvSpPr>
        <p:spPr/>
        <p:txBody>
          <a:bodyPr/>
          <a:lstStyle/>
          <a:p>
            <a:r>
              <a:rPr lang="en-US" altLang="zh-CN" smtClean="0"/>
              <a:t>July 2022</a:t>
            </a:r>
            <a:endParaRPr lang="en-US" altLang="zh-CN" dirty="0"/>
          </a:p>
        </p:txBody>
      </p:sp>
      <p:cxnSp>
        <p:nvCxnSpPr>
          <p:cNvPr id="9" name="直接箭头连接符 8">
            <a:extLst>
              <a:ext uri="{FF2B5EF4-FFF2-40B4-BE49-F238E27FC236}">
                <a16:creationId xmlns="" xmlns:a16="http://schemas.microsoft.com/office/drawing/2014/main" id="{A767B147-D183-4B9F-80A9-1B12F4346EE2}"/>
              </a:ext>
            </a:extLst>
          </p:cNvPr>
          <p:cNvCxnSpPr/>
          <p:nvPr/>
        </p:nvCxnSpPr>
        <p:spPr>
          <a:xfrm>
            <a:off x="4179012" y="5213782"/>
            <a:ext cx="0" cy="435811"/>
          </a:xfrm>
          <a:prstGeom prst="straightConnector1">
            <a:avLst/>
          </a:prstGeom>
          <a:ln w="19050">
            <a:solidFill>
              <a:schemeClr val="bg1">
                <a:lumMod val="60000"/>
                <a:lumOff val="4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3" name="内容占位符 2"/>
          <p:cNvSpPr txBox="1">
            <a:spLocks/>
          </p:cNvSpPr>
          <p:nvPr/>
        </p:nvSpPr>
        <p:spPr bwMode="auto">
          <a:xfrm>
            <a:off x="669560" y="3860000"/>
            <a:ext cx="4453028" cy="291305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gn="just"/>
            <a:r>
              <a:rPr lang="en-US" altLang="zh-CN" sz="2000" kern="0" dirty="0" err="1"/>
              <a:t>m</a:t>
            </a:r>
            <a:r>
              <a:rPr lang="en-US" altLang="zh-CN" sz="2000" kern="0" dirty="0" err="1" smtClean="0"/>
              <a:t>mwave</a:t>
            </a:r>
            <a:r>
              <a:rPr lang="en-US" altLang="zh-CN" sz="2000" kern="0" dirty="0" smtClean="0"/>
              <a:t> can mitigate interference from a different room while providing high throughput in a LOS environment within one room</a:t>
            </a:r>
          </a:p>
          <a:p>
            <a:pPr algn="just"/>
            <a:r>
              <a:rPr lang="en-US" altLang="zh-CN" sz="2000" kern="0" dirty="0" smtClean="0"/>
              <a:t>Mobility/roaming within the home can also be supported well with help from the sub 7 GHz connection in this network   </a:t>
            </a:r>
            <a:endParaRPr lang="zh-CN" altLang="en-US" sz="2000" kern="0" dirty="0"/>
          </a:p>
        </p:txBody>
      </p:sp>
      <p:grpSp>
        <p:nvGrpSpPr>
          <p:cNvPr id="7" name="组合 6"/>
          <p:cNvGrpSpPr/>
          <p:nvPr/>
        </p:nvGrpSpPr>
        <p:grpSpPr>
          <a:xfrm>
            <a:off x="5425925" y="3943435"/>
            <a:ext cx="3537698" cy="2557905"/>
            <a:chOff x="5425925" y="3943435"/>
            <a:chExt cx="3537698" cy="2557905"/>
          </a:xfrm>
        </p:grpSpPr>
        <p:grpSp>
          <p:nvGrpSpPr>
            <p:cNvPr id="54" name="组合 53"/>
            <p:cNvGrpSpPr/>
            <p:nvPr/>
          </p:nvGrpSpPr>
          <p:grpSpPr>
            <a:xfrm>
              <a:off x="5425925" y="3943435"/>
              <a:ext cx="3234935" cy="2411953"/>
              <a:chOff x="487984" y="2520262"/>
              <a:chExt cx="3287073" cy="3402674"/>
            </a:xfrm>
          </p:grpSpPr>
          <p:pic>
            <p:nvPicPr>
              <p:cNvPr id="55" name="图片 54"/>
              <p:cNvPicPr>
                <a:picLocks noChangeAspect="1"/>
              </p:cNvPicPr>
              <p:nvPr/>
            </p:nvPicPr>
            <p:blipFill rotWithShape="1">
              <a:blip r:embed="rId2"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487984" y="2520262"/>
                <a:ext cx="3287073" cy="3402674"/>
              </a:xfrm>
              <a:prstGeom prst="rect">
                <a:avLst/>
              </a:prstGeom>
            </p:spPr>
          </p:pic>
          <p:sp>
            <p:nvSpPr>
              <p:cNvPr id="56" name="椭圆 55"/>
              <p:cNvSpPr/>
              <p:nvPr/>
            </p:nvSpPr>
            <p:spPr>
              <a:xfrm>
                <a:off x="1501202" y="2543445"/>
                <a:ext cx="916171" cy="1349676"/>
              </a:xfrm>
              <a:prstGeom prst="ellipse">
                <a:avLst/>
              </a:prstGeom>
              <a:gradFill>
                <a:gsLst>
                  <a:gs pos="0">
                    <a:srgbClr val="30B5C5">
                      <a:alpha val="66000"/>
                    </a:srgbClr>
                  </a:gs>
                  <a:gs pos="71000">
                    <a:sysClr val="window" lastClr="FFFFFF">
                      <a:lumMod val="95000"/>
                      <a:alpha val="61000"/>
                    </a:sysClr>
                  </a:gs>
                </a:gsLst>
                <a:path path="shape">
                  <a:fillToRect l="50000" t="50000" r="50000" b="50000"/>
                </a:path>
              </a:gradFill>
              <a:ln w="25400" cap="flat" cmpd="sng" algn="ctr">
                <a:noFill/>
                <a:prstDash val="solid"/>
              </a:ln>
              <a:effectLst/>
            </p:spPr>
            <p:txBody>
              <a:bodyPr rtlCol="0" anchor="ctr">
                <a:noAutofit/>
              </a:bodyPr>
              <a:lstStyle/>
              <a:p>
                <a:pPr marL="0" marR="0" lvl="0" indent="0" algn="ctr" defTabSz="914400" eaLnBrk="1" fontAlgn="ctr" latinLnBrk="0" hangingPunct="1">
                  <a:lnSpc>
                    <a:spcPct val="100000"/>
                  </a:lnSpc>
                  <a:spcBef>
                    <a:spcPts val="0"/>
                  </a:spcBef>
                  <a:spcAft>
                    <a:spcPts val="0"/>
                  </a:spcAft>
                  <a:buClrTx/>
                  <a:buSzTx/>
                  <a:buFontTx/>
                  <a:buNone/>
                  <a:tabLst/>
                  <a:defRPr/>
                </a:pPr>
                <a:endParaRPr kumimoji="0" lang="en-US" altLang="zh-CN" sz="1600" b="0" i="0" u="none" strike="noStrike" kern="0" cap="none" spc="0" normalizeH="0" baseline="0" noProof="0" dirty="0">
                  <a:ln>
                    <a:noFill/>
                  </a:ln>
                  <a:solidFill>
                    <a:prstClr val="white"/>
                  </a:solidFill>
                  <a:effectLst/>
                  <a:uLnTx/>
                  <a:uFillTx/>
                  <a:latin typeface="Arial" panose="020B0604020202020204" pitchFamily="34" charset="0"/>
                  <a:ea typeface="微软雅黑"/>
                  <a:cs typeface="+mn-cs"/>
                </a:endParaRPr>
              </a:p>
            </p:txBody>
          </p:sp>
        </p:grpSp>
        <p:sp>
          <p:nvSpPr>
            <p:cNvPr id="57" name="文本框 56"/>
            <p:cNvSpPr txBox="1"/>
            <p:nvPr/>
          </p:nvSpPr>
          <p:spPr>
            <a:xfrm>
              <a:off x="6463726" y="4043863"/>
              <a:ext cx="520487" cy="400110"/>
            </a:xfrm>
            <a:prstGeom prst="rect">
              <a:avLst/>
            </a:prstGeom>
            <a:noFill/>
          </p:spPr>
          <p:txBody>
            <a:bodyPr wrap="square" rtlCol="0">
              <a:spAutoFit/>
            </a:bodyPr>
            <a:lstStyle/>
            <a:p>
              <a:r>
                <a:rPr lang="en-US" altLang="zh-CN" sz="1000" dirty="0" smtClean="0">
                  <a:solidFill>
                    <a:srgbClr val="FF0000"/>
                  </a:solidFill>
                </a:rPr>
                <a:t>Slave FTTR</a:t>
              </a:r>
              <a:endParaRPr lang="zh-CN" altLang="en-US" sz="1000" dirty="0">
                <a:solidFill>
                  <a:srgbClr val="FF0000"/>
                </a:solidFill>
              </a:endParaRPr>
            </a:p>
          </p:txBody>
        </p:sp>
        <p:sp>
          <p:nvSpPr>
            <p:cNvPr id="58" name="椭圆 57"/>
            <p:cNvSpPr/>
            <p:nvPr/>
          </p:nvSpPr>
          <p:spPr>
            <a:xfrm>
              <a:off x="5757125" y="5168394"/>
              <a:ext cx="948962" cy="973311"/>
            </a:xfrm>
            <a:prstGeom prst="ellipse">
              <a:avLst/>
            </a:prstGeom>
            <a:gradFill>
              <a:gsLst>
                <a:gs pos="0">
                  <a:srgbClr val="30B5C5">
                    <a:alpha val="66000"/>
                  </a:srgbClr>
                </a:gs>
                <a:gs pos="71000">
                  <a:sysClr val="window" lastClr="FFFFFF">
                    <a:lumMod val="95000"/>
                    <a:alpha val="61000"/>
                  </a:sysClr>
                </a:gs>
              </a:gsLst>
              <a:path path="shape">
                <a:fillToRect l="50000" t="50000" r="50000" b="50000"/>
              </a:path>
            </a:gradFill>
            <a:ln w="25400" cap="flat" cmpd="sng" algn="ctr">
              <a:noFill/>
              <a:prstDash val="solid"/>
            </a:ln>
            <a:effectLst/>
          </p:spPr>
          <p:txBody>
            <a:bodyPr rtlCol="0" anchor="ctr">
              <a:noAutofit/>
            </a:bodyPr>
            <a:lstStyle/>
            <a:p>
              <a:pPr marL="0" marR="0" lvl="0" indent="0" algn="ctr" defTabSz="914400" eaLnBrk="1" fontAlgn="ctr" latinLnBrk="0" hangingPunct="1">
                <a:lnSpc>
                  <a:spcPct val="100000"/>
                </a:lnSpc>
                <a:spcBef>
                  <a:spcPts val="0"/>
                </a:spcBef>
                <a:spcAft>
                  <a:spcPts val="0"/>
                </a:spcAft>
                <a:buClrTx/>
                <a:buSzTx/>
                <a:buFontTx/>
                <a:buNone/>
                <a:tabLst/>
                <a:defRPr/>
              </a:pPr>
              <a:endParaRPr kumimoji="0" lang="en-US" altLang="zh-CN" sz="1600" b="0" i="0" u="none" strike="noStrike" kern="0" cap="none" spc="0" normalizeH="0" baseline="0" noProof="0" dirty="0">
                <a:ln>
                  <a:noFill/>
                </a:ln>
                <a:solidFill>
                  <a:prstClr val="white"/>
                </a:solidFill>
                <a:effectLst/>
                <a:uLnTx/>
                <a:uFillTx/>
                <a:latin typeface="Arial" panose="020B0604020202020204" pitchFamily="34" charset="0"/>
                <a:ea typeface="微软雅黑"/>
                <a:cs typeface="+mn-cs"/>
              </a:endParaRPr>
            </a:p>
          </p:txBody>
        </p:sp>
        <p:sp>
          <p:nvSpPr>
            <p:cNvPr id="59" name="椭圆 58"/>
            <p:cNvSpPr/>
            <p:nvPr/>
          </p:nvSpPr>
          <p:spPr>
            <a:xfrm>
              <a:off x="5523460" y="3988889"/>
              <a:ext cx="901639" cy="956705"/>
            </a:xfrm>
            <a:prstGeom prst="ellipse">
              <a:avLst/>
            </a:prstGeom>
            <a:gradFill>
              <a:gsLst>
                <a:gs pos="0">
                  <a:srgbClr val="30B5C5">
                    <a:alpha val="66000"/>
                  </a:srgbClr>
                </a:gs>
                <a:gs pos="71000">
                  <a:sysClr val="window" lastClr="FFFFFF">
                    <a:lumMod val="95000"/>
                    <a:alpha val="61000"/>
                  </a:sysClr>
                </a:gs>
              </a:gsLst>
              <a:path path="shape">
                <a:fillToRect l="50000" t="50000" r="50000" b="50000"/>
              </a:path>
            </a:gradFill>
            <a:ln w="25400" cap="flat" cmpd="sng" algn="ctr">
              <a:noFill/>
              <a:prstDash val="solid"/>
            </a:ln>
            <a:effectLst/>
          </p:spPr>
          <p:txBody>
            <a:bodyPr rtlCol="0" anchor="ctr">
              <a:noAutofit/>
            </a:bodyPr>
            <a:lstStyle/>
            <a:p>
              <a:pPr marL="0" marR="0" lvl="0" indent="0" algn="ctr" defTabSz="914400" eaLnBrk="1" fontAlgn="ctr" latinLnBrk="0" hangingPunct="1">
                <a:lnSpc>
                  <a:spcPct val="100000"/>
                </a:lnSpc>
                <a:spcBef>
                  <a:spcPts val="0"/>
                </a:spcBef>
                <a:spcAft>
                  <a:spcPts val="0"/>
                </a:spcAft>
                <a:buClrTx/>
                <a:buSzTx/>
                <a:buFontTx/>
                <a:buNone/>
                <a:tabLst/>
                <a:defRPr/>
              </a:pPr>
              <a:endParaRPr kumimoji="0" lang="en-US" altLang="zh-CN" sz="1600" b="0" i="0" u="none" strike="noStrike" kern="0" cap="none" spc="0" normalizeH="0" baseline="0" noProof="0" dirty="0">
                <a:ln>
                  <a:noFill/>
                </a:ln>
                <a:solidFill>
                  <a:prstClr val="white"/>
                </a:solidFill>
                <a:effectLst/>
                <a:uLnTx/>
                <a:uFillTx/>
                <a:latin typeface="Arial" panose="020B0604020202020204" pitchFamily="34" charset="0"/>
                <a:ea typeface="微软雅黑"/>
                <a:cs typeface="+mn-cs"/>
              </a:endParaRPr>
            </a:p>
          </p:txBody>
        </p:sp>
        <p:sp>
          <p:nvSpPr>
            <p:cNvPr id="60" name="椭圆 59"/>
            <p:cNvSpPr/>
            <p:nvPr/>
          </p:nvSpPr>
          <p:spPr>
            <a:xfrm>
              <a:off x="7260205" y="4054353"/>
              <a:ext cx="1322293" cy="1883179"/>
            </a:xfrm>
            <a:prstGeom prst="ellipse">
              <a:avLst/>
            </a:prstGeom>
            <a:gradFill>
              <a:gsLst>
                <a:gs pos="0">
                  <a:srgbClr val="30B5C5">
                    <a:alpha val="66000"/>
                  </a:srgbClr>
                </a:gs>
                <a:gs pos="71000">
                  <a:sysClr val="window" lastClr="FFFFFF">
                    <a:lumMod val="95000"/>
                    <a:alpha val="61000"/>
                  </a:sysClr>
                </a:gs>
              </a:gsLst>
              <a:path path="shape">
                <a:fillToRect l="50000" t="50000" r="50000" b="50000"/>
              </a:path>
            </a:gradFill>
            <a:ln w="25400" cap="flat" cmpd="sng" algn="ctr">
              <a:noFill/>
              <a:prstDash val="solid"/>
            </a:ln>
            <a:effectLst/>
          </p:spPr>
          <p:txBody>
            <a:bodyPr rtlCol="0" anchor="ctr">
              <a:noAutofit/>
            </a:bodyPr>
            <a:lstStyle/>
            <a:p>
              <a:pPr marL="0" marR="0" lvl="0" indent="0" algn="ctr" defTabSz="914400" eaLnBrk="1" fontAlgn="ctr" latinLnBrk="0" hangingPunct="1">
                <a:lnSpc>
                  <a:spcPct val="100000"/>
                </a:lnSpc>
                <a:spcBef>
                  <a:spcPts val="0"/>
                </a:spcBef>
                <a:spcAft>
                  <a:spcPts val="0"/>
                </a:spcAft>
                <a:buClrTx/>
                <a:buSzTx/>
                <a:buFontTx/>
                <a:buNone/>
                <a:tabLst/>
                <a:defRPr/>
              </a:pPr>
              <a:endParaRPr kumimoji="0" lang="en-US" altLang="zh-CN" sz="1600" b="0" i="0" u="none" strike="noStrike" kern="0" cap="none" spc="0" normalizeH="0" baseline="0" noProof="0" dirty="0">
                <a:ln>
                  <a:noFill/>
                </a:ln>
                <a:solidFill>
                  <a:prstClr val="white"/>
                </a:solidFill>
                <a:effectLst/>
                <a:uLnTx/>
                <a:uFillTx/>
                <a:latin typeface="Arial" panose="020B0604020202020204" pitchFamily="34" charset="0"/>
                <a:ea typeface="微软雅黑"/>
                <a:cs typeface="+mn-cs"/>
              </a:endParaRPr>
            </a:p>
          </p:txBody>
        </p:sp>
        <p:sp>
          <p:nvSpPr>
            <p:cNvPr id="61" name="文本框 60"/>
            <p:cNvSpPr txBox="1"/>
            <p:nvPr/>
          </p:nvSpPr>
          <p:spPr>
            <a:xfrm>
              <a:off x="5930914" y="5212282"/>
              <a:ext cx="520487" cy="360206"/>
            </a:xfrm>
            <a:prstGeom prst="rect">
              <a:avLst/>
            </a:prstGeom>
            <a:noFill/>
          </p:spPr>
          <p:txBody>
            <a:bodyPr wrap="square" rtlCol="0">
              <a:spAutoFit/>
            </a:bodyPr>
            <a:lstStyle/>
            <a:p>
              <a:r>
                <a:rPr lang="en-US" altLang="zh-CN" sz="1000" dirty="0" smtClean="0">
                  <a:solidFill>
                    <a:srgbClr val="FF0000"/>
                  </a:solidFill>
                </a:rPr>
                <a:t>Slave FTTR</a:t>
              </a:r>
              <a:endParaRPr lang="zh-CN" altLang="en-US" sz="1000" dirty="0">
                <a:solidFill>
                  <a:srgbClr val="FF0000"/>
                </a:solidFill>
              </a:endParaRPr>
            </a:p>
          </p:txBody>
        </p:sp>
        <p:cxnSp>
          <p:nvCxnSpPr>
            <p:cNvPr id="62" name="肘形连接符 61"/>
            <p:cNvCxnSpPr/>
            <p:nvPr/>
          </p:nvCxnSpPr>
          <p:spPr bwMode="auto">
            <a:xfrm rot="16200000" flipH="1">
              <a:off x="7044236" y="4465090"/>
              <a:ext cx="965214" cy="839766"/>
            </a:xfrm>
            <a:prstGeom prst="bentConnector3">
              <a:avLst/>
            </a:prstGeom>
            <a:solidFill>
              <a:schemeClr val="accent1"/>
            </a:solidFill>
            <a:ln w="12700" cap="flat" cmpd="sng" algn="ctr">
              <a:solidFill>
                <a:srgbClr val="FFC000"/>
              </a:solidFill>
              <a:prstDash val="solid"/>
              <a:round/>
              <a:headEnd type="none" w="sm" len="sm"/>
              <a:tailEnd type="none" w="sm" len="sm"/>
            </a:ln>
            <a:effectLst/>
          </p:spPr>
        </p:cxnSp>
        <p:cxnSp>
          <p:nvCxnSpPr>
            <p:cNvPr id="63" name="肘形连接符 62"/>
            <p:cNvCxnSpPr/>
            <p:nvPr/>
          </p:nvCxnSpPr>
          <p:spPr bwMode="auto">
            <a:xfrm>
              <a:off x="6195632" y="4474997"/>
              <a:ext cx="1751094" cy="892584"/>
            </a:xfrm>
            <a:prstGeom prst="bentConnector3">
              <a:avLst>
                <a:gd name="adj1" fmla="val 37006"/>
              </a:avLst>
            </a:prstGeom>
            <a:solidFill>
              <a:schemeClr val="accent1"/>
            </a:solidFill>
            <a:ln w="12700" cap="flat" cmpd="sng" algn="ctr">
              <a:solidFill>
                <a:srgbClr val="FFC000"/>
              </a:solidFill>
              <a:prstDash val="solid"/>
              <a:round/>
              <a:headEnd type="none" w="sm" len="sm"/>
              <a:tailEnd type="none" w="sm" len="sm"/>
            </a:ln>
            <a:effectLst/>
          </p:spPr>
        </p:cxnSp>
        <p:cxnSp>
          <p:nvCxnSpPr>
            <p:cNvPr id="64" name="肘形连接符 63"/>
            <p:cNvCxnSpPr/>
            <p:nvPr/>
          </p:nvCxnSpPr>
          <p:spPr bwMode="auto">
            <a:xfrm flipV="1">
              <a:off x="6561567" y="5367580"/>
              <a:ext cx="1385159" cy="213190"/>
            </a:xfrm>
            <a:prstGeom prst="bentConnector3">
              <a:avLst>
                <a:gd name="adj1" fmla="val 99780"/>
              </a:avLst>
            </a:prstGeom>
            <a:solidFill>
              <a:schemeClr val="accent1"/>
            </a:solidFill>
            <a:ln w="12700" cap="flat" cmpd="sng" algn="ctr">
              <a:solidFill>
                <a:srgbClr val="FFC000"/>
              </a:solidFill>
              <a:prstDash val="solid"/>
              <a:round/>
              <a:headEnd type="none" w="sm" len="sm"/>
              <a:tailEnd type="none" w="sm" len="sm"/>
            </a:ln>
            <a:effectLst/>
          </p:spPr>
        </p:cxnSp>
        <p:sp>
          <p:nvSpPr>
            <p:cNvPr id="65" name="文本框 64"/>
            <p:cNvSpPr txBox="1"/>
            <p:nvPr/>
          </p:nvSpPr>
          <p:spPr>
            <a:xfrm>
              <a:off x="7414053" y="4697823"/>
              <a:ext cx="538121" cy="249373"/>
            </a:xfrm>
            <a:prstGeom prst="rect">
              <a:avLst/>
            </a:prstGeom>
            <a:noFill/>
          </p:spPr>
          <p:txBody>
            <a:bodyPr wrap="square" rtlCol="0">
              <a:spAutoFit/>
            </a:bodyPr>
            <a:lstStyle/>
            <a:p>
              <a:r>
                <a:rPr lang="en-US" altLang="zh-CN" dirty="0" smtClean="0">
                  <a:solidFill>
                    <a:srgbClr val="FF0000"/>
                  </a:solidFill>
                </a:rPr>
                <a:t>fiber</a:t>
              </a:r>
              <a:endParaRPr lang="zh-CN" altLang="en-US" dirty="0">
                <a:solidFill>
                  <a:srgbClr val="FF0000"/>
                </a:solidFill>
              </a:endParaRPr>
            </a:p>
          </p:txBody>
        </p:sp>
        <p:sp>
          <p:nvSpPr>
            <p:cNvPr id="66" name="矩形 65">
              <a:extLst>
                <a:ext uri="{FF2B5EF4-FFF2-40B4-BE49-F238E27FC236}">
                  <a16:creationId xmlns="" xmlns:a16="http://schemas.microsoft.com/office/drawing/2014/main" id="{68395163-D3EE-4335-9979-327451D64AB2}"/>
                </a:ext>
              </a:extLst>
            </p:cNvPr>
            <p:cNvSpPr/>
            <p:nvPr/>
          </p:nvSpPr>
          <p:spPr>
            <a:xfrm>
              <a:off x="5528618" y="6294485"/>
              <a:ext cx="3435005" cy="206855"/>
            </a:xfrm>
            <a:prstGeom prst="rect">
              <a:avLst/>
            </a:prstGeom>
          </p:spPr>
          <p:txBody>
            <a:bodyPr wrap="square" anchor="ctr">
              <a:noAutofit/>
            </a:bodyPr>
            <a:lstStyle/>
            <a:p>
              <a:pPr algn="ctr" fontAlgn="ctr">
                <a:spcBef>
                  <a:spcPct val="0"/>
                </a:spcBef>
                <a:spcAft>
                  <a:spcPct val="0"/>
                </a:spcAft>
              </a:pPr>
              <a:r>
                <a:rPr lang="en-US" sz="1000" dirty="0" smtClean="0">
                  <a:latin typeface="Arial" panose="020B0604020202020204" pitchFamily="34" charset="0"/>
                </a:rPr>
                <a:t>3 </a:t>
              </a:r>
              <a:r>
                <a:rPr lang="en-US" sz="1000" dirty="0">
                  <a:latin typeface="Arial" panose="020B0604020202020204" pitchFamily="34" charset="0"/>
                </a:rPr>
                <a:t>or more </a:t>
              </a:r>
              <a:r>
                <a:rPr lang="en-US" sz="1000" dirty="0" smtClean="0">
                  <a:latin typeface="Arial" panose="020B0604020202020204" pitchFamily="34" charset="0"/>
                </a:rPr>
                <a:t>WLAN </a:t>
              </a:r>
              <a:r>
                <a:rPr lang="en-US" sz="1000" dirty="0">
                  <a:latin typeface="Arial" panose="020B0604020202020204" pitchFamily="34" charset="0"/>
                </a:rPr>
                <a:t>hotspots (all-optical </a:t>
              </a:r>
              <a:r>
                <a:rPr lang="en-US" sz="1000" dirty="0" smtClean="0">
                  <a:latin typeface="Arial" panose="020B0604020202020204" pitchFamily="34" charset="0"/>
                </a:rPr>
                <a:t>WLAN)</a:t>
              </a:r>
              <a:endParaRPr lang="en-US" sz="1000" dirty="0">
                <a:latin typeface="Arial" panose="020B0604020202020204" pitchFamily="34" charset="0"/>
              </a:endParaRPr>
            </a:p>
          </p:txBody>
        </p:sp>
        <p:pic>
          <p:nvPicPr>
            <p:cNvPr id="67" name="图片 66">
              <a:extLst>
                <a:ext uri="{FF2B5EF4-FFF2-40B4-BE49-F238E27FC236}">
                  <a16:creationId xmlns="" xmlns:a16="http://schemas.microsoft.com/office/drawing/2014/main" id="{3279434D-B318-42B7-B2FD-08ABF8339A99}"/>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7738889" y="5158676"/>
              <a:ext cx="423863" cy="254674"/>
            </a:xfrm>
            <a:prstGeom prst="rect">
              <a:avLst/>
            </a:prstGeom>
          </p:spPr>
        </p:pic>
        <p:sp>
          <p:nvSpPr>
            <p:cNvPr id="68" name="文本框 67"/>
            <p:cNvSpPr txBox="1"/>
            <p:nvPr/>
          </p:nvSpPr>
          <p:spPr>
            <a:xfrm>
              <a:off x="8136229" y="5177944"/>
              <a:ext cx="774761" cy="400110"/>
            </a:xfrm>
            <a:prstGeom prst="rect">
              <a:avLst/>
            </a:prstGeom>
            <a:noFill/>
          </p:spPr>
          <p:txBody>
            <a:bodyPr wrap="square" rtlCol="0">
              <a:spAutoFit/>
            </a:bodyPr>
            <a:lstStyle/>
            <a:p>
              <a:r>
                <a:rPr lang="en-US" altLang="zh-CN" sz="1000" dirty="0" smtClean="0">
                  <a:solidFill>
                    <a:srgbClr val="FF0000"/>
                  </a:solidFill>
                </a:rPr>
                <a:t>Master FTTR</a:t>
              </a:r>
              <a:endParaRPr lang="zh-CN" altLang="en-US" sz="1000" dirty="0">
                <a:solidFill>
                  <a:srgbClr val="FF0000"/>
                </a:solidFill>
              </a:endParaRPr>
            </a:p>
          </p:txBody>
        </p:sp>
        <p:sp>
          <p:nvSpPr>
            <p:cNvPr id="69" name="文本框 68"/>
            <p:cNvSpPr txBox="1"/>
            <p:nvPr/>
          </p:nvSpPr>
          <p:spPr>
            <a:xfrm>
              <a:off x="5553654" y="4038368"/>
              <a:ext cx="520487" cy="360206"/>
            </a:xfrm>
            <a:prstGeom prst="rect">
              <a:avLst/>
            </a:prstGeom>
            <a:noFill/>
          </p:spPr>
          <p:txBody>
            <a:bodyPr wrap="square" rtlCol="0">
              <a:spAutoFit/>
            </a:bodyPr>
            <a:lstStyle/>
            <a:p>
              <a:r>
                <a:rPr lang="en-US" altLang="zh-CN" sz="1000" dirty="0" smtClean="0">
                  <a:solidFill>
                    <a:srgbClr val="FF0000"/>
                  </a:solidFill>
                </a:rPr>
                <a:t>Slave FTTR</a:t>
              </a:r>
              <a:endParaRPr lang="zh-CN" altLang="en-US" sz="1000" dirty="0">
                <a:solidFill>
                  <a:srgbClr val="FF0000"/>
                </a:solidFill>
              </a:endParaRPr>
            </a:p>
          </p:txBody>
        </p:sp>
        <p:pic>
          <p:nvPicPr>
            <p:cNvPr id="70" name="图片 6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56389" y="4058181"/>
              <a:ext cx="468343" cy="451793"/>
            </a:xfrm>
            <a:prstGeom prst="rect">
              <a:avLst/>
            </a:prstGeom>
          </p:spPr>
        </p:pic>
        <p:pic>
          <p:nvPicPr>
            <p:cNvPr id="71" name="图片 7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56001" y="4030516"/>
              <a:ext cx="468343" cy="451793"/>
            </a:xfrm>
            <a:prstGeom prst="rect">
              <a:avLst/>
            </a:prstGeom>
          </p:spPr>
        </p:pic>
        <p:pic>
          <p:nvPicPr>
            <p:cNvPr id="72" name="图片 7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72313" y="5302547"/>
              <a:ext cx="468343" cy="451793"/>
            </a:xfrm>
            <a:prstGeom prst="rect">
              <a:avLst/>
            </a:prstGeom>
          </p:spPr>
        </p:pic>
      </p:grpSp>
    </p:spTree>
    <p:extLst>
      <p:ext uri="{BB962C8B-B14F-4D97-AF65-F5344CB8AC3E}">
        <p14:creationId xmlns:p14="http://schemas.microsoft.com/office/powerpoint/2010/main" val="2044581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Emerging usage scenario for </a:t>
            </a:r>
            <a:r>
              <a:rPr lang="en-US" altLang="zh-CN" dirty="0" err="1" smtClean="0"/>
              <a:t>mmwave</a:t>
            </a:r>
            <a:r>
              <a:rPr lang="en-US" altLang="zh-CN" dirty="0" smtClean="0"/>
              <a:t> (1)</a:t>
            </a:r>
            <a:endParaRPr lang="zh-CN" altLang="en-US" dirty="0"/>
          </a:p>
        </p:txBody>
      </p:sp>
      <p:sp>
        <p:nvSpPr>
          <p:cNvPr id="3" name="内容占位符 2"/>
          <p:cNvSpPr>
            <a:spLocks noGrp="1"/>
          </p:cNvSpPr>
          <p:nvPr>
            <p:ph idx="1"/>
          </p:nvPr>
        </p:nvSpPr>
        <p:spPr>
          <a:xfrm>
            <a:off x="609600" y="1893324"/>
            <a:ext cx="7772400" cy="4114800"/>
          </a:xfrm>
        </p:spPr>
        <p:txBody>
          <a:bodyPr/>
          <a:lstStyle/>
          <a:p>
            <a:pPr algn="just"/>
            <a:r>
              <a:rPr lang="en-US" altLang="zh-CN" sz="2000" dirty="0"/>
              <a:t>In China, mobile operators are updating their service for its customers at home from FTTD (fiber to the door) to FTTR (fiber to the </a:t>
            </a:r>
            <a:r>
              <a:rPr lang="en-US" altLang="zh-CN" sz="2000" dirty="0" smtClean="0"/>
              <a:t>room)</a:t>
            </a:r>
            <a:endParaRPr lang="en-US" altLang="zh-CN" sz="2000" dirty="0"/>
          </a:p>
          <a:p>
            <a:pPr lvl="1" algn="just">
              <a:lnSpc>
                <a:spcPct val="90000"/>
              </a:lnSpc>
            </a:pPr>
            <a:r>
              <a:rPr lang="en-US" altLang="zh-CN" sz="1600" kern="1200" dirty="0">
                <a:ea typeface="宋体" panose="02010600030101010101" pitchFamily="2" charset="-122"/>
              </a:rPr>
              <a:t>Interference mitigation becomes the key of this service for reliable high throughput</a:t>
            </a:r>
            <a:endParaRPr lang="zh-CN" altLang="en-US" sz="1600" kern="1200" dirty="0">
              <a:ea typeface="宋体" panose="02010600030101010101" pitchFamily="2" charset="-122"/>
            </a:endParaRPr>
          </a:p>
          <a:p>
            <a:pPr marL="342900" lvl="1" indent="-342900" algn="just">
              <a:lnSpc>
                <a:spcPct val="90000"/>
              </a:lnSpc>
              <a:buChar char="•"/>
            </a:pPr>
            <a:r>
              <a:rPr lang="en-US" altLang="zh-CN" b="1" dirty="0" err="1" smtClean="0"/>
              <a:t>mmwave</a:t>
            </a:r>
            <a:r>
              <a:rPr lang="en-US" altLang="zh-CN" b="1" dirty="0" smtClean="0"/>
              <a:t> </a:t>
            </a:r>
            <a:r>
              <a:rPr lang="en-US" altLang="zh-CN" b="1" dirty="0"/>
              <a:t>becomes a very promising band for this FTTR service, since its transmission range is</a:t>
            </a:r>
            <a:r>
              <a:rPr lang="zh-CN" altLang="en-US" b="1" dirty="0"/>
              <a:t> </a:t>
            </a:r>
            <a:r>
              <a:rPr lang="en-US" altLang="zh-CN" b="1" dirty="0"/>
              <a:t>short and </a:t>
            </a:r>
            <a:r>
              <a:rPr lang="en-US" altLang="zh-CN" b="1" dirty="0" smtClean="0"/>
              <a:t>the OBSS interference could be significantly reduced (the penetration losses of walls </a:t>
            </a:r>
            <a:r>
              <a:rPr lang="en-US" altLang="zh-CN" b="1" dirty="0"/>
              <a:t>of each </a:t>
            </a:r>
            <a:r>
              <a:rPr lang="en-US" altLang="zh-CN" b="1" dirty="0" smtClean="0"/>
              <a:t>room can be high).</a:t>
            </a:r>
            <a:endParaRPr lang="en-US" altLang="zh-CN" b="1" dirty="0"/>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13</a:t>
            </a:fld>
            <a:endParaRPr lang="en-US"/>
          </a:p>
        </p:txBody>
      </p:sp>
      <p:sp>
        <p:nvSpPr>
          <p:cNvPr id="6" name="日期占位符 5"/>
          <p:cNvSpPr>
            <a:spLocks noGrp="1"/>
          </p:cNvSpPr>
          <p:nvPr>
            <p:ph type="dt" sz="half" idx="2"/>
          </p:nvPr>
        </p:nvSpPr>
        <p:spPr/>
        <p:txBody>
          <a:bodyPr/>
          <a:lstStyle/>
          <a:p>
            <a:r>
              <a:rPr lang="en-US" altLang="zh-CN" smtClean="0"/>
              <a:t>July 2022</a:t>
            </a:r>
            <a:endParaRPr lang="en-US" altLang="zh-CN" dirty="0"/>
          </a:p>
        </p:txBody>
      </p:sp>
      <p:grpSp>
        <p:nvGrpSpPr>
          <p:cNvPr id="7" name="组合 6">
            <a:extLst>
              <a:ext uri="{FF2B5EF4-FFF2-40B4-BE49-F238E27FC236}">
                <a16:creationId xmlns="" xmlns:a16="http://schemas.microsoft.com/office/drawing/2014/main" id="{0A5182CF-CD11-40A6-B806-34432D5AE386}"/>
              </a:ext>
            </a:extLst>
          </p:cNvPr>
          <p:cNvGrpSpPr/>
          <p:nvPr/>
        </p:nvGrpSpPr>
        <p:grpSpPr>
          <a:xfrm>
            <a:off x="490887" y="4329628"/>
            <a:ext cx="3577734" cy="1994971"/>
            <a:chOff x="-422329" y="983805"/>
            <a:chExt cx="4649656" cy="2723625"/>
          </a:xfrm>
        </p:grpSpPr>
        <p:sp>
          <p:nvSpPr>
            <p:cNvPr id="8" name="椭圆 7">
              <a:extLst>
                <a:ext uri="{FF2B5EF4-FFF2-40B4-BE49-F238E27FC236}">
                  <a16:creationId xmlns="" xmlns:a16="http://schemas.microsoft.com/office/drawing/2014/main" id="{D3C6342D-3F9F-4A35-A091-DF40173A6866}"/>
                </a:ext>
              </a:extLst>
            </p:cNvPr>
            <p:cNvSpPr/>
            <p:nvPr/>
          </p:nvSpPr>
          <p:spPr>
            <a:xfrm>
              <a:off x="2119542" y="1155975"/>
              <a:ext cx="2106630" cy="2088000"/>
            </a:xfrm>
            <a:prstGeom prst="ellipse">
              <a:avLst/>
            </a:prstGeom>
            <a:solidFill>
              <a:srgbClr val="319DE5">
                <a:alpha val="50000"/>
              </a:srgbClr>
            </a:solidFill>
            <a:ln w="12700" cap="flat" cmpd="sng" algn="ctr">
              <a:solidFill>
                <a:srgbClr val="00B0F0"/>
              </a:solidFill>
              <a:prstDash val="solid"/>
              <a:miter lim="800000"/>
            </a:ln>
            <a:effectLst/>
          </p:spPr>
          <p:txBody>
            <a:bodyPr rtlCol="0" anchor="ctr">
              <a:noAutofit/>
            </a:bodyPr>
            <a:lstStyle/>
            <a:p>
              <a:pPr algn="ctr" defTabSz="685584" fontAlgn="ctr">
                <a:defRPr/>
              </a:pPr>
              <a:endParaRPr lang="en-US" altLang="zh-CN" sz="500" kern="0" dirty="0">
                <a:solidFill>
                  <a:srgbClr val="666666"/>
                </a:solidFill>
                <a:latin typeface="Arial" panose="020B0604020202020204" pitchFamily="34" charset="0"/>
                <a:ea typeface="微软雅黑" panose="020B0503020204020204" pitchFamily="34" charset="-122"/>
              </a:endParaRPr>
            </a:p>
          </p:txBody>
        </p:sp>
        <p:sp>
          <p:nvSpPr>
            <p:cNvPr id="9" name="椭圆 8">
              <a:extLst>
                <a:ext uri="{FF2B5EF4-FFF2-40B4-BE49-F238E27FC236}">
                  <a16:creationId xmlns="" xmlns:a16="http://schemas.microsoft.com/office/drawing/2014/main" id="{DE5DB220-4369-46CA-913F-0648D1C158B7}"/>
                </a:ext>
              </a:extLst>
            </p:cNvPr>
            <p:cNvSpPr/>
            <p:nvPr/>
          </p:nvSpPr>
          <p:spPr>
            <a:xfrm>
              <a:off x="2120697" y="1619430"/>
              <a:ext cx="2106630" cy="2088000"/>
            </a:xfrm>
            <a:prstGeom prst="ellipse">
              <a:avLst/>
            </a:prstGeom>
            <a:solidFill>
              <a:srgbClr val="92D050">
                <a:alpha val="46000"/>
              </a:srgbClr>
            </a:solidFill>
            <a:ln w="12700" cap="flat" cmpd="sng" algn="ctr">
              <a:solidFill>
                <a:srgbClr val="92D050"/>
              </a:solidFill>
              <a:prstDash val="solid"/>
              <a:miter lim="800000"/>
            </a:ln>
            <a:effectLst/>
          </p:spPr>
          <p:txBody>
            <a:bodyPr rtlCol="0" anchor="ctr">
              <a:noAutofit/>
            </a:bodyPr>
            <a:lstStyle/>
            <a:p>
              <a:pPr algn="ctr" defTabSz="685584" fontAlgn="ctr">
                <a:defRPr/>
              </a:pPr>
              <a:endParaRPr lang="en-US" altLang="zh-CN" sz="500" kern="0" dirty="0">
                <a:solidFill>
                  <a:srgbClr val="666666"/>
                </a:solidFill>
                <a:latin typeface="Arial" panose="020B0604020202020204" pitchFamily="34" charset="0"/>
                <a:ea typeface="微软雅黑" panose="020B0503020204020204" pitchFamily="34" charset="-122"/>
              </a:endParaRPr>
            </a:p>
          </p:txBody>
        </p:sp>
        <p:sp>
          <p:nvSpPr>
            <p:cNvPr id="10" name="文本框 9">
              <a:extLst>
                <a:ext uri="{FF2B5EF4-FFF2-40B4-BE49-F238E27FC236}">
                  <a16:creationId xmlns="" xmlns:a16="http://schemas.microsoft.com/office/drawing/2014/main" id="{D1AE238C-8E92-4948-A993-EE1446B0F285}"/>
                </a:ext>
              </a:extLst>
            </p:cNvPr>
            <p:cNvSpPr txBox="1"/>
            <p:nvPr/>
          </p:nvSpPr>
          <p:spPr>
            <a:xfrm>
              <a:off x="2799809" y="1292168"/>
              <a:ext cx="823439" cy="409672"/>
            </a:xfrm>
            <a:prstGeom prst="rect">
              <a:avLst/>
            </a:prstGeom>
            <a:noFill/>
          </p:spPr>
          <p:txBody>
            <a:bodyPr vert="horz" wrap="square" rtlCol="0">
              <a:noAutofit/>
            </a:bodyPr>
            <a:lstStyle/>
            <a:p>
              <a:pPr defTabSz="685584" fontAlgn="ctr">
                <a:defRPr/>
              </a:pPr>
              <a:r>
                <a:rPr lang="en-US" dirty="0" err="1">
                  <a:solidFill>
                    <a:srgbClr val="1D1D1A"/>
                  </a:solidFill>
                  <a:latin typeface="Arial" panose="020B0604020202020204" pitchFamily="34" charset="0"/>
                </a:rPr>
                <a:t>AP1</a:t>
              </a:r>
              <a:endParaRPr lang="en-US" altLang="zh-CN" kern="0" dirty="0">
                <a:solidFill>
                  <a:srgbClr val="1D1D1A"/>
                </a:solidFill>
                <a:latin typeface="Arial" panose="020B0604020202020204" pitchFamily="34" charset="0"/>
                <a:ea typeface="微软雅黑" panose="020B0503020204020204" pitchFamily="34" charset="-122"/>
              </a:endParaRPr>
            </a:p>
          </p:txBody>
        </p:sp>
        <p:sp>
          <p:nvSpPr>
            <p:cNvPr id="11" name="文本框 10">
              <a:extLst>
                <a:ext uri="{FF2B5EF4-FFF2-40B4-BE49-F238E27FC236}">
                  <a16:creationId xmlns="" xmlns:a16="http://schemas.microsoft.com/office/drawing/2014/main" id="{4F7DE311-8B34-4958-9336-6DC1A03DBCC0}"/>
                </a:ext>
              </a:extLst>
            </p:cNvPr>
            <p:cNvSpPr txBox="1"/>
            <p:nvPr/>
          </p:nvSpPr>
          <p:spPr>
            <a:xfrm>
              <a:off x="2856944" y="2258621"/>
              <a:ext cx="671080" cy="409672"/>
            </a:xfrm>
            <a:prstGeom prst="rect">
              <a:avLst/>
            </a:prstGeom>
            <a:noFill/>
          </p:spPr>
          <p:txBody>
            <a:bodyPr vert="horz" wrap="square" rtlCol="0">
              <a:noAutofit/>
            </a:bodyPr>
            <a:lstStyle/>
            <a:p>
              <a:pPr defTabSz="685584" fontAlgn="ctr">
                <a:defRPr/>
              </a:pPr>
              <a:r>
                <a:rPr lang="en-US" dirty="0" err="1">
                  <a:solidFill>
                    <a:srgbClr val="1D1D1A"/>
                  </a:solidFill>
                  <a:latin typeface="Arial" panose="020B0604020202020204" pitchFamily="34" charset="0"/>
                </a:rPr>
                <a:t>AP2</a:t>
              </a:r>
              <a:endParaRPr lang="en-US" altLang="zh-CN" kern="0" dirty="0">
                <a:solidFill>
                  <a:srgbClr val="1D1D1A"/>
                </a:solidFill>
                <a:latin typeface="Arial" panose="020B0604020202020204" pitchFamily="34" charset="0"/>
                <a:ea typeface="微软雅黑" panose="020B0503020204020204" pitchFamily="34" charset="-122"/>
              </a:endParaRPr>
            </a:p>
          </p:txBody>
        </p:sp>
        <p:sp>
          <p:nvSpPr>
            <p:cNvPr id="12" name="文本框 11">
              <a:extLst>
                <a:ext uri="{FF2B5EF4-FFF2-40B4-BE49-F238E27FC236}">
                  <a16:creationId xmlns="" xmlns:a16="http://schemas.microsoft.com/office/drawing/2014/main" id="{A2B3C466-0813-4BAD-8AF4-D23C80CA3306}"/>
                </a:ext>
              </a:extLst>
            </p:cNvPr>
            <p:cNvSpPr txBox="1"/>
            <p:nvPr/>
          </p:nvSpPr>
          <p:spPr>
            <a:xfrm>
              <a:off x="3389872" y="2085461"/>
              <a:ext cx="757654" cy="409672"/>
            </a:xfrm>
            <a:prstGeom prst="rect">
              <a:avLst/>
            </a:prstGeom>
            <a:noFill/>
          </p:spPr>
          <p:txBody>
            <a:bodyPr vert="horz" wrap="square" rtlCol="0">
              <a:noAutofit/>
            </a:bodyPr>
            <a:lstStyle/>
            <a:p>
              <a:pPr defTabSz="685584" fontAlgn="ctr">
                <a:defRPr/>
              </a:pPr>
              <a:r>
                <a:rPr lang="en-US" dirty="0" err="1">
                  <a:solidFill>
                    <a:srgbClr val="1D1D1A"/>
                  </a:solidFill>
                  <a:latin typeface="Arial" panose="020B0604020202020204" pitchFamily="34" charset="0"/>
                </a:rPr>
                <a:t>STA1</a:t>
              </a:r>
              <a:endParaRPr lang="en-US" altLang="zh-CN" kern="0" dirty="0">
                <a:solidFill>
                  <a:srgbClr val="1D1D1A"/>
                </a:solidFill>
                <a:latin typeface="Arial" panose="020B0604020202020204" pitchFamily="34" charset="0"/>
                <a:ea typeface="微软雅黑" panose="020B0503020204020204" pitchFamily="34" charset="-122"/>
              </a:endParaRPr>
            </a:p>
          </p:txBody>
        </p:sp>
        <p:sp>
          <p:nvSpPr>
            <p:cNvPr id="13" name="文本框 12">
              <a:extLst>
                <a:ext uri="{FF2B5EF4-FFF2-40B4-BE49-F238E27FC236}">
                  <a16:creationId xmlns="" xmlns:a16="http://schemas.microsoft.com/office/drawing/2014/main" id="{9D8BC7BA-6AF7-45A5-BE62-E5C38E58D685}"/>
                </a:ext>
              </a:extLst>
            </p:cNvPr>
            <p:cNvSpPr txBox="1"/>
            <p:nvPr/>
          </p:nvSpPr>
          <p:spPr>
            <a:xfrm>
              <a:off x="-422329" y="1396023"/>
              <a:ext cx="2749106" cy="1992185"/>
            </a:xfrm>
            <a:prstGeom prst="rect">
              <a:avLst/>
            </a:prstGeom>
            <a:noFill/>
          </p:spPr>
          <p:txBody>
            <a:bodyPr vert="horz" wrap="square" rtlCol="0">
              <a:noAutofit/>
            </a:bodyPr>
            <a:lstStyle/>
            <a:p>
              <a:pPr defTabSz="685584" fontAlgn="ctr"/>
              <a:r>
                <a:rPr lang="en-US" dirty="0">
                  <a:latin typeface="Arial" panose="020B0604020202020204" pitchFamily="34" charset="0"/>
                </a:rPr>
                <a:t>Sometimes, two rooms are close to each other, but a single AP cannot cover the two rooms. In this case, interference exists between the two APs</a:t>
              </a:r>
              <a:r>
                <a:rPr lang="en-US" dirty="0" smtClean="0">
                  <a:latin typeface="Arial" panose="020B0604020202020204" pitchFamily="34" charset="0"/>
                </a:rPr>
                <a:t>.</a:t>
              </a:r>
              <a:r>
                <a:rPr lang="en-US" altLang="zh-CN" dirty="0">
                  <a:latin typeface="Arial" panose="020B0604020202020204" pitchFamily="34" charset="0"/>
                </a:rPr>
                <a:t> As a result, the air interface bandwidth usage between STA1 and STA2 is low.</a:t>
              </a:r>
            </a:p>
            <a:p>
              <a:pPr defTabSz="685584" fontAlgn="ctr"/>
              <a:r>
                <a:rPr lang="en-US" dirty="0" smtClean="0">
                  <a:latin typeface="Arial" panose="020B0604020202020204" pitchFamily="34" charset="0"/>
                </a:rPr>
                <a:t> </a:t>
              </a:r>
              <a:endParaRPr lang="en-US" dirty="0">
                <a:latin typeface="Arial" panose="020B0604020202020204" pitchFamily="34" charset="0"/>
              </a:endParaRPr>
            </a:p>
          </p:txBody>
        </p:sp>
        <p:pic>
          <p:nvPicPr>
            <p:cNvPr id="14" name="图片 13">
              <a:extLst>
                <a:ext uri="{FF2B5EF4-FFF2-40B4-BE49-F238E27FC236}">
                  <a16:creationId xmlns="" xmlns:a16="http://schemas.microsoft.com/office/drawing/2014/main" id="{560C1B45-248F-491B-A174-71578B25EF63}"/>
                </a:ext>
              </a:extLst>
            </p:cNvPr>
            <p:cNvPicPr>
              <a:picLocks noChangeAspect="1"/>
            </p:cNvPicPr>
            <p:nvPr/>
          </p:nvPicPr>
          <p:blipFill>
            <a:blip r:embed="rId2"/>
            <a:stretch>
              <a:fillRect/>
            </a:stretch>
          </p:blipFill>
          <p:spPr>
            <a:xfrm>
              <a:off x="3528024" y="2627014"/>
              <a:ext cx="195974" cy="417108"/>
            </a:xfrm>
            <a:prstGeom prst="rect">
              <a:avLst/>
            </a:prstGeom>
          </p:spPr>
        </p:pic>
        <p:cxnSp>
          <p:nvCxnSpPr>
            <p:cNvPr id="15" name="直接连接符 14">
              <a:extLst>
                <a:ext uri="{FF2B5EF4-FFF2-40B4-BE49-F238E27FC236}">
                  <a16:creationId xmlns="" xmlns:a16="http://schemas.microsoft.com/office/drawing/2014/main" id="{67BA7E1D-7DE2-423F-9C4B-774C1983FFA1}"/>
                </a:ext>
              </a:extLst>
            </p:cNvPr>
            <p:cNvCxnSpPr>
              <a:cxnSpLocks/>
              <a:endCxn id="14" idx="1"/>
            </p:cNvCxnSpPr>
            <p:nvPr/>
          </p:nvCxnSpPr>
          <p:spPr>
            <a:xfrm>
              <a:off x="3221840" y="2782144"/>
              <a:ext cx="306184" cy="0"/>
            </a:xfrm>
            <a:prstGeom prst="line">
              <a:avLst/>
            </a:prstGeom>
            <a:noFill/>
            <a:ln w="6350" cap="flat" cmpd="sng" algn="ctr">
              <a:solidFill>
                <a:srgbClr val="E9002F"/>
              </a:solidFill>
              <a:prstDash val="dash"/>
              <a:miter lim="800000"/>
            </a:ln>
            <a:effectLst/>
          </p:spPr>
        </p:cxnSp>
        <p:pic>
          <p:nvPicPr>
            <p:cNvPr id="16" name="图片 15">
              <a:extLst>
                <a:ext uri="{FF2B5EF4-FFF2-40B4-BE49-F238E27FC236}">
                  <a16:creationId xmlns="" xmlns:a16="http://schemas.microsoft.com/office/drawing/2014/main" id="{E9C6EB13-AFF1-4847-A94B-2C3C195F4FE8}"/>
                </a:ext>
              </a:extLst>
            </p:cNvPr>
            <p:cNvPicPr>
              <a:picLocks noChangeAspect="1"/>
            </p:cNvPicPr>
            <p:nvPr/>
          </p:nvPicPr>
          <p:blipFill>
            <a:blip r:embed="rId2"/>
            <a:stretch>
              <a:fillRect/>
            </a:stretch>
          </p:blipFill>
          <p:spPr>
            <a:xfrm>
              <a:off x="3496125" y="1634004"/>
              <a:ext cx="195974" cy="417108"/>
            </a:xfrm>
            <a:prstGeom prst="rect">
              <a:avLst/>
            </a:prstGeom>
          </p:spPr>
        </p:pic>
        <p:cxnSp>
          <p:nvCxnSpPr>
            <p:cNvPr id="17" name="直接连接符 16">
              <a:extLst>
                <a:ext uri="{FF2B5EF4-FFF2-40B4-BE49-F238E27FC236}">
                  <a16:creationId xmlns="" xmlns:a16="http://schemas.microsoft.com/office/drawing/2014/main" id="{13C2E595-E5EB-45FD-B99C-8B25BB1E88A9}"/>
                </a:ext>
              </a:extLst>
            </p:cNvPr>
            <p:cNvCxnSpPr>
              <a:cxnSpLocks/>
            </p:cNvCxnSpPr>
            <p:nvPr/>
          </p:nvCxnSpPr>
          <p:spPr>
            <a:xfrm>
              <a:off x="3177081" y="1818177"/>
              <a:ext cx="362067" cy="0"/>
            </a:xfrm>
            <a:prstGeom prst="line">
              <a:avLst/>
            </a:prstGeom>
            <a:noFill/>
            <a:ln w="6350" cap="flat" cmpd="sng" algn="ctr">
              <a:solidFill>
                <a:srgbClr val="E9002F"/>
              </a:solidFill>
              <a:prstDash val="solid"/>
              <a:miter lim="800000"/>
            </a:ln>
            <a:effectLst/>
          </p:spPr>
        </p:cxnSp>
        <p:sp>
          <p:nvSpPr>
            <p:cNvPr id="18" name="文本框 17">
              <a:extLst>
                <a:ext uri="{FF2B5EF4-FFF2-40B4-BE49-F238E27FC236}">
                  <a16:creationId xmlns="" xmlns:a16="http://schemas.microsoft.com/office/drawing/2014/main" id="{90F0ED0E-9428-46BF-A60A-7D4A16F0BFA5}"/>
                </a:ext>
              </a:extLst>
            </p:cNvPr>
            <p:cNvSpPr txBox="1"/>
            <p:nvPr/>
          </p:nvSpPr>
          <p:spPr>
            <a:xfrm>
              <a:off x="3393254" y="3098645"/>
              <a:ext cx="832915" cy="409672"/>
            </a:xfrm>
            <a:prstGeom prst="rect">
              <a:avLst/>
            </a:prstGeom>
            <a:noFill/>
          </p:spPr>
          <p:txBody>
            <a:bodyPr vert="horz" wrap="square" rtlCol="0">
              <a:noAutofit/>
            </a:bodyPr>
            <a:lstStyle/>
            <a:p>
              <a:pPr defTabSz="685584" fontAlgn="ctr">
                <a:defRPr/>
              </a:pPr>
              <a:r>
                <a:rPr lang="en-US" dirty="0" err="1">
                  <a:solidFill>
                    <a:srgbClr val="1D1D1A"/>
                  </a:solidFill>
                  <a:latin typeface="Arial" panose="020B0604020202020204" pitchFamily="34" charset="0"/>
                </a:rPr>
                <a:t>STA2</a:t>
              </a:r>
              <a:endParaRPr lang="en-US" altLang="zh-CN" kern="0" dirty="0">
                <a:solidFill>
                  <a:srgbClr val="1D1D1A"/>
                </a:solidFill>
                <a:latin typeface="Arial" panose="020B0604020202020204" pitchFamily="34" charset="0"/>
                <a:ea typeface="微软雅黑" panose="020B0503020204020204" pitchFamily="34" charset="-122"/>
              </a:endParaRPr>
            </a:p>
          </p:txBody>
        </p:sp>
        <p:sp>
          <p:nvSpPr>
            <p:cNvPr id="19" name="文本框 18">
              <a:extLst>
                <a:ext uri="{FF2B5EF4-FFF2-40B4-BE49-F238E27FC236}">
                  <a16:creationId xmlns="" xmlns:a16="http://schemas.microsoft.com/office/drawing/2014/main" id="{1CA4D79E-AABD-465D-A002-0FF24FBA6999}"/>
                </a:ext>
              </a:extLst>
            </p:cNvPr>
            <p:cNvSpPr txBox="1"/>
            <p:nvPr/>
          </p:nvSpPr>
          <p:spPr>
            <a:xfrm>
              <a:off x="-268048" y="983805"/>
              <a:ext cx="2579967" cy="480149"/>
            </a:xfrm>
            <a:prstGeom prst="rect">
              <a:avLst/>
            </a:prstGeom>
            <a:solidFill>
              <a:srgbClr val="DDDDDD"/>
            </a:solidFill>
          </p:spPr>
          <p:txBody>
            <a:bodyPr wrap="square" lIns="0" tIns="0" rIns="0" bIns="0" rtlCol="0">
              <a:noAutofit/>
            </a:bodyPr>
            <a:lstStyle/>
            <a:p>
              <a:pPr marL="0" marR="0" lvl="0" indent="0" defTabSz="914400" eaLnBrk="1" fontAlgn="ctr" latinLnBrk="0" hangingPunct="1">
                <a:spcBef>
                  <a:spcPts val="0"/>
                </a:spcBef>
                <a:spcAft>
                  <a:spcPts val="0"/>
                </a:spcAft>
                <a:buClrTx/>
                <a:buSzTx/>
                <a:buFontTx/>
                <a:buNone/>
                <a:tabLst/>
                <a:defRPr/>
              </a:pPr>
              <a:r>
                <a:rPr lang="en-US" b="1" dirty="0">
                  <a:solidFill>
                    <a:schemeClr val="accent1"/>
                  </a:solidFill>
                  <a:latin typeface="Arial" panose="020B0604020202020204" pitchFamily="34" charset="0"/>
                </a:rPr>
                <a:t>Pain points of the Multi-AP solution</a:t>
              </a:r>
            </a:p>
          </p:txBody>
        </p:sp>
      </p:grpSp>
      <p:sp>
        <p:nvSpPr>
          <p:cNvPr id="20" name="箭头: 右 9">
            <a:extLst>
              <a:ext uri="{FF2B5EF4-FFF2-40B4-BE49-F238E27FC236}">
                <a16:creationId xmlns="" xmlns:a16="http://schemas.microsoft.com/office/drawing/2014/main" id="{C139553C-F2DA-47DF-91E6-F8462F378363}"/>
              </a:ext>
            </a:extLst>
          </p:cNvPr>
          <p:cNvSpPr/>
          <p:nvPr/>
        </p:nvSpPr>
        <p:spPr>
          <a:xfrm>
            <a:off x="4566551" y="4991058"/>
            <a:ext cx="201085" cy="220246"/>
          </a:xfrm>
          <a:prstGeom prst="righ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ctr"/>
            <a:endParaRPr lang="en-US" altLang="zh-CN" dirty="0">
              <a:latin typeface="Arial" panose="020B0604020202020204" pitchFamily="34" charset="0"/>
            </a:endParaRPr>
          </a:p>
        </p:txBody>
      </p:sp>
      <p:grpSp>
        <p:nvGrpSpPr>
          <p:cNvPr id="21" name="组合 20">
            <a:extLst>
              <a:ext uri="{FF2B5EF4-FFF2-40B4-BE49-F238E27FC236}">
                <a16:creationId xmlns="" xmlns:a16="http://schemas.microsoft.com/office/drawing/2014/main" id="{0DDBAFF2-E9BF-42BB-92E2-AAA1AF35FF6F}"/>
              </a:ext>
            </a:extLst>
          </p:cNvPr>
          <p:cNvGrpSpPr/>
          <p:nvPr/>
        </p:nvGrpSpPr>
        <p:grpSpPr>
          <a:xfrm>
            <a:off x="5024055" y="4279758"/>
            <a:ext cx="3629058" cy="2121041"/>
            <a:chOff x="2430668" y="3974069"/>
            <a:chExt cx="4311122" cy="2497525"/>
          </a:xfrm>
        </p:grpSpPr>
        <p:sp>
          <p:nvSpPr>
            <p:cNvPr id="22" name="文本框 21">
              <a:extLst>
                <a:ext uri="{FF2B5EF4-FFF2-40B4-BE49-F238E27FC236}">
                  <a16:creationId xmlns="" xmlns:a16="http://schemas.microsoft.com/office/drawing/2014/main" id="{7832CBAE-1586-4AE0-8511-A9E0FA91AC15}"/>
                </a:ext>
              </a:extLst>
            </p:cNvPr>
            <p:cNvSpPr txBox="1"/>
            <p:nvPr/>
          </p:nvSpPr>
          <p:spPr>
            <a:xfrm>
              <a:off x="4307556" y="4906278"/>
              <a:ext cx="2434234" cy="1565316"/>
            </a:xfrm>
            <a:prstGeom prst="rect">
              <a:avLst/>
            </a:prstGeom>
            <a:noFill/>
          </p:spPr>
          <p:txBody>
            <a:bodyPr vert="horz" wrap="square" rtlCol="0">
              <a:noAutofit/>
            </a:bodyPr>
            <a:lstStyle>
              <a:defPPr>
                <a:defRPr lang="en-US"/>
              </a:defPPr>
              <a:lvl1pPr defTabSz="685584" fontAlgn="auto">
                <a:lnSpc>
                  <a:spcPct val="120000"/>
                </a:lnSpc>
                <a:spcBef>
                  <a:spcPts val="0"/>
                </a:spcBef>
                <a:spcAft>
                  <a:spcPts val="0"/>
                </a:spcAft>
                <a:defRPr sz="1200" b="1">
                  <a:solidFill>
                    <a:srgbClr val="1D1D1A"/>
                  </a:solidFill>
                  <a:latin typeface="Arial" panose="020B0503020204020204" pitchFamily="34" charset="-122"/>
                  <a:ea typeface="微软雅黑" panose="020B0503020204020204" pitchFamily="34" charset="-122"/>
                </a:defRPr>
              </a:lvl1pPr>
            </a:lstStyle>
            <a:p>
              <a:pPr lvl="0" eaLnBrk="1" fontAlgn="ctr" hangingPunct="1">
                <a:lnSpc>
                  <a:spcPct val="100000"/>
                </a:lnSpc>
                <a:defRPr/>
              </a:pPr>
              <a:r>
                <a:rPr lang="en-US" b="1" dirty="0">
                  <a:solidFill>
                    <a:srgbClr val="1D1D1A"/>
                  </a:solidFill>
                  <a:latin typeface="Arial" panose="020B0604020202020204" pitchFamily="34" charset="0"/>
                </a:rPr>
                <a:t>After interference </a:t>
              </a:r>
              <a:r>
                <a:rPr lang="en-US" dirty="0" smtClean="0">
                  <a:latin typeface="Arial" panose="020B0604020202020204" pitchFamily="34" charset="0"/>
                </a:rPr>
                <a:t>mitigation</a:t>
              </a:r>
              <a:r>
                <a:rPr lang="en-US" b="1" dirty="0" smtClean="0">
                  <a:solidFill>
                    <a:srgbClr val="1D1D1A"/>
                  </a:solidFill>
                  <a:latin typeface="Arial" panose="020B0604020202020204" pitchFamily="34" charset="0"/>
                </a:rPr>
                <a:t>:</a:t>
              </a:r>
              <a:endParaRPr kumimoji="0" lang="en-US" altLang="zh-CN" b="1" i="0" u="none" strike="noStrike" kern="0" cap="none" spc="0" normalizeH="0" baseline="0" noProof="0" dirty="0">
                <a:ln>
                  <a:noFill/>
                </a:ln>
                <a:solidFill>
                  <a:srgbClr val="1D1D1A"/>
                </a:solidFill>
                <a:effectLst/>
                <a:uLnTx/>
                <a:uFillTx/>
                <a:latin typeface="Arial" panose="020B0604020202020204" pitchFamily="34" charset="0"/>
              </a:endParaRPr>
            </a:p>
            <a:p>
              <a:pPr marL="0" marR="0" lvl="0" indent="0" defTabSz="685584" eaLnBrk="1" fontAlgn="ctr" latinLnBrk="0" hangingPunct="1">
                <a:lnSpc>
                  <a:spcPct val="100000"/>
                </a:lnSpc>
                <a:spcBef>
                  <a:spcPts val="0"/>
                </a:spcBef>
                <a:spcAft>
                  <a:spcPts val="0"/>
                </a:spcAft>
                <a:buClrTx/>
                <a:buSzTx/>
                <a:buFontTx/>
                <a:buNone/>
                <a:tabLst/>
                <a:defRPr/>
              </a:pPr>
              <a:r>
                <a:rPr lang="en-US" b="1" dirty="0">
                  <a:solidFill>
                    <a:srgbClr val="C00000"/>
                  </a:solidFill>
                  <a:latin typeface="Arial" panose="020B0604020202020204" pitchFamily="34" charset="0"/>
                </a:rPr>
                <a:t>The bandwidth between AP1 and AP2 is not affected, and AP1 and AP2 use the air interface independently .</a:t>
              </a:r>
            </a:p>
          </p:txBody>
        </p:sp>
        <p:sp>
          <p:nvSpPr>
            <p:cNvPr id="23" name="矩形 22">
              <a:extLst>
                <a:ext uri="{FF2B5EF4-FFF2-40B4-BE49-F238E27FC236}">
                  <a16:creationId xmlns="" xmlns:a16="http://schemas.microsoft.com/office/drawing/2014/main" id="{20203E8B-9147-4C8B-85E6-D74456378690}"/>
                </a:ext>
              </a:extLst>
            </p:cNvPr>
            <p:cNvSpPr/>
            <p:nvPr/>
          </p:nvSpPr>
          <p:spPr>
            <a:xfrm>
              <a:off x="4348914" y="4114287"/>
              <a:ext cx="2339519" cy="796017"/>
            </a:xfrm>
            <a:prstGeom prst="rect">
              <a:avLst/>
            </a:prstGeom>
            <a:solidFill>
              <a:srgbClr val="DDDDDD"/>
            </a:solidFill>
          </p:spPr>
          <p:txBody>
            <a:bodyPr wrap="square">
              <a:noAutofit/>
            </a:bodyPr>
            <a:lstStyle/>
            <a:p>
              <a:pPr marL="0" marR="0" lvl="0" indent="0" defTabSz="914400" eaLnBrk="1" fontAlgn="ctr" latinLnBrk="0" hangingPunct="1">
                <a:spcBef>
                  <a:spcPts val="0"/>
                </a:spcBef>
                <a:spcAft>
                  <a:spcPts val="0"/>
                </a:spcAft>
                <a:buClrTx/>
                <a:buSzTx/>
                <a:buFontTx/>
                <a:buNone/>
                <a:tabLst/>
                <a:defRPr/>
              </a:pPr>
              <a:r>
                <a:rPr lang="en-US" b="1" dirty="0" smtClean="0">
                  <a:solidFill>
                    <a:srgbClr val="C00000"/>
                  </a:solidFill>
                  <a:latin typeface="Arial" panose="020B0604020202020204" pitchFamily="34" charset="0"/>
                </a:rPr>
                <a:t>With </a:t>
              </a:r>
              <a:r>
                <a:rPr lang="en-US" altLang="zh-CN" b="1" dirty="0" err="1" smtClean="0">
                  <a:solidFill>
                    <a:srgbClr val="C00000"/>
                  </a:solidFill>
                  <a:latin typeface="Arial" panose="020B0604020202020204" pitchFamily="34" charset="0"/>
                </a:rPr>
                <a:t>mmwave</a:t>
              </a:r>
              <a:r>
                <a:rPr lang="en-US" altLang="zh-CN" b="1" dirty="0" smtClean="0">
                  <a:solidFill>
                    <a:srgbClr val="C00000"/>
                  </a:solidFill>
                  <a:latin typeface="Arial" panose="020B0604020202020204" pitchFamily="34" charset="0"/>
                </a:rPr>
                <a:t> of Interference </a:t>
              </a:r>
              <a:r>
                <a:rPr lang="en-US" altLang="zh-CN" b="1" dirty="0">
                  <a:solidFill>
                    <a:srgbClr val="C00000"/>
                  </a:solidFill>
                  <a:latin typeface="Arial" panose="020B0604020202020204" pitchFamily="34" charset="0"/>
                </a:rPr>
                <a:t>mitigation</a:t>
              </a:r>
              <a:endParaRPr kumimoji="0" lang="en-US" altLang="zh-CN" b="0" i="0" u="none" strike="noStrike" kern="0" cap="none" spc="0" normalizeH="0" baseline="0" noProof="0" dirty="0">
                <a:ln>
                  <a:noFill/>
                </a:ln>
                <a:solidFill>
                  <a:srgbClr val="1D1D1A"/>
                </a:solidFill>
                <a:effectLst/>
                <a:uLnTx/>
                <a:uFillTx/>
                <a:latin typeface="Arial" panose="020B0604020202020204" pitchFamily="34" charset="0"/>
                <a:ea typeface="等线" panose="02010600030101010101" pitchFamily="2" charset="-122"/>
              </a:endParaRPr>
            </a:p>
          </p:txBody>
        </p:sp>
        <p:sp>
          <p:nvSpPr>
            <p:cNvPr id="24" name="椭圆 23">
              <a:extLst>
                <a:ext uri="{FF2B5EF4-FFF2-40B4-BE49-F238E27FC236}">
                  <a16:creationId xmlns="" xmlns:a16="http://schemas.microsoft.com/office/drawing/2014/main" id="{D5346618-4D0C-46F5-BFB1-688E3617D7DC}"/>
                </a:ext>
              </a:extLst>
            </p:cNvPr>
            <p:cNvSpPr/>
            <p:nvPr/>
          </p:nvSpPr>
          <p:spPr>
            <a:xfrm>
              <a:off x="2430668" y="3974069"/>
              <a:ext cx="1756106" cy="1332000"/>
            </a:xfrm>
            <a:prstGeom prst="ellipse">
              <a:avLst/>
            </a:prstGeom>
            <a:solidFill>
              <a:srgbClr val="319DE5">
                <a:alpha val="50000"/>
              </a:srgbClr>
            </a:solidFill>
            <a:ln w="12700" cap="flat" cmpd="sng" algn="ctr">
              <a:solidFill>
                <a:srgbClr val="00B0F0"/>
              </a:solidFill>
              <a:prstDash val="solid"/>
              <a:miter lim="800000"/>
            </a:ln>
            <a:effectLst/>
          </p:spPr>
          <p:txBody>
            <a:bodyPr rtlCol="0" anchor="ctr">
              <a:noAutofit/>
            </a:bodyPr>
            <a:lstStyle/>
            <a:p>
              <a:pPr algn="ctr" defTabSz="685584" fontAlgn="ctr">
                <a:defRPr/>
              </a:pPr>
              <a:endParaRPr lang="en-US" altLang="zh-CN" sz="500" kern="0" dirty="0">
                <a:solidFill>
                  <a:srgbClr val="666666"/>
                </a:solidFill>
                <a:latin typeface="Arial" panose="020B0604020202020204" pitchFamily="34" charset="0"/>
                <a:ea typeface="微软雅黑" panose="020B0503020204020204" pitchFamily="34" charset="-122"/>
              </a:endParaRPr>
            </a:p>
          </p:txBody>
        </p:sp>
        <p:sp>
          <p:nvSpPr>
            <p:cNvPr id="25" name="椭圆 24">
              <a:extLst>
                <a:ext uri="{FF2B5EF4-FFF2-40B4-BE49-F238E27FC236}">
                  <a16:creationId xmlns="" xmlns:a16="http://schemas.microsoft.com/office/drawing/2014/main" id="{1AA62F4E-BCC6-4E09-8819-18A9E5153DCC}"/>
                </a:ext>
              </a:extLst>
            </p:cNvPr>
            <p:cNvSpPr/>
            <p:nvPr/>
          </p:nvSpPr>
          <p:spPr>
            <a:xfrm>
              <a:off x="2431822" y="4958520"/>
              <a:ext cx="1756106" cy="1332000"/>
            </a:xfrm>
            <a:prstGeom prst="ellipse">
              <a:avLst/>
            </a:prstGeom>
            <a:solidFill>
              <a:srgbClr val="92D050">
                <a:alpha val="46000"/>
              </a:srgbClr>
            </a:solidFill>
            <a:ln w="12700" cap="flat" cmpd="sng" algn="ctr">
              <a:solidFill>
                <a:srgbClr val="92D050"/>
              </a:solidFill>
              <a:prstDash val="solid"/>
              <a:miter lim="800000"/>
            </a:ln>
            <a:effectLst/>
          </p:spPr>
          <p:txBody>
            <a:bodyPr rtlCol="0" anchor="ctr">
              <a:noAutofit/>
            </a:bodyPr>
            <a:lstStyle/>
            <a:p>
              <a:pPr algn="ctr" defTabSz="685584" fontAlgn="ctr">
                <a:defRPr/>
              </a:pPr>
              <a:endParaRPr lang="en-US" altLang="zh-CN" sz="500" kern="0" dirty="0">
                <a:solidFill>
                  <a:srgbClr val="666666"/>
                </a:solidFill>
                <a:latin typeface="Arial" panose="020B0604020202020204" pitchFamily="34" charset="0"/>
                <a:ea typeface="微软雅黑" panose="020B0503020204020204" pitchFamily="34" charset="-122"/>
              </a:endParaRPr>
            </a:p>
          </p:txBody>
        </p:sp>
        <p:sp>
          <p:nvSpPr>
            <p:cNvPr id="26" name="文本框 25">
              <a:extLst>
                <a:ext uri="{FF2B5EF4-FFF2-40B4-BE49-F238E27FC236}">
                  <a16:creationId xmlns="" xmlns:a16="http://schemas.microsoft.com/office/drawing/2014/main" id="{DCBAEC4E-157E-4C30-B4FA-F9FFAA2E5F4E}"/>
                </a:ext>
              </a:extLst>
            </p:cNvPr>
            <p:cNvSpPr txBox="1"/>
            <p:nvPr/>
          </p:nvSpPr>
          <p:spPr>
            <a:xfrm>
              <a:off x="3125755" y="4132366"/>
              <a:ext cx="681497" cy="301262"/>
            </a:xfrm>
            <a:prstGeom prst="rect">
              <a:avLst/>
            </a:prstGeom>
            <a:noFill/>
          </p:spPr>
          <p:txBody>
            <a:bodyPr vert="horz" wrap="square" rtlCol="0">
              <a:noAutofit/>
            </a:bodyPr>
            <a:lstStyle/>
            <a:p>
              <a:pPr defTabSz="685584" fontAlgn="ctr">
                <a:defRPr/>
              </a:pPr>
              <a:r>
                <a:rPr lang="en-US" dirty="0" err="1">
                  <a:solidFill>
                    <a:srgbClr val="1D1D1A"/>
                  </a:solidFill>
                  <a:latin typeface="Arial" panose="020B0604020202020204" pitchFamily="34" charset="0"/>
                </a:rPr>
                <a:t>AP1</a:t>
              </a:r>
              <a:endParaRPr lang="en-US" altLang="zh-CN" kern="0" dirty="0">
                <a:solidFill>
                  <a:srgbClr val="1D1D1A"/>
                </a:solidFill>
                <a:latin typeface="Arial" panose="020B0604020202020204" pitchFamily="34" charset="0"/>
                <a:ea typeface="微软雅黑" panose="020B0503020204020204" pitchFamily="34" charset="-122"/>
              </a:endParaRPr>
            </a:p>
          </p:txBody>
        </p:sp>
        <p:sp>
          <p:nvSpPr>
            <p:cNvPr id="27" name="文本框 26">
              <a:extLst>
                <a:ext uri="{FF2B5EF4-FFF2-40B4-BE49-F238E27FC236}">
                  <a16:creationId xmlns="" xmlns:a16="http://schemas.microsoft.com/office/drawing/2014/main" id="{B44756FB-F653-4EA0-892A-731086DF7263}"/>
                </a:ext>
              </a:extLst>
            </p:cNvPr>
            <p:cNvSpPr txBox="1"/>
            <p:nvPr/>
          </p:nvSpPr>
          <p:spPr>
            <a:xfrm>
              <a:off x="3168068" y="5076717"/>
              <a:ext cx="719190" cy="301262"/>
            </a:xfrm>
            <a:prstGeom prst="rect">
              <a:avLst/>
            </a:prstGeom>
            <a:noFill/>
          </p:spPr>
          <p:txBody>
            <a:bodyPr vert="horz" wrap="square" rtlCol="0">
              <a:noAutofit/>
            </a:bodyPr>
            <a:lstStyle/>
            <a:p>
              <a:pPr defTabSz="685584" fontAlgn="ctr">
                <a:defRPr/>
              </a:pPr>
              <a:r>
                <a:rPr lang="en-US" dirty="0" err="1">
                  <a:solidFill>
                    <a:srgbClr val="1D1D1A"/>
                  </a:solidFill>
                  <a:latin typeface="Arial" panose="020B0604020202020204" pitchFamily="34" charset="0"/>
                </a:rPr>
                <a:t>AP2</a:t>
              </a:r>
              <a:endParaRPr lang="en-US" altLang="zh-CN" kern="0" dirty="0">
                <a:solidFill>
                  <a:srgbClr val="1D1D1A"/>
                </a:solidFill>
                <a:latin typeface="Arial" panose="020B0604020202020204" pitchFamily="34" charset="0"/>
                <a:ea typeface="微软雅黑" panose="020B0503020204020204" pitchFamily="34" charset="-122"/>
              </a:endParaRPr>
            </a:p>
          </p:txBody>
        </p:sp>
        <p:sp>
          <p:nvSpPr>
            <p:cNvPr id="28" name="文本框 27">
              <a:extLst>
                <a:ext uri="{FF2B5EF4-FFF2-40B4-BE49-F238E27FC236}">
                  <a16:creationId xmlns="" xmlns:a16="http://schemas.microsoft.com/office/drawing/2014/main" id="{D27CAF77-994F-496D-B4A3-5CA7A2BB98DD}"/>
                </a:ext>
              </a:extLst>
            </p:cNvPr>
            <p:cNvSpPr txBox="1"/>
            <p:nvPr/>
          </p:nvSpPr>
          <p:spPr>
            <a:xfrm>
              <a:off x="3700995" y="4886913"/>
              <a:ext cx="766442" cy="301262"/>
            </a:xfrm>
            <a:prstGeom prst="rect">
              <a:avLst/>
            </a:prstGeom>
            <a:noFill/>
          </p:spPr>
          <p:txBody>
            <a:bodyPr vert="horz" wrap="square" rtlCol="0">
              <a:noAutofit/>
            </a:bodyPr>
            <a:lstStyle/>
            <a:p>
              <a:pPr defTabSz="685584" fontAlgn="ctr">
                <a:defRPr/>
              </a:pPr>
              <a:r>
                <a:rPr lang="en-US" dirty="0" err="1">
                  <a:solidFill>
                    <a:srgbClr val="1D1D1A"/>
                  </a:solidFill>
                  <a:latin typeface="Arial" panose="020B0604020202020204" pitchFamily="34" charset="0"/>
                </a:rPr>
                <a:t>STA1</a:t>
              </a:r>
              <a:endParaRPr lang="en-US" altLang="zh-CN" kern="0" dirty="0">
                <a:solidFill>
                  <a:srgbClr val="1D1D1A"/>
                </a:solidFill>
                <a:latin typeface="Arial" panose="020B0604020202020204" pitchFamily="34" charset="0"/>
                <a:ea typeface="微软雅黑" panose="020B0503020204020204" pitchFamily="34" charset="-122"/>
              </a:endParaRPr>
            </a:p>
          </p:txBody>
        </p:sp>
        <p:pic>
          <p:nvPicPr>
            <p:cNvPr id="29" name="图片 28">
              <a:extLst>
                <a:ext uri="{FF2B5EF4-FFF2-40B4-BE49-F238E27FC236}">
                  <a16:creationId xmlns="" xmlns:a16="http://schemas.microsoft.com/office/drawing/2014/main" id="{A9934594-87BE-4C19-9F90-299DCC527E71}"/>
                </a:ext>
              </a:extLst>
            </p:cNvPr>
            <p:cNvPicPr preferRelativeResize="0">
              <a:picLocks/>
            </p:cNvPicPr>
            <p:nvPr/>
          </p:nvPicPr>
          <p:blipFill>
            <a:blip r:embed="rId2"/>
            <a:stretch>
              <a:fillRect/>
            </a:stretch>
          </p:blipFill>
          <p:spPr>
            <a:xfrm>
              <a:off x="3839148" y="5445108"/>
              <a:ext cx="182928" cy="318147"/>
            </a:xfrm>
            <a:prstGeom prst="rect">
              <a:avLst/>
            </a:prstGeom>
          </p:spPr>
        </p:pic>
        <p:cxnSp>
          <p:nvCxnSpPr>
            <p:cNvPr id="30" name="直接连接符 29">
              <a:extLst>
                <a:ext uri="{FF2B5EF4-FFF2-40B4-BE49-F238E27FC236}">
                  <a16:creationId xmlns="" xmlns:a16="http://schemas.microsoft.com/office/drawing/2014/main" id="{B8EAF143-ACC4-490A-9C20-71396F78F18C}"/>
                </a:ext>
              </a:extLst>
            </p:cNvPr>
            <p:cNvCxnSpPr>
              <a:cxnSpLocks/>
              <a:endCxn id="29" idx="1"/>
            </p:cNvCxnSpPr>
            <p:nvPr/>
          </p:nvCxnSpPr>
          <p:spPr>
            <a:xfrm>
              <a:off x="3532966" y="5600237"/>
              <a:ext cx="306182" cy="3944"/>
            </a:xfrm>
            <a:prstGeom prst="line">
              <a:avLst/>
            </a:prstGeom>
            <a:noFill/>
            <a:ln w="6350" cap="flat" cmpd="sng" algn="ctr">
              <a:solidFill>
                <a:srgbClr val="E9002F"/>
              </a:solidFill>
              <a:prstDash val="solid"/>
              <a:miter lim="800000"/>
            </a:ln>
            <a:effectLst/>
          </p:spPr>
        </p:cxnSp>
        <p:pic>
          <p:nvPicPr>
            <p:cNvPr id="31" name="图片 30">
              <a:extLst>
                <a:ext uri="{FF2B5EF4-FFF2-40B4-BE49-F238E27FC236}">
                  <a16:creationId xmlns="" xmlns:a16="http://schemas.microsoft.com/office/drawing/2014/main" id="{40667219-077E-4AE0-BEA3-AFF1AE61D059}"/>
                </a:ext>
              </a:extLst>
            </p:cNvPr>
            <p:cNvPicPr preferRelativeResize="0">
              <a:picLocks/>
            </p:cNvPicPr>
            <p:nvPr/>
          </p:nvPicPr>
          <p:blipFill>
            <a:blip r:embed="rId2"/>
            <a:stretch>
              <a:fillRect/>
            </a:stretch>
          </p:blipFill>
          <p:spPr>
            <a:xfrm>
              <a:off x="3807250" y="4452097"/>
              <a:ext cx="182928" cy="318147"/>
            </a:xfrm>
            <a:prstGeom prst="rect">
              <a:avLst/>
            </a:prstGeom>
          </p:spPr>
        </p:pic>
        <p:cxnSp>
          <p:nvCxnSpPr>
            <p:cNvPr id="32" name="直接连接符 31">
              <a:extLst>
                <a:ext uri="{FF2B5EF4-FFF2-40B4-BE49-F238E27FC236}">
                  <a16:creationId xmlns="" xmlns:a16="http://schemas.microsoft.com/office/drawing/2014/main" id="{113391CA-16B9-422A-81B4-3357B406FD76}"/>
                </a:ext>
              </a:extLst>
            </p:cNvPr>
            <p:cNvCxnSpPr>
              <a:cxnSpLocks/>
            </p:cNvCxnSpPr>
            <p:nvPr/>
          </p:nvCxnSpPr>
          <p:spPr>
            <a:xfrm>
              <a:off x="3488207" y="4636271"/>
              <a:ext cx="362067" cy="0"/>
            </a:xfrm>
            <a:prstGeom prst="line">
              <a:avLst/>
            </a:prstGeom>
            <a:noFill/>
            <a:ln w="6350" cap="flat" cmpd="sng" algn="ctr">
              <a:solidFill>
                <a:srgbClr val="E9002F"/>
              </a:solidFill>
              <a:prstDash val="solid"/>
              <a:miter lim="800000"/>
            </a:ln>
            <a:effectLst/>
          </p:spPr>
        </p:cxnSp>
        <p:sp>
          <p:nvSpPr>
            <p:cNvPr id="33" name="文本框 32">
              <a:extLst>
                <a:ext uri="{FF2B5EF4-FFF2-40B4-BE49-F238E27FC236}">
                  <a16:creationId xmlns="" xmlns:a16="http://schemas.microsoft.com/office/drawing/2014/main" id="{1E6B96BE-8C55-4FD7-96CC-7F3BDA6554EB}"/>
                </a:ext>
              </a:extLst>
            </p:cNvPr>
            <p:cNvSpPr txBox="1"/>
            <p:nvPr/>
          </p:nvSpPr>
          <p:spPr>
            <a:xfrm>
              <a:off x="3704381" y="5916740"/>
              <a:ext cx="851205" cy="301262"/>
            </a:xfrm>
            <a:prstGeom prst="rect">
              <a:avLst/>
            </a:prstGeom>
            <a:noFill/>
          </p:spPr>
          <p:txBody>
            <a:bodyPr vert="horz" wrap="square" rtlCol="0">
              <a:noAutofit/>
            </a:bodyPr>
            <a:lstStyle/>
            <a:p>
              <a:pPr defTabSz="685584" fontAlgn="ctr">
                <a:defRPr/>
              </a:pPr>
              <a:r>
                <a:rPr lang="en-US" dirty="0" err="1">
                  <a:solidFill>
                    <a:srgbClr val="1D1D1A"/>
                  </a:solidFill>
                  <a:latin typeface="Arial" panose="020B0604020202020204" pitchFamily="34" charset="0"/>
                </a:rPr>
                <a:t>STA2</a:t>
              </a:r>
              <a:endParaRPr lang="en-US" altLang="zh-CN" kern="0" dirty="0">
                <a:solidFill>
                  <a:srgbClr val="1D1D1A"/>
                </a:solidFill>
                <a:latin typeface="Arial" panose="020B0604020202020204" pitchFamily="34" charset="0"/>
                <a:ea typeface="微软雅黑" panose="020B0503020204020204" pitchFamily="34" charset="-122"/>
              </a:endParaRPr>
            </a:p>
          </p:txBody>
        </p:sp>
      </p:grpSp>
      <p:pic>
        <p:nvPicPr>
          <p:cNvPr id="34" name="图片 3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10973" y="4742217"/>
            <a:ext cx="468343" cy="451793"/>
          </a:xfrm>
          <a:prstGeom prst="rect">
            <a:avLst/>
          </a:prstGeom>
        </p:spPr>
      </p:pic>
      <p:pic>
        <p:nvPicPr>
          <p:cNvPr id="35" name="图片 3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26301" y="5430265"/>
            <a:ext cx="468343" cy="451793"/>
          </a:xfrm>
          <a:prstGeom prst="rect">
            <a:avLst/>
          </a:prstGeom>
        </p:spPr>
      </p:pic>
      <p:pic>
        <p:nvPicPr>
          <p:cNvPr id="36" name="图片 3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48579" y="4626651"/>
            <a:ext cx="468343" cy="451793"/>
          </a:xfrm>
          <a:prstGeom prst="rect">
            <a:avLst/>
          </a:prstGeom>
        </p:spPr>
      </p:pic>
      <p:pic>
        <p:nvPicPr>
          <p:cNvPr id="37" name="图片 3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82184" y="5426153"/>
            <a:ext cx="468343" cy="451793"/>
          </a:xfrm>
          <a:prstGeom prst="rect">
            <a:avLst/>
          </a:prstGeom>
        </p:spPr>
      </p:pic>
    </p:spTree>
    <p:extLst>
      <p:ext uri="{BB962C8B-B14F-4D97-AF65-F5344CB8AC3E}">
        <p14:creationId xmlns:p14="http://schemas.microsoft.com/office/powerpoint/2010/main" val="10045337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Summary</a:t>
            </a:r>
            <a:endParaRPr lang="zh-CN" altLang="en-US" dirty="0"/>
          </a:p>
        </p:txBody>
      </p:sp>
      <p:sp>
        <p:nvSpPr>
          <p:cNvPr id="3" name="内容占位符 2"/>
          <p:cNvSpPr>
            <a:spLocks noGrp="1"/>
          </p:cNvSpPr>
          <p:nvPr>
            <p:ph idx="1"/>
          </p:nvPr>
        </p:nvSpPr>
        <p:spPr/>
        <p:txBody>
          <a:bodyPr/>
          <a:lstStyle/>
          <a:p>
            <a:pPr algn="just"/>
            <a:r>
              <a:rPr lang="en-US" altLang="zh-CN" dirty="0" smtClean="0"/>
              <a:t>In this </a:t>
            </a:r>
            <a:r>
              <a:rPr lang="en-US" altLang="zh-CN" dirty="0"/>
              <a:t>contribution, we provide our consideration on the </a:t>
            </a:r>
            <a:r>
              <a:rPr lang="en-US" altLang="zh-CN" dirty="0" smtClean="0"/>
              <a:t>next major MAC/PHY amendment in 802.11:</a:t>
            </a:r>
            <a:endParaRPr lang="en-US" altLang="zh-CN" strike="sngStrike" dirty="0">
              <a:solidFill>
                <a:srgbClr val="1E1EFA"/>
              </a:solidFill>
            </a:endParaRPr>
          </a:p>
          <a:p>
            <a:pPr lvl="1">
              <a:lnSpc>
                <a:spcPct val="90000"/>
              </a:lnSpc>
            </a:pPr>
            <a:r>
              <a:rPr lang="en-US" altLang="zh-CN" sz="1800" kern="1200" dirty="0">
                <a:ea typeface="宋体" panose="02010600030101010101" pitchFamily="2" charset="-122"/>
              </a:rPr>
              <a:t>Objectives:  primarily focus on throughput and latency improvement</a:t>
            </a:r>
          </a:p>
          <a:p>
            <a:pPr lvl="1">
              <a:lnSpc>
                <a:spcPct val="90000"/>
              </a:lnSpc>
            </a:pPr>
            <a:r>
              <a:rPr lang="en-US" altLang="zh-CN" sz="1800" kern="1200" dirty="0">
                <a:ea typeface="宋体" panose="02010600030101010101" pitchFamily="2" charset="-122"/>
              </a:rPr>
              <a:t>Operating bands:  consider both </a:t>
            </a:r>
            <a:r>
              <a:rPr lang="en-US" altLang="zh-CN" sz="1800" kern="1200" dirty="0" smtClean="0">
                <a:ea typeface="宋体" panose="02010600030101010101" pitchFamily="2" charset="-122"/>
              </a:rPr>
              <a:t>sub 7 </a:t>
            </a:r>
            <a:r>
              <a:rPr lang="en-US" altLang="zh-CN" sz="1800" kern="1200" dirty="0">
                <a:ea typeface="宋体" panose="02010600030101010101" pitchFamily="2" charset="-122"/>
              </a:rPr>
              <a:t>GHz and above 45 GHz</a:t>
            </a:r>
          </a:p>
          <a:p>
            <a:pPr lvl="1">
              <a:lnSpc>
                <a:spcPct val="90000"/>
              </a:lnSpc>
            </a:pPr>
            <a:endParaRPr lang="en-US" altLang="zh-CN" sz="1600" kern="1200" dirty="0">
              <a:ea typeface="宋体" panose="02010600030101010101" pitchFamily="2" charset="-122"/>
            </a:endParaRPr>
          </a:p>
          <a:p>
            <a:endParaRPr lang="en-US" altLang="zh-CN" kern="1200" dirty="0">
              <a:ea typeface="宋体" panose="02010600030101010101" pitchFamily="2" charset="-122"/>
            </a:endParaRPr>
          </a:p>
          <a:p>
            <a:endParaRPr lang="en-US" altLang="zh-CN" dirty="0" smtClean="0"/>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14</a:t>
            </a:fld>
            <a:endParaRPr lang="en-US"/>
          </a:p>
        </p:txBody>
      </p:sp>
      <p:sp>
        <p:nvSpPr>
          <p:cNvPr id="6" name="日期占位符 5"/>
          <p:cNvSpPr>
            <a:spLocks noGrp="1"/>
          </p:cNvSpPr>
          <p:nvPr>
            <p:ph type="dt" sz="half" idx="2"/>
          </p:nvPr>
        </p:nvSpPr>
        <p:spPr/>
        <p:txBody>
          <a:bodyPr/>
          <a:lstStyle/>
          <a:p>
            <a:r>
              <a:rPr lang="en-US" altLang="zh-CN" smtClean="0"/>
              <a:t>July 2022</a:t>
            </a:r>
            <a:endParaRPr lang="en-US" altLang="zh-CN" dirty="0"/>
          </a:p>
        </p:txBody>
      </p:sp>
    </p:spTree>
    <p:extLst>
      <p:ext uri="{BB962C8B-B14F-4D97-AF65-F5344CB8AC3E}">
        <p14:creationId xmlns:p14="http://schemas.microsoft.com/office/powerpoint/2010/main" val="35673218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a:t>
            </a:r>
            <a:endParaRPr lang="zh-CN" altLang="en-US" dirty="0"/>
          </a:p>
        </p:txBody>
      </p:sp>
      <p:sp>
        <p:nvSpPr>
          <p:cNvPr id="3" name="内容占位符 2"/>
          <p:cNvSpPr>
            <a:spLocks noGrp="1"/>
          </p:cNvSpPr>
          <p:nvPr>
            <p:ph idx="1"/>
          </p:nvPr>
        </p:nvSpPr>
        <p:spPr/>
        <p:txBody>
          <a:bodyPr/>
          <a:lstStyle/>
          <a:p>
            <a:r>
              <a:rPr lang="en-US" altLang="zh-CN" sz="2000" dirty="0"/>
              <a:t>Do you agree to form </a:t>
            </a:r>
            <a:r>
              <a:rPr lang="en-US" altLang="zh-CN" sz="2000" dirty="0" smtClean="0"/>
              <a:t>a UHRT (Ultra High Reliability and Throughput) SG </a:t>
            </a:r>
            <a:r>
              <a:rPr lang="en-US" altLang="zh-CN" sz="2000" dirty="0"/>
              <a:t>to develop a Project Authorization Request (PAR) </a:t>
            </a:r>
            <a:r>
              <a:rPr lang="en-US" altLang="zh-CN" sz="2000" dirty="0" smtClean="0"/>
              <a:t>and </a:t>
            </a:r>
            <a:r>
              <a:rPr lang="en-US" altLang="zh-CN" sz="2000" dirty="0"/>
              <a:t>a Criteria for Standards Development (CSD) for a new 802.11 amendment </a:t>
            </a:r>
            <a:r>
              <a:rPr lang="en-US" altLang="zh-CN" sz="2000" dirty="0" smtClean="0"/>
              <a:t>with frequency bands between 1 GHz and 7.25 GHz and above 45 GHz and the following </a:t>
            </a:r>
            <a:r>
              <a:rPr lang="en-US" altLang="zh-CN" sz="2000" dirty="0"/>
              <a:t>primary objectives:</a:t>
            </a:r>
          </a:p>
          <a:p>
            <a:pPr lvl="1">
              <a:lnSpc>
                <a:spcPct val="90000"/>
              </a:lnSpc>
            </a:pPr>
            <a:r>
              <a:rPr lang="en-US" altLang="zh-CN" sz="1600" dirty="0"/>
              <a:t>increase </a:t>
            </a:r>
            <a:r>
              <a:rPr lang="en-US" altLang="zh-CN" sz="1600" dirty="0" smtClean="0"/>
              <a:t>aggregated </a:t>
            </a:r>
            <a:r>
              <a:rPr lang="en-US" altLang="zh-CN" sz="1600" dirty="0"/>
              <a:t>throughput </a:t>
            </a:r>
          </a:p>
          <a:p>
            <a:pPr lvl="1">
              <a:lnSpc>
                <a:spcPct val="90000"/>
              </a:lnSpc>
            </a:pPr>
            <a:r>
              <a:rPr lang="en-US" altLang="zh-CN" sz="1600" kern="1200" dirty="0" smtClean="0">
                <a:ea typeface="宋体" panose="02010600030101010101" pitchFamily="2" charset="-122"/>
              </a:rPr>
              <a:t>improve worst-case </a:t>
            </a:r>
            <a:r>
              <a:rPr lang="en-US" altLang="zh-CN" sz="1600" kern="1200" dirty="0">
                <a:ea typeface="宋体" panose="02010600030101010101" pitchFamily="2" charset="-122"/>
              </a:rPr>
              <a:t>delay </a:t>
            </a:r>
            <a:r>
              <a:rPr lang="en-US" altLang="zh-CN" sz="1600" kern="1200" dirty="0" smtClean="0">
                <a:ea typeface="宋体" panose="02010600030101010101" pitchFamily="2" charset="-122"/>
              </a:rPr>
              <a:t>bound</a:t>
            </a:r>
            <a:endParaRPr lang="en-US" altLang="zh-CN" sz="1600" kern="1200" dirty="0">
              <a:ea typeface="宋体" panose="02010600030101010101" pitchFamily="2" charset="-122"/>
            </a:endParaRPr>
          </a:p>
          <a:p>
            <a:pPr marL="0" indent="0">
              <a:lnSpc>
                <a:spcPct val="90000"/>
              </a:lnSpc>
              <a:buNone/>
            </a:pPr>
            <a:r>
              <a:rPr lang="en-US" altLang="zh-CN" sz="2000" dirty="0"/>
              <a:t> </a:t>
            </a:r>
            <a:r>
              <a:rPr lang="en-US" altLang="zh-CN" sz="2000" dirty="0" smtClean="0"/>
              <a:t>    </a:t>
            </a:r>
            <a:endParaRPr lang="en-US" altLang="zh-CN" sz="1600" dirty="0" smtClean="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15</a:t>
            </a:fld>
            <a:endParaRPr lang="en-US"/>
          </a:p>
        </p:txBody>
      </p:sp>
      <p:sp>
        <p:nvSpPr>
          <p:cNvPr id="6" name="日期占位符 5"/>
          <p:cNvSpPr>
            <a:spLocks noGrp="1"/>
          </p:cNvSpPr>
          <p:nvPr>
            <p:ph type="dt" sz="half" idx="2"/>
          </p:nvPr>
        </p:nvSpPr>
        <p:spPr/>
        <p:txBody>
          <a:bodyPr/>
          <a:lstStyle/>
          <a:p>
            <a:r>
              <a:rPr lang="en-US" altLang="zh-CN" smtClean="0"/>
              <a:t>July 2022</a:t>
            </a:r>
            <a:endParaRPr lang="en-US" altLang="zh-CN" dirty="0"/>
          </a:p>
        </p:txBody>
      </p:sp>
    </p:spTree>
    <p:extLst>
      <p:ext uri="{BB962C8B-B14F-4D97-AF65-F5344CB8AC3E}">
        <p14:creationId xmlns:p14="http://schemas.microsoft.com/office/powerpoint/2010/main" val="35833866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chemeClr val="tx1"/>
                </a:solidFill>
              </a:rPr>
              <a:t>References</a:t>
            </a:r>
            <a:endParaRPr lang="zh-CN" altLang="en-US" dirty="0">
              <a:solidFill>
                <a:schemeClr val="tx1"/>
              </a:solidFill>
            </a:endParaRPr>
          </a:p>
        </p:txBody>
      </p:sp>
      <p:sp>
        <p:nvSpPr>
          <p:cNvPr id="3" name="内容占位符 2"/>
          <p:cNvSpPr>
            <a:spLocks noGrp="1"/>
          </p:cNvSpPr>
          <p:nvPr>
            <p:ph idx="1"/>
          </p:nvPr>
        </p:nvSpPr>
        <p:spPr/>
        <p:txBody>
          <a:bodyPr/>
          <a:lstStyle/>
          <a:p>
            <a:r>
              <a:rPr lang="en-US" altLang="zh-CN" sz="1400" dirty="0"/>
              <a:t>[1] 11-22-0030-01-0wng-look-ahead-to-next-generation</a:t>
            </a:r>
          </a:p>
          <a:p>
            <a:r>
              <a:rPr lang="en-US" altLang="zh-CN" sz="1400" dirty="0"/>
              <a:t>[2] 11-22-0032-00-0wng-next-gen-after-11be</a:t>
            </a:r>
          </a:p>
          <a:p>
            <a:r>
              <a:rPr lang="en-US" altLang="zh-CN" sz="1400" dirty="0"/>
              <a:t>[3] 11-22-0046-01-0wng-next-generation-after-802-11be</a:t>
            </a:r>
          </a:p>
          <a:p>
            <a:r>
              <a:rPr lang="en-US" altLang="zh-CN" sz="1400" dirty="0"/>
              <a:t>[4] 11-22-0059-00-0wng-beyond-be</a:t>
            </a:r>
          </a:p>
          <a:p>
            <a:r>
              <a:rPr lang="en-US" altLang="zh-CN" sz="1400" dirty="0" smtClean="0"/>
              <a:t>[5] </a:t>
            </a:r>
            <a:r>
              <a:rPr lang="en-US" altLang="zh-CN" sz="1400" dirty="0"/>
              <a:t>11-22-0418-00-0wng-considerations-of-next-generation-beyond-11be</a:t>
            </a:r>
          </a:p>
          <a:p>
            <a:r>
              <a:rPr lang="en-US" altLang="zh-CN" sz="1400" dirty="0" smtClean="0"/>
              <a:t>[6] 11-22-0458-01-0wng-looking-ahead-to-next-generation-follow-up</a:t>
            </a:r>
          </a:p>
          <a:p>
            <a:r>
              <a:rPr lang="en-US" altLang="zh-CN" sz="1400" dirty="0"/>
              <a:t>[7] </a:t>
            </a:r>
            <a:r>
              <a:rPr lang="en-US" altLang="zh-CN" sz="1400" dirty="0" smtClean="0"/>
              <a:t>11-22-0779-00-0wng-802-11bx-enabling-metaverse-metaverse-ar-vr-and-wearables</a:t>
            </a:r>
          </a:p>
          <a:p>
            <a:r>
              <a:rPr lang="en-US" altLang="zh-CN" sz="1400" dirty="0"/>
              <a:t>[8] </a:t>
            </a:r>
            <a:r>
              <a:rPr lang="en-US" altLang="zh-CN" sz="1400" dirty="0" smtClean="0"/>
              <a:t>11-22-0723-00-0wng-further-discussion-on-next-generation-wlan</a:t>
            </a:r>
          </a:p>
          <a:p>
            <a:r>
              <a:rPr lang="en-US" altLang="zh-CN" sz="1400" dirty="0"/>
              <a:t>[9] </a:t>
            </a:r>
            <a:r>
              <a:rPr lang="en-US" altLang="zh-CN" sz="1400" dirty="0" smtClean="0"/>
              <a:t>11-22-0729-01-0wng-next-generation-after-802-11be-follow-up</a:t>
            </a:r>
          </a:p>
          <a:p>
            <a:r>
              <a:rPr lang="en-US" altLang="zh-CN" sz="1400" dirty="0"/>
              <a:t>[10] 11-22-0734-00-0wng-next-gen-after-11be-v2</a:t>
            </a:r>
          </a:p>
          <a:p>
            <a:r>
              <a:rPr lang="en-US" altLang="zh-CN" sz="1400" dirty="0"/>
              <a:t>[11] </a:t>
            </a:r>
            <a:r>
              <a:rPr lang="en-US" altLang="zh-CN" sz="1400" dirty="0" smtClean="0"/>
              <a:t>11-22-0708-00-0wng-beyond-be-next-step</a:t>
            </a:r>
          </a:p>
          <a:p>
            <a:r>
              <a:rPr lang="en-US" altLang="zh-CN" sz="1400" dirty="0"/>
              <a:t>[12] </a:t>
            </a:r>
            <a:r>
              <a:rPr lang="en-US" altLang="zh-CN" sz="1400" dirty="0" smtClean="0"/>
              <a:t>11-22-0694-00-0wng-thoughts-on-next-gen-wlan</a:t>
            </a:r>
          </a:p>
          <a:p>
            <a:r>
              <a:rPr lang="en-US" altLang="zh-CN" sz="1400" dirty="0"/>
              <a:t>[13] 11-22-0685-00-0wng-discussion-on-next-generation-wi-fi</a:t>
            </a:r>
            <a:endParaRPr lang="en-US" altLang="zh-CN" sz="1400" dirty="0" smtClean="0"/>
          </a:p>
          <a:p>
            <a:r>
              <a:rPr lang="en-US" altLang="zh-CN" sz="1400" dirty="0" smtClean="0"/>
              <a:t>[14] 11-21-1536-00-0000-some-observations-on-optimizing-802-11be-release-1-with-respect-to-enterprise-ap-use-cases</a:t>
            </a:r>
            <a:endParaRPr lang="en-US" altLang="zh-CN" sz="1400" dirty="0"/>
          </a:p>
          <a:p>
            <a:endParaRPr lang="en-US" altLang="zh-CN" dirty="0"/>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16</a:t>
            </a:fld>
            <a:endParaRPr lang="en-US"/>
          </a:p>
        </p:txBody>
      </p:sp>
      <p:sp>
        <p:nvSpPr>
          <p:cNvPr id="6" name="日期占位符 5"/>
          <p:cNvSpPr>
            <a:spLocks noGrp="1"/>
          </p:cNvSpPr>
          <p:nvPr>
            <p:ph type="dt" sz="half" idx="2"/>
          </p:nvPr>
        </p:nvSpPr>
        <p:spPr>
          <a:xfrm>
            <a:off x="696913" y="332601"/>
            <a:ext cx="942566" cy="276999"/>
          </a:xfrm>
        </p:spPr>
        <p:txBody>
          <a:bodyPr/>
          <a:lstStyle/>
          <a:p>
            <a:r>
              <a:rPr lang="en-US" altLang="zh-CN" dirty="0" smtClean="0"/>
              <a:t>July 2022</a:t>
            </a:r>
            <a:endParaRPr lang="en-US" altLang="zh-CN" dirty="0"/>
          </a:p>
        </p:txBody>
      </p:sp>
    </p:spTree>
    <p:extLst>
      <p:ext uri="{BB962C8B-B14F-4D97-AF65-F5344CB8AC3E}">
        <p14:creationId xmlns:p14="http://schemas.microsoft.com/office/powerpoint/2010/main" val="17873007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Introduction</a:t>
            </a:r>
            <a:endParaRPr lang="zh-CN" altLang="en-US" dirty="0"/>
          </a:p>
        </p:txBody>
      </p:sp>
      <p:sp>
        <p:nvSpPr>
          <p:cNvPr id="3" name="内容占位符 2"/>
          <p:cNvSpPr>
            <a:spLocks noGrp="1"/>
          </p:cNvSpPr>
          <p:nvPr>
            <p:ph idx="1"/>
          </p:nvPr>
        </p:nvSpPr>
        <p:spPr>
          <a:xfrm>
            <a:off x="674259" y="1773194"/>
            <a:ext cx="7772400" cy="4399005"/>
          </a:xfrm>
        </p:spPr>
        <p:txBody>
          <a:bodyPr/>
          <a:lstStyle/>
          <a:p>
            <a:r>
              <a:rPr lang="en-US" altLang="zh-CN" sz="2000" dirty="0" smtClean="0"/>
              <a:t>In the past 6 months, there are growing interest in considering the following features for the next major PHY/MAC amendment:</a:t>
            </a:r>
          </a:p>
          <a:p>
            <a:pPr lvl="1">
              <a:lnSpc>
                <a:spcPct val="90000"/>
              </a:lnSpc>
            </a:pPr>
            <a:r>
              <a:rPr lang="en-US" altLang="zh-CN" sz="1600" kern="1200" dirty="0">
                <a:ea typeface="宋体" panose="02010600030101010101" pitchFamily="2" charset="-122"/>
              </a:rPr>
              <a:t>New </a:t>
            </a:r>
            <a:r>
              <a:rPr lang="en-US" altLang="zh-CN" sz="1600" kern="1200" dirty="0" smtClean="0">
                <a:ea typeface="宋体" panose="02010600030101010101" pitchFamily="2" charset="-122"/>
              </a:rPr>
              <a:t>features, e.g., integration of </a:t>
            </a:r>
            <a:r>
              <a:rPr lang="en-US" altLang="zh-CN" sz="1600" kern="1200" dirty="0" err="1" smtClean="0">
                <a:ea typeface="宋体" panose="02010600030101010101" pitchFamily="2" charset="-122"/>
              </a:rPr>
              <a:t>mmwave</a:t>
            </a:r>
            <a:r>
              <a:rPr lang="en-US" altLang="zh-CN" sz="1600" kern="1200" dirty="0" smtClean="0">
                <a:ea typeface="宋体" panose="02010600030101010101" pitchFamily="2" charset="-122"/>
              </a:rPr>
              <a:t> and sub 7 GHz, ML/AI, enhanced range extension</a:t>
            </a:r>
          </a:p>
          <a:p>
            <a:pPr lvl="1">
              <a:lnSpc>
                <a:spcPct val="90000"/>
              </a:lnSpc>
            </a:pPr>
            <a:r>
              <a:rPr lang="en-US" altLang="zh-CN" sz="1600" kern="1200" dirty="0" smtClean="0">
                <a:ea typeface="宋体" panose="02010600030101010101" pitchFamily="2" charset="-122"/>
              </a:rPr>
              <a:t>Features that had been discussed but not adopted in the current draft 802.11be standard, e.g., link adaptation (including HARQ), distributed RU, TSN, 16 spatial streams, wider channel in 6 GHz band, non-primary channel access, AP coordination (including two-hop range extension)</a:t>
            </a:r>
            <a:endParaRPr lang="en-US" altLang="zh-CN" sz="2000" dirty="0" smtClean="0"/>
          </a:p>
          <a:p>
            <a:r>
              <a:rPr lang="en-US" altLang="zh-CN" sz="2000" dirty="0" smtClean="0"/>
              <a:t>It is expected that a Study Group will decide on the scope of work for the new amendment while preparing the PAR and CSD.</a:t>
            </a:r>
            <a:endParaRPr lang="en-US" altLang="zh-CN" dirty="0" smtClean="0"/>
          </a:p>
          <a:p>
            <a:r>
              <a:rPr lang="en-US" altLang="zh-CN" sz="2000" dirty="0" smtClean="0"/>
              <a:t>In this contribution, we provide our consideration on the new amendment:</a:t>
            </a:r>
            <a:endParaRPr lang="en-US" altLang="zh-CN" sz="2000" strike="sngStrike" dirty="0" smtClean="0">
              <a:solidFill>
                <a:srgbClr val="1E1EFA"/>
              </a:solidFill>
            </a:endParaRPr>
          </a:p>
          <a:p>
            <a:pPr lvl="1">
              <a:lnSpc>
                <a:spcPct val="90000"/>
              </a:lnSpc>
            </a:pPr>
            <a:r>
              <a:rPr lang="en-US" altLang="zh-CN" sz="1600" kern="1200" dirty="0" smtClean="0">
                <a:ea typeface="宋体" panose="02010600030101010101" pitchFamily="2" charset="-122"/>
              </a:rPr>
              <a:t>Objectives:  primarily </a:t>
            </a:r>
            <a:r>
              <a:rPr lang="en-US" altLang="zh-CN" sz="1600" kern="1200" dirty="0">
                <a:ea typeface="宋体" panose="02010600030101010101" pitchFamily="2" charset="-122"/>
              </a:rPr>
              <a:t>focus on throughput and latency improvement</a:t>
            </a:r>
          </a:p>
          <a:p>
            <a:pPr lvl="1">
              <a:lnSpc>
                <a:spcPct val="90000"/>
              </a:lnSpc>
            </a:pPr>
            <a:r>
              <a:rPr lang="en-US" altLang="zh-CN" sz="1600" kern="1200" dirty="0">
                <a:ea typeface="宋体" panose="02010600030101010101" pitchFamily="2" charset="-122"/>
              </a:rPr>
              <a:t>O</a:t>
            </a:r>
            <a:r>
              <a:rPr lang="en-US" altLang="zh-CN" sz="1600" kern="1200" dirty="0" smtClean="0">
                <a:ea typeface="宋体" panose="02010600030101010101" pitchFamily="2" charset="-122"/>
              </a:rPr>
              <a:t>perating bands:  consider both sub 7 GHz and </a:t>
            </a:r>
            <a:r>
              <a:rPr lang="en-US" altLang="zh-CN" sz="1600" kern="1200" dirty="0">
                <a:ea typeface="宋体" panose="02010600030101010101" pitchFamily="2" charset="-122"/>
              </a:rPr>
              <a:t>above 45 GHz</a:t>
            </a:r>
            <a:endParaRPr lang="en-US" altLang="zh-CN" sz="1600" kern="1200" dirty="0" smtClean="0">
              <a:ea typeface="宋体" panose="02010600030101010101" pitchFamily="2" charset="-122"/>
            </a:endParaRPr>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2</a:t>
            </a:fld>
            <a:endParaRPr lang="en-US"/>
          </a:p>
        </p:txBody>
      </p:sp>
      <p:sp>
        <p:nvSpPr>
          <p:cNvPr id="6" name="日期占位符 5"/>
          <p:cNvSpPr>
            <a:spLocks noGrp="1"/>
          </p:cNvSpPr>
          <p:nvPr>
            <p:ph type="dt" sz="half" idx="2"/>
          </p:nvPr>
        </p:nvSpPr>
        <p:spPr>
          <a:xfrm>
            <a:off x="696913" y="332601"/>
            <a:ext cx="942566" cy="276999"/>
          </a:xfrm>
        </p:spPr>
        <p:txBody>
          <a:bodyPr/>
          <a:lstStyle/>
          <a:p>
            <a:r>
              <a:rPr lang="en-US" altLang="zh-CN" dirty="0" smtClean="0"/>
              <a:t>July 2022</a:t>
            </a:r>
            <a:endParaRPr lang="en-US" altLang="zh-CN" dirty="0"/>
          </a:p>
        </p:txBody>
      </p:sp>
    </p:spTree>
    <p:extLst>
      <p:ext uri="{BB962C8B-B14F-4D97-AF65-F5344CB8AC3E}">
        <p14:creationId xmlns:p14="http://schemas.microsoft.com/office/powerpoint/2010/main" val="13953121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chemeClr val="tx1"/>
                </a:solidFill>
              </a:rPr>
              <a:t>Objectives</a:t>
            </a:r>
            <a:endParaRPr lang="zh-CN" altLang="en-US" dirty="0">
              <a:solidFill>
                <a:schemeClr val="tx1"/>
              </a:solidFill>
            </a:endParaRPr>
          </a:p>
        </p:txBody>
      </p:sp>
      <p:sp>
        <p:nvSpPr>
          <p:cNvPr id="3" name="内容占位符 2"/>
          <p:cNvSpPr>
            <a:spLocks noGrp="1"/>
          </p:cNvSpPr>
          <p:nvPr>
            <p:ph idx="1"/>
          </p:nvPr>
        </p:nvSpPr>
        <p:spPr/>
        <p:txBody>
          <a:bodyPr/>
          <a:lstStyle/>
          <a:p>
            <a:pPr algn="just"/>
            <a:r>
              <a:rPr lang="en-US" altLang="zh-CN" sz="2000" dirty="0" smtClean="0"/>
              <a:t>Two common objectives being mentioned in various WNG SC contributions </a:t>
            </a:r>
            <a:r>
              <a:rPr lang="en-US" altLang="zh-CN" sz="2000" dirty="0"/>
              <a:t>[</a:t>
            </a:r>
            <a:r>
              <a:rPr lang="en-US" altLang="zh-CN" sz="2000" dirty="0" smtClean="0"/>
              <a:t>1-13] are to further enhance the throughput and latency performance with respect to 802.11be.</a:t>
            </a:r>
          </a:p>
          <a:p>
            <a:pPr algn="just"/>
            <a:endParaRPr lang="en-US" altLang="zh-CN" sz="2000" dirty="0" smtClean="0"/>
          </a:p>
          <a:p>
            <a:r>
              <a:rPr lang="en-US" altLang="zh-CN" sz="2000" dirty="0" smtClean="0"/>
              <a:t>We propose that the objectives of the new amendment include at least the following:</a:t>
            </a:r>
          </a:p>
          <a:p>
            <a:pPr lvl="1">
              <a:lnSpc>
                <a:spcPct val="90000"/>
              </a:lnSpc>
            </a:pPr>
            <a:r>
              <a:rPr lang="en-US" altLang="zh-CN" sz="1600" kern="1200" dirty="0" smtClean="0">
                <a:ea typeface="宋体" panose="02010600030101010101" pitchFamily="2" charset="-122"/>
              </a:rPr>
              <a:t>To further </a:t>
            </a:r>
            <a:r>
              <a:rPr lang="en-US" altLang="zh-CN" sz="1600" kern="1200" dirty="0">
                <a:ea typeface="宋体" panose="02010600030101010101" pitchFamily="2" charset="-122"/>
              </a:rPr>
              <a:t>increase </a:t>
            </a:r>
            <a:r>
              <a:rPr lang="en-US" altLang="zh-CN" sz="1600" kern="1200" dirty="0" smtClean="0">
                <a:ea typeface="宋体" panose="02010600030101010101" pitchFamily="2" charset="-122"/>
              </a:rPr>
              <a:t>the aggregated </a:t>
            </a:r>
            <a:r>
              <a:rPr lang="en-US" altLang="zh-CN" sz="1600" kern="1200" dirty="0">
                <a:ea typeface="宋体" panose="02010600030101010101" pitchFamily="2" charset="-122"/>
              </a:rPr>
              <a:t>throughput </a:t>
            </a:r>
            <a:r>
              <a:rPr lang="en-US" altLang="zh-CN" sz="1600" kern="1200" dirty="0" smtClean="0">
                <a:ea typeface="宋体" panose="02010600030101010101" pitchFamily="2" charset="-122"/>
              </a:rPr>
              <a:t>at both AP and STA</a:t>
            </a:r>
            <a:r>
              <a:rPr lang="zh-CN" altLang="en-US" sz="1600" kern="1200" dirty="0" smtClean="0">
                <a:ea typeface="宋体" panose="02010600030101010101" pitchFamily="2" charset="-122"/>
              </a:rPr>
              <a:t> </a:t>
            </a:r>
            <a:r>
              <a:rPr lang="en-US" altLang="zh-CN" sz="1600" kern="1200" dirty="0">
                <a:ea typeface="宋体" panose="02010600030101010101" pitchFamily="2" charset="-122"/>
              </a:rPr>
              <a:t>(</a:t>
            </a:r>
            <a:r>
              <a:rPr lang="en-US" altLang="zh-CN" sz="1600" kern="1200" dirty="0" smtClean="0">
                <a:ea typeface="宋体" panose="02010600030101010101" pitchFamily="2" charset="-122"/>
              </a:rPr>
              <a:t>with multi-link operation</a:t>
            </a:r>
            <a:r>
              <a:rPr lang="en-US" altLang="zh-CN" sz="1600" kern="1200" dirty="0">
                <a:ea typeface="宋体" panose="02010600030101010101" pitchFamily="2" charset="-122"/>
              </a:rPr>
              <a:t>)</a:t>
            </a:r>
            <a:endParaRPr lang="en-US" altLang="zh-CN" sz="1600" kern="1200" dirty="0" smtClean="0">
              <a:ea typeface="宋体" panose="02010600030101010101" pitchFamily="2" charset="-122"/>
            </a:endParaRPr>
          </a:p>
          <a:p>
            <a:pPr lvl="1">
              <a:lnSpc>
                <a:spcPct val="90000"/>
              </a:lnSpc>
            </a:pPr>
            <a:r>
              <a:rPr lang="en-US" altLang="zh-CN" sz="1600" kern="1200" dirty="0" smtClean="0">
                <a:ea typeface="宋体" panose="02010600030101010101" pitchFamily="2" charset="-122"/>
              </a:rPr>
              <a:t>To </a:t>
            </a:r>
            <a:r>
              <a:rPr lang="en-US" altLang="zh-CN" sz="1600" kern="1200" dirty="0">
                <a:ea typeface="宋体" panose="02010600030101010101" pitchFamily="2" charset="-122"/>
              </a:rPr>
              <a:t>i</a:t>
            </a:r>
            <a:r>
              <a:rPr lang="en-US" altLang="zh-CN" sz="1600" kern="1200" dirty="0" smtClean="0">
                <a:ea typeface="宋体" panose="02010600030101010101" pitchFamily="2" charset="-122"/>
              </a:rPr>
              <a:t>mprove the worst-case </a:t>
            </a:r>
            <a:r>
              <a:rPr lang="en-US" altLang="zh-CN" sz="1600" kern="1200" dirty="0">
                <a:ea typeface="宋体" panose="02010600030101010101" pitchFamily="2" charset="-122"/>
              </a:rPr>
              <a:t>delay bound</a:t>
            </a:r>
          </a:p>
          <a:p>
            <a:pPr lvl="1">
              <a:lnSpc>
                <a:spcPct val="90000"/>
              </a:lnSpc>
            </a:pPr>
            <a:endParaRPr lang="en-US" altLang="zh-CN" sz="1600" kern="1200" dirty="0">
              <a:ea typeface="宋体" panose="02010600030101010101" pitchFamily="2" charset="-122"/>
            </a:endParaRPr>
          </a:p>
          <a:p>
            <a:endParaRPr lang="en-US" altLang="zh-CN" dirty="0" smtClean="0"/>
          </a:p>
          <a:p>
            <a:endParaRPr lang="en-US" altLang="zh-CN" dirty="0" smtClean="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3</a:t>
            </a:fld>
            <a:endParaRPr lang="en-US"/>
          </a:p>
        </p:txBody>
      </p:sp>
      <p:sp>
        <p:nvSpPr>
          <p:cNvPr id="6" name="日期占位符 5"/>
          <p:cNvSpPr>
            <a:spLocks noGrp="1"/>
          </p:cNvSpPr>
          <p:nvPr>
            <p:ph type="dt" sz="half" idx="2"/>
          </p:nvPr>
        </p:nvSpPr>
        <p:spPr/>
        <p:txBody>
          <a:bodyPr/>
          <a:lstStyle/>
          <a:p>
            <a:r>
              <a:rPr lang="en-US" altLang="zh-CN" smtClean="0"/>
              <a:t>July 2022</a:t>
            </a:r>
            <a:endParaRPr lang="en-US" altLang="zh-CN" dirty="0"/>
          </a:p>
        </p:txBody>
      </p:sp>
    </p:spTree>
    <p:extLst>
      <p:ext uri="{BB962C8B-B14F-4D97-AF65-F5344CB8AC3E}">
        <p14:creationId xmlns:p14="http://schemas.microsoft.com/office/powerpoint/2010/main" val="42235412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Operating bands</a:t>
            </a:r>
            <a:endParaRPr lang="zh-CN" altLang="en-US" dirty="0"/>
          </a:p>
        </p:txBody>
      </p:sp>
      <p:sp>
        <p:nvSpPr>
          <p:cNvPr id="3" name="内容占位符 2"/>
          <p:cNvSpPr>
            <a:spLocks noGrp="1"/>
          </p:cNvSpPr>
          <p:nvPr>
            <p:ph idx="1"/>
          </p:nvPr>
        </p:nvSpPr>
        <p:spPr>
          <a:xfrm>
            <a:off x="685800" y="1981200"/>
            <a:ext cx="8229600" cy="4114800"/>
          </a:xfrm>
        </p:spPr>
        <p:txBody>
          <a:bodyPr/>
          <a:lstStyle/>
          <a:p>
            <a:pPr algn="just">
              <a:spcAft>
                <a:spcPts val="600"/>
              </a:spcAft>
            </a:pPr>
            <a:r>
              <a:rPr lang="en-US" altLang="zh-CN" sz="2000" dirty="0" smtClean="0"/>
              <a:t>Significant throughput increment requires more frequency spectrum as mentioned in [1, 9, 10].</a:t>
            </a:r>
          </a:p>
          <a:p>
            <a:pPr algn="just"/>
            <a:r>
              <a:rPr lang="en-US" altLang="zh-CN" sz="2000" dirty="0" smtClean="0"/>
              <a:t>Two directions are provided in those contributions</a:t>
            </a:r>
          </a:p>
          <a:p>
            <a:pPr lvl="1" algn="just">
              <a:lnSpc>
                <a:spcPct val="90000"/>
              </a:lnSpc>
            </a:pPr>
            <a:r>
              <a:rPr lang="en-US" altLang="zh-CN" sz="1600" kern="1200" dirty="0" smtClean="0">
                <a:ea typeface="宋体" panose="02010600030101010101" pitchFamily="2" charset="-122"/>
              </a:rPr>
              <a:t>Wider </a:t>
            </a:r>
            <a:r>
              <a:rPr lang="en-US" altLang="zh-CN" sz="1600" kern="1200" dirty="0">
                <a:ea typeface="宋体" panose="02010600030101010101" pitchFamily="2" charset="-122"/>
              </a:rPr>
              <a:t>bandwidth i</a:t>
            </a:r>
            <a:r>
              <a:rPr lang="en-US" altLang="zh-CN" sz="1600" kern="1200" dirty="0" smtClean="0">
                <a:ea typeface="宋体" panose="02010600030101010101" pitchFamily="2" charset="-122"/>
              </a:rPr>
              <a:t>n the 6 GHz band </a:t>
            </a:r>
            <a:endParaRPr lang="en-US" altLang="zh-CN" sz="1600" kern="1200" dirty="0">
              <a:ea typeface="宋体" panose="02010600030101010101" pitchFamily="2" charset="-122"/>
            </a:endParaRPr>
          </a:p>
          <a:p>
            <a:pPr lvl="1" algn="just">
              <a:lnSpc>
                <a:spcPct val="90000"/>
              </a:lnSpc>
              <a:spcAft>
                <a:spcPts val="600"/>
              </a:spcAft>
            </a:pPr>
            <a:r>
              <a:rPr lang="en-US" altLang="zh-CN" sz="1600" kern="1200" dirty="0" smtClean="0">
                <a:ea typeface="宋体" panose="02010600030101010101" pitchFamily="2" charset="-122"/>
              </a:rPr>
              <a:t>Integrating </a:t>
            </a:r>
            <a:r>
              <a:rPr lang="en-US" altLang="zh-CN" sz="1600" kern="1200" dirty="0" err="1" smtClean="0">
                <a:ea typeface="宋体" panose="02010600030101010101" pitchFamily="2" charset="-122"/>
              </a:rPr>
              <a:t>mmwave</a:t>
            </a:r>
            <a:r>
              <a:rPr lang="en-US" altLang="zh-CN" sz="1600" kern="1200" dirty="0" smtClean="0">
                <a:ea typeface="宋体" panose="02010600030101010101" pitchFamily="2" charset="-122"/>
              </a:rPr>
              <a:t> (above 45 GHz) with sub 7 GHz by, e.g., reusing sub 7 GHz PHY </a:t>
            </a:r>
          </a:p>
          <a:p>
            <a:pPr marL="342900" lvl="1" indent="-342900" algn="just">
              <a:lnSpc>
                <a:spcPct val="90000"/>
              </a:lnSpc>
              <a:spcAft>
                <a:spcPts val="600"/>
              </a:spcAft>
              <a:buChar char="•"/>
            </a:pPr>
            <a:r>
              <a:rPr lang="en-US" altLang="zh-CN" b="1" dirty="0">
                <a:ea typeface="+mn-ea"/>
                <a:cs typeface="+mn-cs"/>
              </a:rPr>
              <a:t>These two </a:t>
            </a:r>
            <a:r>
              <a:rPr lang="en-US" altLang="zh-CN" b="1" dirty="0" smtClean="0">
                <a:ea typeface="+mn-ea"/>
                <a:cs typeface="+mn-cs"/>
              </a:rPr>
              <a:t>directions are aligned to some extent, e.g., one PHY architecture and </a:t>
            </a:r>
            <a:r>
              <a:rPr lang="en-US" altLang="zh-CN" b="1" dirty="0" smtClean="0"/>
              <a:t>wide </a:t>
            </a:r>
            <a:r>
              <a:rPr lang="en-US" altLang="zh-CN" b="1" dirty="0"/>
              <a:t>bandwidth</a:t>
            </a:r>
            <a:r>
              <a:rPr lang="en-US" altLang="zh-CN" b="1" dirty="0" smtClean="0">
                <a:ea typeface="+mn-ea"/>
                <a:cs typeface="+mn-cs"/>
              </a:rPr>
              <a:t>.</a:t>
            </a:r>
          </a:p>
          <a:p>
            <a:pPr marL="342900" lvl="1" indent="-342900" algn="just">
              <a:lnSpc>
                <a:spcPct val="90000"/>
              </a:lnSpc>
              <a:buChar char="•"/>
            </a:pPr>
            <a:r>
              <a:rPr lang="en-US" altLang="zh-CN" b="1" dirty="0" smtClean="0">
                <a:ea typeface="+mn-ea"/>
                <a:cs typeface="+mn-cs"/>
              </a:rPr>
              <a:t>However, simply widening the bandwidth in the 6 GHz band cannot </a:t>
            </a:r>
            <a:r>
              <a:rPr lang="en-US" altLang="zh-CN" b="1" dirty="0">
                <a:ea typeface="+mn-ea"/>
                <a:cs typeface="+mn-cs"/>
              </a:rPr>
              <a:t>support </a:t>
            </a:r>
            <a:r>
              <a:rPr lang="en-US" altLang="zh-CN" b="1" dirty="0" smtClean="0">
                <a:ea typeface="+mn-ea"/>
                <a:cs typeface="+mn-cs"/>
              </a:rPr>
              <a:t>throughput enhancement globally, due to</a:t>
            </a:r>
          </a:p>
          <a:p>
            <a:pPr lvl="1" algn="just">
              <a:lnSpc>
                <a:spcPct val="90000"/>
              </a:lnSpc>
            </a:pPr>
            <a:r>
              <a:rPr lang="en-US" altLang="zh-CN" sz="1600" kern="1200" dirty="0" smtClean="0">
                <a:ea typeface="宋体" panose="02010600030101010101" pitchFamily="2" charset="-122"/>
              </a:rPr>
              <a:t>the limited number </a:t>
            </a:r>
            <a:r>
              <a:rPr lang="en-US" altLang="zh-CN" sz="1600" kern="1200" dirty="0">
                <a:ea typeface="宋体" panose="02010600030101010101" pitchFamily="2" charset="-122"/>
              </a:rPr>
              <a:t>of wider bandwidth channels </a:t>
            </a:r>
          </a:p>
          <a:p>
            <a:pPr lvl="1" algn="just">
              <a:lnSpc>
                <a:spcPct val="90000"/>
              </a:lnSpc>
            </a:pPr>
            <a:r>
              <a:rPr lang="en-US" altLang="zh-CN" sz="1600" kern="1200" dirty="0" smtClean="0">
                <a:ea typeface="宋体" panose="02010600030101010101" pitchFamily="2" charset="-122"/>
              </a:rPr>
              <a:t>the regulatory status </a:t>
            </a:r>
            <a:r>
              <a:rPr lang="en-US" altLang="zh-CN" sz="1600" kern="1200" dirty="0">
                <a:ea typeface="宋体" panose="02010600030101010101" pitchFamily="2" charset="-122"/>
              </a:rPr>
              <a:t>of </a:t>
            </a:r>
            <a:r>
              <a:rPr lang="en-US" altLang="zh-CN" sz="1600" kern="1200" dirty="0" smtClean="0">
                <a:ea typeface="宋体" panose="02010600030101010101" pitchFamily="2" charset="-122"/>
              </a:rPr>
              <a:t>the 6 GHz band in some countries/regions</a:t>
            </a:r>
            <a:endParaRPr lang="en-US" altLang="zh-CN" sz="1600" kern="1200" dirty="0">
              <a:ea typeface="宋体" panose="02010600030101010101" pitchFamily="2" charset="-122"/>
            </a:endParaRPr>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4</a:t>
            </a:fld>
            <a:endParaRPr lang="en-US"/>
          </a:p>
        </p:txBody>
      </p:sp>
      <p:sp>
        <p:nvSpPr>
          <p:cNvPr id="6" name="日期占位符 5"/>
          <p:cNvSpPr>
            <a:spLocks noGrp="1"/>
          </p:cNvSpPr>
          <p:nvPr>
            <p:ph type="dt" sz="half" idx="2"/>
          </p:nvPr>
        </p:nvSpPr>
        <p:spPr/>
        <p:txBody>
          <a:bodyPr/>
          <a:lstStyle/>
          <a:p>
            <a:r>
              <a:rPr lang="en-US" altLang="zh-CN" smtClean="0"/>
              <a:t>July 2022</a:t>
            </a:r>
            <a:endParaRPr lang="en-US" altLang="zh-CN" dirty="0"/>
          </a:p>
        </p:txBody>
      </p:sp>
    </p:spTree>
    <p:extLst>
      <p:ext uri="{BB962C8B-B14F-4D97-AF65-F5344CB8AC3E}">
        <p14:creationId xmlns:p14="http://schemas.microsoft.com/office/powerpoint/2010/main" val="37176130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Operating </a:t>
            </a:r>
            <a:r>
              <a:rPr lang="en-US" altLang="zh-CN" dirty="0" smtClean="0"/>
              <a:t>bands: </a:t>
            </a:r>
            <a:br>
              <a:rPr lang="en-US" altLang="zh-CN" dirty="0" smtClean="0"/>
            </a:br>
            <a:r>
              <a:rPr lang="en-US" altLang="zh-CN" kern="1200" dirty="0">
                <a:ea typeface="宋体" panose="02010600030101010101" pitchFamily="2" charset="-122"/>
              </a:rPr>
              <a:t>N</a:t>
            </a:r>
            <a:r>
              <a:rPr lang="en-US" altLang="zh-CN" kern="1200" dirty="0" smtClean="0">
                <a:ea typeface="宋体" panose="02010600030101010101" pitchFamily="2" charset="-122"/>
              </a:rPr>
              <a:t>umber </a:t>
            </a:r>
            <a:r>
              <a:rPr lang="en-US" altLang="zh-CN" kern="1200" dirty="0">
                <a:ea typeface="宋体" panose="02010600030101010101" pitchFamily="2" charset="-122"/>
              </a:rPr>
              <a:t>of wider bandwidth channels</a:t>
            </a:r>
            <a:endParaRPr lang="zh-CN" altLang="en-US" dirty="0"/>
          </a:p>
        </p:txBody>
      </p:sp>
      <p:sp>
        <p:nvSpPr>
          <p:cNvPr id="3" name="内容占位符 2"/>
          <p:cNvSpPr>
            <a:spLocks noGrp="1"/>
          </p:cNvSpPr>
          <p:nvPr>
            <p:ph idx="1"/>
          </p:nvPr>
        </p:nvSpPr>
        <p:spPr>
          <a:xfrm>
            <a:off x="685800" y="1981200"/>
            <a:ext cx="7772400" cy="4419600"/>
          </a:xfrm>
        </p:spPr>
        <p:txBody>
          <a:bodyPr/>
          <a:lstStyle/>
          <a:p>
            <a:pPr algn="just"/>
            <a:r>
              <a:rPr lang="en-US" altLang="zh-CN" sz="1800" dirty="0" smtClean="0"/>
              <a:t>According to </a:t>
            </a:r>
            <a:r>
              <a:rPr lang="en-US" altLang="zh-CN" sz="1800" dirty="0"/>
              <a:t>the channelization for 320 MHz </a:t>
            </a:r>
            <a:r>
              <a:rPr lang="en-US" altLang="zh-CN" sz="1800" dirty="0" smtClean="0"/>
              <a:t>in the 6 GHz </a:t>
            </a:r>
            <a:r>
              <a:rPr lang="en-US" altLang="zh-CN" sz="1800" dirty="0"/>
              <a:t>band, </a:t>
            </a:r>
            <a:r>
              <a:rPr lang="en-US" altLang="zh-CN" sz="1800" dirty="0" smtClean="0"/>
              <a:t>802.11be developed </a:t>
            </a:r>
            <a:r>
              <a:rPr lang="en-US" altLang="zh-CN" sz="1800" dirty="0"/>
              <a:t>two types of 320 </a:t>
            </a:r>
            <a:r>
              <a:rPr lang="en-US" altLang="zh-CN" sz="1800" dirty="0" smtClean="0"/>
              <a:t>MHz due to the presence of extremely few 320 MHz channels</a:t>
            </a:r>
          </a:p>
          <a:p>
            <a:pPr algn="just"/>
            <a:endParaRPr lang="en-US" altLang="zh-CN" dirty="0"/>
          </a:p>
          <a:p>
            <a:pPr algn="just"/>
            <a:endParaRPr lang="en-US" altLang="zh-CN" dirty="0" smtClean="0"/>
          </a:p>
          <a:p>
            <a:pPr algn="just"/>
            <a:endParaRPr lang="en-US" altLang="zh-CN" dirty="0" smtClean="0"/>
          </a:p>
          <a:p>
            <a:pPr algn="just"/>
            <a:r>
              <a:rPr lang="en-US" altLang="zh-CN" sz="1800" dirty="0" smtClean="0"/>
              <a:t>It is hard to support a bandwidth wider than 320 MHz in the 6 GHz band with the following channel availability as examples. The </a:t>
            </a:r>
            <a:r>
              <a:rPr lang="en-US" altLang="zh-CN" sz="1800" dirty="0"/>
              <a:t>limited </a:t>
            </a:r>
            <a:r>
              <a:rPr lang="en-US" altLang="zh-CN" sz="1800" dirty="0" smtClean="0"/>
              <a:t>configuration and availability of </a:t>
            </a:r>
            <a:r>
              <a:rPr lang="en-US" altLang="zh-CN" sz="1800" dirty="0"/>
              <a:t>wider channels cannot bring sufficient value to throughput improvement</a:t>
            </a:r>
            <a:r>
              <a:rPr lang="en-US" altLang="zh-CN" sz="1800" dirty="0" smtClean="0"/>
              <a:t>.</a:t>
            </a:r>
          </a:p>
          <a:p>
            <a:pPr lvl="1" algn="just">
              <a:lnSpc>
                <a:spcPct val="90000"/>
              </a:lnSpc>
            </a:pPr>
            <a:r>
              <a:rPr lang="en-US" altLang="zh-CN" sz="1200" kern="1200" dirty="0">
                <a:ea typeface="宋体" panose="02010600030101010101" pitchFamily="2" charset="-122"/>
              </a:rPr>
              <a:t>2 x 480 MHz channels and 1 x 640 MHz channels in US</a:t>
            </a:r>
          </a:p>
          <a:p>
            <a:pPr lvl="1" algn="just">
              <a:lnSpc>
                <a:spcPct val="90000"/>
              </a:lnSpc>
            </a:pPr>
            <a:r>
              <a:rPr lang="en-US" altLang="zh-CN" sz="1200" kern="1200" dirty="0" smtClean="0">
                <a:ea typeface="宋体" panose="02010600030101010101" pitchFamily="2" charset="-122"/>
              </a:rPr>
              <a:t>1 x 480 MHz Channels and 0 x 640 MHz channels in Europe</a:t>
            </a:r>
          </a:p>
          <a:p>
            <a:pPr lvl="1" algn="just">
              <a:lnSpc>
                <a:spcPct val="90000"/>
              </a:lnSpc>
            </a:pPr>
            <a:r>
              <a:rPr lang="en-US" altLang="zh-CN" sz="1200" kern="1200" dirty="0" smtClean="0">
                <a:ea typeface="宋体" panose="02010600030101010101" pitchFamily="2" charset="-122"/>
              </a:rPr>
              <a:t>320 MHz, 480 MHz and 640 MHz are not available in </a:t>
            </a:r>
            <a:r>
              <a:rPr lang="en-US" altLang="zh-CN" sz="1200" kern="1200" dirty="0" smtClean="0">
                <a:ea typeface="宋体" panose="02010600030101010101" pitchFamily="2" charset="-122"/>
              </a:rPr>
              <a:t>China</a:t>
            </a:r>
          </a:p>
          <a:p>
            <a:pPr marL="342900" lvl="1" indent="-342900" algn="just">
              <a:lnSpc>
                <a:spcPct val="90000"/>
              </a:lnSpc>
              <a:buChar char="•"/>
            </a:pPr>
            <a:r>
              <a:rPr lang="en-US" altLang="zh-CN" sz="1800" b="1" dirty="0" smtClean="0">
                <a:ea typeface="+mn-ea"/>
                <a:cs typeface="+mn-cs"/>
              </a:rPr>
              <a:t>Moreover, the </a:t>
            </a:r>
            <a:r>
              <a:rPr lang="en-US" altLang="zh-CN" sz="1800" b="1" dirty="0">
                <a:ea typeface="+mn-ea"/>
                <a:cs typeface="+mn-cs"/>
              </a:rPr>
              <a:t>wider BW at 6 GHz will not be deployable because of not enough frequency reuse</a:t>
            </a:r>
          </a:p>
          <a:p>
            <a:pPr lvl="1" algn="just">
              <a:lnSpc>
                <a:spcPct val="90000"/>
              </a:lnSpc>
            </a:pPr>
            <a:endParaRPr lang="en-US" altLang="zh-CN" sz="1200" kern="1200" dirty="0" smtClean="0">
              <a:ea typeface="宋体" panose="02010600030101010101" pitchFamily="2" charset="-122"/>
            </a:endParaRPr>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5</a:t>
            </a:fld>
            <a:endParaRPr lang="en-US"/>
          </a:p>
        </p:txBody>
      </p:sp>
      <p:sp>
        <p:nvSpPr>
          <p:cNvPr id="6" name="日期占位符 5"/>
          <p:cNvSpPr>
            <a:spLocks noGrp="1"/>
          </p:cNvSpPr>
          <p:nvPr>
            <p:ph type="dt" sz="half" idx="2"/>
          </p:nvPr>
        </p:nvSpPr>
        <p:spPr/>
        <p:txBody>
          <a:bodyPr/>
          <a:lstStyle/>
          <a:p>
            <a:r>
              <a:rPr lang="en-US" altLang="zh-CN" smtClean="0"/>
              <a:t>July 2022</a:t>
            </a:r>
            <a:endParaRPr lang="en-US" altLang="zh-CN" dirty="0"/>
          </a:p>
        </p:txBody>
      </p:sp>
      <p:graphicFrame>
        <p:nvGraphicFramePr>
          <p:cNvPr id="7" name="Table 8"/>
          <p:cNvGraphicFramePr>
            <a:graphicFrameLocks noGrp="1"/>
          </p:cNvGraphicFramePr>
          <p:nvPr>
            <p:extLst>
              <p:ext uri="{D42A27DB-BD31-4B8C-83A1-F6EECF244321}">
                <p14:modId xmlns:p14="http://schemas.microsoft.com/office/powerpoint/2010/main" val="2956477926"/>
              </p:ext>
            </p:extLst>
          </p:nvPr>
        </p:nvGraphicFramePr>
        <p:xfrm>
          <a:off x="1981200" y="3048000"/>
          <a:ext cx="6193473" cy="1005840"/>
        </p:xfrm>
        <a:graphic>
          <a:graphicData uri="http://schemas.openxmlformats.org/drawingml/2006/table">
            <a:tbl>
              <a:tblPr firstRow="1" firstCol="1" bandRow="1"/>
              <a:tblGrid>
                <a:gridCol w="404495">
                  <a:extLst>
                    <a:ext uri="{9D8B030D-6E8A-4147-A177-3AD203B41FA5}">
                      <a16:colId xmlns="" xmlns:a16="http://schemas.microsoft.com/office/drawing/2014/main" val="20000"/>
                    </a:ext>
                  </a:extLst>
                </a:gridCol>
                <a:gridCol w="404495">
                  <a:extLst>
                    <a:ext uri="{9D8B030D-6E8A-4147-A177-3AD203B41FA5}">
                      <a16:colId xmlns="" xmlns:a16="http://schemas.microsoft.com/office/drawing/2014/main" val="20001"/>
                    </a:ext>
                  </a:extLst>
                </a:gridCol>
                <a:gridCol w="404495">
                  <a:extLst>
                    <a:ext uri="{9D8B030D-6E8A-4147-A177-3AD203B41FA5}">
                      <a16:colId xmlns="" xmlns:a16="http://schemas.microsoft.com/office/drawing/2014/main" val="20002"/>
                    </a:ext>
                  </a:extLst>
                </a:gridCol>
                <a:gridCol w="404495">
                  <a:extLst>
                    <a:ext uri="{9D8B030D-6E8A-4147-A177-3AD203B41FA5}">
                      <a16:colId xmlns="" xmlns:a16="http://schemas.microsoft.com/office/drawing/2014/main" val="20003"/>
                    </a:ext>
                  </a:extLst>
                </a:gridCol>
                <a:gridCol w="405130">
                  <a:extLst>
                    <a:ext uri="{9D8B030D-6E8A-4147-A177-3AD203B41FA5}">
                      <a16:colId xmlns="" xmlns:a16="http://schemas.microsoft.com/office/drawing/2014/main" val="20004"/>
                    </a:ext>
                  </a:extLst>
                </a:gridCol>
                <a:gridCol w="405130">
                  <a:extLst>
                    <a:ext uri="{9D8B030D-6E8A-4147-A177-3AD203B41FA5}">
                      <a16:colId xmlns="" xmlns:a16="http://schemas.microsoft.com/office/drawing/2014/main" val="20005"/>
                    </a:ext>
                  </a:extLst>
                </a:gridCol>
                <a:gridCol w="470535">
                  <a:extLst>
                    <a:ext uri="{9D8B030D-6E8A-4147-A177-3AD203B41FA5}">
                      <a16:colId xmlns="" xmlns:a16="http://schemas.microsoft.com/office/drawing/2014/main" val="20006"/>
                    </a:ext>
                  </a:extLst>
                </a:gridCol>
                <a:gridCol w="501968">
                  <a:extLst>
                    <a:ext uri="{9D8B030D-6E8A-4147-A177-3AD203B41FA5}">
                      <a16:colId xmlns="" xmlns:a16="http://schemas.microsoft.com/office/drawing/2014/main" val="20007"/>
                    </a:ext>
                  </a:extLst>
                </a:gridCol>
                <a:gridCol w="586105">
                  <a:extLst>
                    <a:ext uri="{9D8B030D-6E8A-4147-A177-3AD203B41FA5}">
                      <a16:colId xmlns="" xmlns:a16="http://schemas.microsoft.com/office/drawing/2014/main" val="20008"/>
                    </a:ext>
                  </a:extLst>
                </a:gridCol>
                <a:gridCol w="405130">
                  <a:extLst>
                    <a:ext uri="{9D8B030D-6E8A-4147-A177-3AD203B41FA5}">
                      <a16:colId xmlns="" xmlns:a16="http://schemas.microsoft.com/office/drawing/2014/main" val="20009"/>
                    </a:ext>
                  </a:extLst>
                </a:gridCol>
                <a:gridCol w="405130">
                  <a:extLst>
                    <a:ext uri="{9D8B030D-6E8A-4147-A177-3AD203B41FA5}">
                      <a16:colId xmlns="" xmlns:a16="http://schemas.microsoft.com/office/drawing/2014/main" val="20010"/>
                    </a:ext>
                  </a:extLst>
                </a:gridCol>
                <a:gridCol w="470535">
                  <a:extLst>
                    <a:ext uri="{9D8B030D-6E8A-4147-A177-3AD203B41FA5}">
                      <a16:colId xmlns="" xmlns:a16="http://schemas.microsoft.com/office/drawing/2014/main" val="20011"/>
                    </a:ext>
                  </a:extLst>
                </a:gridCol>
                <a:gridCol w="520065">
                  <a:extLst>
                    <a:ext uri="{9D8B030D-6E8A-4147-A177-3AD203B41FA5}">
                      <a16:colId xmlns="" xmlns:a16="http://schemas.microsoft.com/office/drawing/2014/main" val="20012"/>
                    </a:ext>
                  </a:extLst>
                </a:gridCol>
                <a:gridCol w="405765">
                  <a:extLst>
                    <a:ext uri="{9D8B030D-6E8A-4147-A177-3AD203B41FA5}">
                      <a16:colId xmlns="" xmlns:a16="http://schemas.microsoft.com/office/drawing/2014/main" val="20013"/>
                    </a:ext>
                  </a:extLst>
                </a:gridCol>
              </a:tblGrid>
              <a:tr h="0">
                <a:tc gridSpan="6">
                  <a:txBody>
                    <a:bodyPr/>
                    <a:lstStyle/>
                    <a:p>
                      <a:pPr marL="0" marR="0" algn="ctr">
                        <a:spcBef>
                          <a:spcPts val="0"/>
                        </a:spcBef>
                        <a:spcAft>
                          <a:spcPts val="0"/>
                        </a:spcAft>
                      </a:pPr>
                      <a:r>
                        <a:rPr lang="en-US" sz="1100" dirty="0" err="1">
                          <a:effectLst/>
                          <a:latin typeface="Calibri"/>
                          <a:ea typeface="Calibri"/>
                        </a:rPr>
                        <a:t>UNII5</a:t>
                      </a:r>
                      <a:endParaRPr lang="en-US" sz="1200" dirty="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spcBef>
                          <a:spcPts val="0"/>
                        </a:spcBef>
                        <a:spcAft>
                          <a:spcPts val="0"/>
                        </a:spcAft>
                      </a:pPr>
                      <a:r>
                        <a:rPr lang="en-US" sz="1100">
                          <a:effectLst/>
                          <a:latin typeface="Calibri"/>
                          <a:ea typeface="Calibri"/>
                        </a:rPr>
                        <a:t>UNII6</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err="1" smtClean="0">
                          <a:effectLst/>
                          <a:latin typeface="Calibri"/>
                          <a:ea typeface="Calibri"/>
                        </a:rPr>
                        <a:t>UNII6</a:t>
                      </a:r>
                      <a:endParaRPr lang="en-US" sz="1100" dirty="0" smtClean="0">
                        <a:effectLst/>
                        <a:latin typeface="Calibri"/>
                        <a:ea typeface="Calibri"/>
                      </a:endParaRPr>
                    </a:p>
                    <a:p>
                      <a:pPr marL="0" marR="0" algn="ctr">
                        <a:spcBef>
                          <a:spcPts val="0"/>
                        </a:spcBef>
                        <a:spcAft>
                          <a:spcPts val="0"/>
                        </a:spcAft>
                      </a:pPr>
                      <a:r>
                        <a:rPr lang="en-US" sz="1100" dirty="0" smtClean="0">
                          <a:effectLst/>
                          <a:latin typeface="Calibri"/>
                          <a:ea typeface="Calibri"/>
                        </a:rPr>
                        <a:t>/</a:t>
                      </a:r>
                      <a:r>
                        <a:rPr lang="en-US" sz="1100" dirty="0">
                          <a:effectLst/>
                          <a:latin typeface="Calibri"/>
                          <a:ea typeface="Calibri"/>
                        </a:rPr>
                        <a:t>7</a:t>
                      </a:r>
                      <a:endParaRPr lang="en-US" sz="1200" dirty="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ctr">
                        <a:spcBef>
                          <a:spcPts val="0"/>
                        </a:spcBef>
                        <a:spcAft>
                          <a:spcPts val="0"/>
                        </a:spcAft>
                      </a:pPr>
                      <a:r>
                        <a:rPr lang="en-US" sz="1100" dirty="0" err="1">
                          <a:effectLst/>
                          <a:latin typeface="Calibri"/>
                          <a:ea typeface="Calibri"/>
                        </a:rPr>
                        <a:t>UNII7</a:t>
                      </a:r>
                      <a:endParaRPr lang="en-US" sz="1200" dirty="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marL="0" marR="0" algn="ctr">
                        <a:spcBef>
                          <a:spcPts val="0"/>
                        </a:spcBef>
                        <a:spcAft>
                          <a:spcPts val="0"/>
                        </a:spcAft>
                      </a:pPr>
                      <a:r>
                        <a:rPr lang="en-US" sz="1100">
                          <a:effectLst/>
                          <a:latin typeface="Calibri"/>
                          <a:ea typeface="Calibri"/>
                        </a:rPr>
                        <a:t>UNII7</a:t>
                      </a:r>
                      <a:endParaRPr lang="en-US" sz="1200">
                        <a:effectLst/>
                        <a:latin typeface="Times New Roman"/>
                        <a:ea typeface="Calibri"/>
                      </a:endParaRPr>
                    </a:p>
                    <a:p>
                      <a:pPr marL="0" marR="0" algn="ctr">
                        <a:spcBef>
                          <a:spcPts val="0"/>
                        </a:spcBef>
                        <a:spcAft>
                          <a:spcPts val="0"/>
                        </a:spcAft>
                      </a:pPr>
                      <a:r>
                        <a:rPr lang="en-US" sz="1100">
                          <a:effectLst/>
                          <a:latin typeface="Calibri"/>
                          <a:ea typeface="Calibri"/>
                        </a:rPr>
                        <a:t>/8</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spcBef>
                          <a:spcPts val="0"/>
                        </a:spcBef>
                        <a:spcAft>
                          <a:spcPts val="0"/>
                        </a:spcAft>
                      </a:pPr>
                      <a:r>
                        <a:rPr lang="en-US" sz="1100">
                          <a:effectLst/>
                          <a:latin typeface="Calibri"/>
                          <a:ea typeface="Calibri"/>
                        </a:rPr>
                        <a:t>UNII8</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 xmlns:a16="http://schemas.microsoft.com/office/drawing/2014/main" val="10000"/>
                  </a:ext>
                </a:extLst>
              </a:tr>
              <a:tr h="0">
                <a:tc>
                  <a:txBody>
                    <a:bodyPr/>
                    <a:lstStyle/>
                    <a:p>
                      <a:pPr marL="0" marR="0" algn="ctr">
                        <a:spcBef>
                          <a:spcPts val="0"/>
                        </a:spcBef>
                        <a:spcAft>
                          <a:spcPts val="0"/>
                        </a:spcAft>
                      </a:pPr>
                      <a:r>
                        <a:rPr lang="en-US" sz="1100">
                          <a:effectLst/>
                          <a:latin typeface="Calibri"/>
                          <a:ea typeface="Calibri"/>
                        </a:rPr>
                        <a:t>80</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100">
                          <a:effectLst/>
                          <a:latin typeface="Calibri"/>
                          <a:ea typeface="Calibri"/>
                        </a:rPr>
                        <a:t>80</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100">
                          <a:effectLst/>
                          <a:latin typeface="Calibri"/>
                          <a:ea typeface="Calibri"/>
                        </a:rPr>
                        <a:t>80</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100">
                          <a:effectLst/>
                          <a:latin typeface="Calibri"/>
                          <a:ea typeface="Calibri"/>
                        </a:rPr>
                        <a:t>80</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100">
                          <a:effectLst/>
                          <a:latin typeface="Calibri"/>
                          <a:ea typeface="Calibri"/>
                        </a:rPr>
                        <a:t>80</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100" dirty="0">
                          <a:effectLst/>
                          <a:latin typeface="Calibri"/>
                          <a:ea typeface="Calibri"/>
                        </a:rPr>
                        <a:t>80</a:t>
                      </a:r>
                      <a:endParaRPr lang="en-US" sz="1200" dirty="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100">
                          <a:effectLst/>
                          <a:latin typeface="Calibri"/>
                          <a:ea typeface="Calibri"/>
                        </a:rPr>
                        <a:t>80</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100">
                          <a:effectLst/>
                          <a:latin typeface="Calibri"/>
                          <a:ea typeface="Calibri"/>
                        </a:rPr>
                        <a:t>80</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100">
                          <a:effectLst/>
                          <a:latin typeface="Calibri"/>
                          <a:ea typeface="Calibri"/>
                        </a:rPr>
                        <a:t>80</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100">
                          <a:effectLst/>
                          <a:latin typeface="Calibri"/>
                          <a:ea typeface="Calibri"/>
                        </a:rPr>
                        <a:t>80</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100">
                          <a:effectLst/>
                          <a:latin typeface="Calibri"/>
                          <a:ea typeface="Calibri"/>
                        </a:rPr>
                        <a:t>80</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100">
                          <a:effectLst/>
                          <a:latin typeface="Calibri"/>
                          <a:ea typeface="Calibri"/>
                        </a:rPr>
                        <a:t>80</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100">
                          <a:effectLst/>
                          <a:latin typeface="Calibri"/>
                          <a:ea typeface="Calibri"/>
                        </a:rPr>
                        <a:t>80</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100">
                          <a:effectLst/>
                          <a:latin typeface="Calibri"/>
                          <a:ea typeface="Calibri"/>
                        </a:rPr>
                        <a:t>80</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 xmlns:a16="http://schemas.microsoft.com/office/drawing/2014/main" val="10001"/>
                  </a:ext>
                </a:extLst>
              </a:tr>
              <a:tr h="0">
                <a:tc gridSpan="2">
                  <a:txBody>
                    <a:bodyPr/>
                    <a:lstStyle/>
                    <a:p>
                      <a:pPr marL="0" marR="0" algn="ctr">
                        <a:spcBef>
                          <a:spcPts val="0"/>
                        </a:spcBef>
                        <a:spcAft>
                          <a:spcPts val="0"/>
                        </a:spcAft>
                      </a:pPr>
                      <a:r>
                        <a:rPr lang="en-US" sz="1100">
                          <a:effectLst/>
                          <a:latin typeface="Calibri"/>
                          <a:ea typeface="Calibri"/>
                        </a:rPr>
                        <a:t>160</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lang="en-US"/>
                    </a:p>
                  </a:txBody>
                  <a:tcPr/>
                </a:tc>
                <a:tc gridSpan="2">
                  <a:txBody>
                    <a:bodyPr/>
                    <a:lstStyle/>
                    <a:p>
                      <a:pPr marL="0" marR="0" algn="ctr">
                        <a:spcBef>
                          <a:spcPts val="0"/>
                        </a:spcBef>
                        <a:spcAft>
                          <a:spcPts val="0"/>
                        </a:spcAft>
                      </a:pPr>
                      <a:r>
                        <a:rPr lang="en-US" sz="1100" dirty="0">
                          <a:effectLst/>
                          <a:latin typeface="Calibri"/>
                          <a:ea typeface="Calibri"/>
                        </a:rPr>
                        <a:t>160</a:t>
                      </a:r>
                      <a:endParaRPr lang="en-US" sz="1200" dirty="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lang="en-US"/>
                    </a:p>
                  </a:txBody>
                  <a:tcPr/>
                </a:tc>
                <a:tc gridSpan="2">
                  <a:txBody>
                    <a:bodyPr/>
                    <a:lstStyle/>
                    <a:p>
                      <a:pPr marL="0" marR="0" algn="ctr">
                        <a:spcBef>
                          <a:spcPts val="0"/>
                        </a:spcBef>
                        <a:spcAft>
                          <a:spcPts val="0"/>
                        </a:spcAft>
                      </a:pPr>
                      <a:r>
                        <a:rPr lang="en-US" sz="1100">
                          <a:effectLst/>
                          <a:latin typeface="Calibri"/>
                          <a:ea typeface="Calibri"/>
                        </a:rPr>
                        <a:t>160</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lang="en-US"/>
                    </a:p>
                  </a:txBody>
                  <a:tcPr/>
                </a:tc>
                <a:tc gridSpan="2">
                  <a:txBody>
                    <a:bodyPr/>
                    <a:lstStyle/>
                    <a:p>
                      <a:pPr marL="0" marR="0" algn="ctr">
                        <a:spcBef>
                          <a:spcPts val="0"/>
                        </a:spcBef>
                        <a:spcAft>
                          <a:spcPts val="0"/>
                        </a:spcAft>
                      </a:pPr>
                      <a:r>
                        <a:rPr lang="en-US" sz="1100">
                          <a:effectLst/>
                          <a:latin typeface="Calibri"/>
                          <a:ea typeface="Calibri"/>
                        </a:rPr>
                        <a:t>160</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lang="en-US"/>
                    </a:p>
                  </a:txBody>
                  <a:tcPr/>
                </a:tc>
                <a:tc gridSpan="2">
                  <a:txBody>
                    <a:bodyPr/>
                    <a:lstStyle/>
                    <a:p>
                      <a:pPr marL="0" marR="0" algn="ctr">
                        <a:spcBef>
                          <a:spcPts val="0"/>
                        </a:spcBef>
                        <a:spcAft>
                          <a:spcPts val="0"/>
                        </a:spcAft>
                      </a:pPr>
                      <a:r>
                        <a:rPr lang="en-US" sz="1100">
                          <a:effectLst/>
                          <a:latin typeface="Calibri"/>
                          <a:ea typeface="Calibri"/>
                        </a:rPr>
                        <a:t>160</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lang="en-US"/>
                    </a:p>
                  </a:txBody>
                  <a:tcPr/>
                </a:tc>
                <a:tc gridSpan="2">
                  <a:txBody>
                    <a:bodyPr/>
                    <a:lstStyle/>
                    <a:p>
                      <a:pPr marL="0" marR="0" algn="ctr">
                        <a:spcBef>
                          <a:spcPts val="0"/>
                        </a:spcBef>
                        <a:spcAft>
                          <a:spcPts val="0"/>
                        </a:spcAft>
                      </a:pPr>
                      <a:r>
                        <a:rPr lang="en-US" sz="1100">
                          <a:effectLst/>
                          <a:latin typeface="Calibri"/>
                          <a:ea typeface="Calibri"/>
                        </a:rPr>
                        <a:t>160</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lang="en-US"/>
                    </a:p>
                  </a:txBody>
                  <a:tcPr/>
                </a:tc>
                <a:tc gridSpan="2">
                  <a:txBody>
                    <a:bodyPr/>
                    <a:lstStyle/>
                    <a:p>
                      <a:pPr marL="0" marR="0" algn="ctr">
                        <a:spcBef>
                          <a:spcPts val="0"/>
                        </a:spcBef>
                        <a:spcAft>
                          <a:spcPts val="0"/>
                        </a:spcAft>
                      </a:pPr>
                      <a:r>
                        <a:rPr lang="en-US" sz="1100">
                          <a:effectLst/>
                          <a:latin typeface="Calibri"/>
                          <a:ea typeface="Calibri"/>
                        </a:rPr>
                        <a:t>160</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lang="en-US"/>
                    </a:p>
                  </a:txBody>
                  <a:tcPr/>
                </a:tc>
                <a:extLst>
                  <a:ext uri="{0D108BD9-81ED-4DB2-BD59-A6C34878D82A}">
                    <a16:rowId xmlns="" xmlns:a16="http://schemas.microsoft.com/office/drawing/2014/main" val="10002"/>
                  </a:ext>
                </a:extLst>
              </a:tr>
              <a:tr h="0">
                <a:tc gridSpan="4">
                  <a:txBody>
                    <a:bodyPr/>
                    <a:lstStyle/>
                    <a:p>
                      <a:pPr marL="0" marR="0" algn="ctr">
                        <a:spcBef>
                          <a:spcPts val="0"/>
                        </a:spcBef>
                        <a:spcAft>
                          <a:spcPts val="0"/>
                        </a:spcAft>
                      </a:pPr>
                      <a:r>
                        <a:rPr lang="en-US" sz="1100">
                          <a:effectLst/>
                          <a:latin typeface="Calibri"/>
                          <a:ea typeface="Calibri"/>
                        </a:rPr>
                        <a:t>320</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marL="0" marR="0" algn="ctr">
                        <a:spcBef>
                          <a:spcPts val="0"/>
                        </a:spcBef>
                        <a:spcAft>
                          <a:spcPts val="0"/>
                        </a:spcAft>
                      </a:pPr>
                      <a:r>
                        <a:rPr lang="en-US" sz="1100">
                          <a:effectLst/>
                          <a:latin typeface="Calibri"/>
                          <a:ea typeface="Calibri"/>
                        </a:rPr>
                        <a:t>320</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marL="0" marR="0" algn="ctr">
                        <a:spcBef>
                          <a:spcPts val="0"/>
                        </a:spcBef>
                        <a:spcAft>
                          <a:spcPts val="0"/>
                        </a:spcAft>
                      </a:pPr>
                      <a:r>
                        <a:rPr lang="en-US" sz="1100">
                          <a:effectLst/>
                          <a:latin typeface="Calibri"/>
                          <a:ea typeface="Calibri"/>
                        </a:rPr>
                        <a:t>320</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spcBef>
                          <a:spcPts val="0"/>
                        </a:spcBef>
                        <a:spcAft>
                          <a:spcPts val="0"/>
                        </a:spcAft>
                      </a:pPr>
                      <a:r>
                        <a:rPr lang="en-US" sz="1100">
                          <a:effectLst/>
                          <a:latin typeface="Calibri"/>
                          <a:ea typeface="Calibri"/>
                        </a:rPr>
                        <a:t> </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Calibri"/>
                        </a:rPr>
                        <a:t> </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0">
                <a:tc>
                  <a:txBody>
                    <a:bodyPr/>
                    <a:lstStyle/>
                    <a:p>
                      <a:pPr marL="0" marR="0" algn="ctr">
                        <a:spcBef>
                          <a:spcPts val="0"/>
                        </a:spcBef>
                        <a:spcAft>
                          <a:spcPts val="0"/>
                        </a:spcAft>
                      </a:pPr>
                      <a:r>
                        <a:rPr lang="en-US" sz="1100">
                          <a:effectLst/>
                          <a:latin typeface="Calibri"/>
                          <a:ea typeface="Calibri"/>
                        </a:rPr>
                        <a:t> </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Calibri"/>
                        </a:rPr>
                        <a:t> </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marL="0" marR="0" algn="ctr">
                        <a:spcBef>
                          <a:spcPts val="0"/>
                        </a:spcBef>
                        <a:spcAft>
                          <a:spcPts val="0"/>
                        </a:spcAft>
                      </a:pPr>
                      <a:r>
                        <a:rPr lang="en-US" sz="1100" dirty="0">
                          <a:effectLst/>
                          <a:latin typeface="Calibri"/>
                          <a:ea typeface="Calibri"/>
                        </a:rPr>
                        <a:t>320</a:t>
                      </a:r>
                      <a:endParaRPr lang="en-US" sz="1200" dirty="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marL="0" marR="0" algn="ctr">
                        <a:spcBef>
                          <a:spcPts val="0"/>
                        </a:spcBef>
                        <a:spcAft>
                          <a:spcPts val="0"/>
                        </a:spcAft>
                      </a:pPr>
                      <a:r>
                        <a:rPr lang="en-US" sz="1100">
                          <a:effectLst/>
                          <a:latin typeface="Calibri"/>
                          <a:ea typeface="Calibri"/>
                        </a:rPr>
                        <a:t>320</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marL="0" marR="0" algn="ctr">
                        <a:spcBef>
                          <a:spcPts val="0"/>
                        </a:spcBef>
                        <a:spcAft>
                          <a:spcPts val="0"/>
                        </a:spcAft>
                      </a:pPr>
                      <a:r>
                        <a:rPr lang="en-US" sz="1100" dirty="0">
                          <a:effectLst/>
                          <a:latin typeface="Calibri"/>
                          <a:ea typeface="Calibri"/>
                        </a:rPr>
                        <a:t>320</a:t>
                      </a:r>
                      <a:endParaRPr lang="en-US" sz="1200" dirty="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4"/>
                  </a:ext>
                </a:extLst>
              </a:tr>
            </a:tbl>
          </a:graphicData>
        </a:graphic>
      </p:graphicFrame>
    </p:spTree>
    <p:extLst>
      <p:ext uri="{BB962C8B-B14F-4D97-AF65-F5344CB8AC3E}">
        <p14:creationId xmlns:p14="http://schemas.microsoft.com/office/powerpoint/2010/main" val="25516354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3400" y="685800"/>
            <a:ext cx="8153400" cy="1066800"/>
          </a:xfrm>
        </p:spPr>
        <p:txBody>
          <a:bodyPr/>
          <a:lstStyle/>
          <a:p>
            <a:r>
              <a:rPr lang="en-US" altLang="zh-CN" dirty="0"/>
              <a:t>Operating </a:t>
            </a:r>
            <a:r>
              <a:rPr lang="en-US" altLang="zh-CN" dirty="0" smtClean="0"/>
              <a:t>bands: </a:t>
            </a:r>
            <a:br>
              <a:rPr lang="en-US" altLang="zh-CN" dirty="0" smtClean="0"/>
            </a:br>
            <a:r>
              <a:rPr lang="en-US" altLang="zh-CN" kern="1200" dirty="0">
                <a:ea typeface="宋体" panose="02010600030101010101" pitchFamily="2" charset="-122"/>
              </a:rPr>
              <a:t>R</a:t>
            </a:r>
            <a:r>
              <a:rPr lang="en-US" altLang="zh-CN" kern="1200" dirty="0" smtClean="0">
                <a:ea typeface="宋体" panose="02010600030101010101" pitchFamily="2" charset="-122"/>
              </a:rPr>
              <a:t>egulatory </a:t>
            </a:r>
            <a:r>
              <a:rPr lang="en-US" altLang="zh-CN" kern="1200" dirty="0">
                <a:ea typeface="宋体" panose="02010600030101010101" pitchFamily="2" charset="-122"/>
              </a:rPr>
              <a:t>status of </a:t>
            </a:r>
            <a:r>
              <a:rPr lang="en-US" altLang="zh-CN" kern="1200" dirty="0" smtClean="0">
                <a:ea typeface="宋体" panose="02010600030101010101" pitchFamily="2" charset="-122"/>
              </a:rPr>
              <a:t>6 GHz </a:t>
            </a:r>
            <a:r>
              <a:rPr lang="en-US" altLang="zh-CN" kern="1200" dirty="0">
                <a:ea typeface="宋体" panose="02010600030101010101" pitchFamily="2" charset="-122"/>
              </a:rPr>
              <a:t>band assignment </a:t>
            </a:r>
            <a:endParaRPr lang="zh-CN" altLang="en-US" dirty="0"/>
          </a:p>
        </p:txBody>
      </p:sp>
      <p:sp>
        <p:nvSpPr>
          <p:cNvPr id="3" name="内容占位符 2"/>
          <p:cNvSpPr>
            <a:spLocks noGrp="1"/>
          </p:cNvSpPr>
          <p:nvPr>
            <p:ph idx="1"/>
          </p:nvPr>
        </p:nvSpPr>
        <p:spPr>
          <a:xfrm>
            <a:off x="609600" y="2209800"/>
            <a:ext cx="7772400" cy="4114800"/>
          </a:xfrm>
        </p:spPr>
        <p:txBody>
          <a:bodyPr/>
          <a:lstStyle/>
          <a:p>
            <a:pPr algn="just">
              <a:spcAft>
                <a:spcPts val="600"/>
              </a:spcAft>
            </a:pPr>
            <a:r>
              <a:rPr lang="en-US" altLang="zh-CN" sz="2000" dirty="0" smtClean="0"/>
              <a:t>While there are growing number of countries and regions that allow WLAN to be used in the lower 6 GHz band, it is not certain for now when the entire 6 GHz band can be globally available for WLAN. </a:t>
            </a:r>
          </a:p>
          <a:p>
            <a:pPr algn="just"/>
            <a:r>
              <a:rPr lang="en-US" altLang="zh-CN" sz="2000" dirty="0" smtClean="0"/>
              <a:t>In parallel, 3GPP is also considering the use of the 6 GHz </a:t>
            </a:r>
            <a:r>
              <a:rPr lang="en-US" altLang="zh-CN" sz="2000" dirty="0"/>
              <a:t>b</a:t>
            </a:r>
            <a:r>
              <a:rPr lang="en-US" altLang="zh-CN" sz="2000" dirty="0" smtClean="0"/>
              <a:t>and </a:t>
            </a:r>
          </a:p>
          <a:p>
            <a:pPr lvl="1" algn="just">
              <a:lnSpc>
                <a:spcPct val="90000"/>
              </a:lnSpc>
            </a:pPr>
            <a:r>
              <a:rPr lang="en-US" altLang="zh-CN" sz="1600" kern="1200" dirty="0">
                <a:ea typeface="宋体" panose="02010600030101010101" pitchFamily="2" charset="-122"/>
              </a:rPr>
              <a:t>At the 3GPP RAN#96 plenary meeting held from June 6 to </a:t>
            </a:r>
            <a:r>
              <a:rPr lang="en-US" altLang="zh-CN" sz="1600" kern="1200" dirty="0" smtClean="0">
                <a:ea typeface="宋体" panose="02010600030101010101" pitchFamily="2" charset="-122"/>
              </a:rPr>
              <a:t>9, 2022, </a:t>
            </a:r>
            <a:r>
              <a:rPr lang="en-US" altLang="zh-CN" sz="1600" kern="1200" dirty="0">
                <a:ea typeface="宋体" panose="02010600030101010101" pitchFamily="2" charset="-122"/>
              </a:rPr>
              <a:t>3GPP completed the standardization work of the upper 6 GHz spectrum (U6G, 6425–7125 MHz) as an IMT licensed band for NR, numbered n104, as part of Release 17. </a:t>
            </a:r>
          </a:p>
          <a:p>
            <a:pPr lvl="1" algn="just">
              <a:lnSpc>
                <a:spcPct val="90000"/>
              </a:lnSpc>
            </a:pPr>
            <a:r>
              <a:rPr lang="en-US" altLang="zh-CN" sz="1600" kern="1200" dirty="0">
                <a:ea typeface="宋体" panose="02010600030101010101" pitchFamily="2" charset="-122"/>
              </a:rPr>
              <a:t>At this meeting, a resolution was also introduced regarding the continuation of the on-going efforts to also specify the entire 6 GHz band (5925–7125 MHz) for IMT as part of Release 18. </a:t>
            </a:r>
            <a:endParaRPr lang="en-US" altLang="zh-CN" sz="1600" kern="1200" dirty="0" smtClean="0">
              <a:ea typeface="宋体" panose="02010600030101010101" pitchFamily="2" charset="-122"/>
            </a:endParaRPr>
          </a:p>
          <a:p>
            <a:pPr lvl="1" algn="just">
              <a:lnSpc>
                <a:spcPct val="90000"/>
              </a:lnSpc>
            </a:pPr>
            <a:endParaRPr lang="en-US" altLang="zh-CN" sz="1600" kern="1200" dirty="0">
              <a:ea typeface="宋体" panose="02010600030101010101" pitchFamily="2" charset="-122"/>
            </a:endParaRPr>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6</a:t>
            </a:fld>
            <a:endParaRPr lang="en-US"/>
          </a:p>
        </p:txBody>
      </p:sp>
      <p:sp>
        <p:nvSpPr>
          <p:cNvPr id="6" name="日期占位符 5"/>
          <p:cNvSpPr>
            <a:spLocks noGrp="1"/>
          </p:cNvSpPr>
          <p:nvPr>
            <p:ph type="dt" sz="half" idx="2"/>
          </p:nvPr>
        </p:nvSpPr>
        <p:spPr/>
        <p:txBody>
          <a:bodyPr/>
          <a:lstStyle/>
          <a:p>
            <a:r>
              <a:rPr lang="en-US" altLang="zh-CN" smtClean="0"/>
              <a:t>July 2022</a:t>
            </a:r>
            <a:endParaRPr lang="en-US" altLang="zh-CN" dirty="0"/>
          </a:p>
        </p:txBody>
      </p:sp>
    </p:spTree>
    <p:extLst>
      <p:ext uri="{BB962C8B-B14F-4D97-AF65-F5344CB8AC3E}">
        <p14:creationId xmlns:p14="http://schemas.microsoft.com/office/powerpoint/2010/main" val="27273953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Operating bands</a:t>
            </a:r>
            <a:r>
              <a:rPr lang="en-US" altLang="zh-CN" dirty="0" smtClean="0"/>
              <a:t>: above 45 GHz</a:t>
            </a:r>
            <a:endParaRPr lang="zh-CN" altLang="en-US" dirty="0"/>
          </a:p>
        </p:txBody>
      </p:sp>
      <p:sp>
        <p:nvSpPr>
          <p:cNvPr id="3" name="内容占位符 2"/>
          <p:cNvSpPr>
            <a:spLocks noGrp="1"/>
          </p:cNvSpPr>
          <p:nvPr>
            <p:ph idx="1"/>
          </p:nvPr>
        </p:nvSpPr>
        <p:spPr>
          <a:xfrm>
            <a:off x="685800" y="1981200"/>
            <a:ext cx="8077200" cy="4114800"/>
          </a:xfrm>
        </p:spPr>
        <p:txBody>
          <a:bodyPr/>
          <a:lstStyle/>
          <a:p>
            <a:pPr algn="just"/>
            <a:r>
              <a:rPr lang="en-US" altLang="zh-CN" dirty="0" smtClean="0"/>
              <a:t>IEEE 802.11 have published the 802.11ad and 802.11ay standards that utilize </a:t>
            </a:r>
            <a:r>
              <a:rPr lang="en-US" altLang="zh-CN" dirty="0"/>
              <a:t>the unlicensed </a:t>
            </a:r>
            <a:r>
              <a:rPr lang="en-US" altLang="zh-CN" dirty="0" err="1"/>
              <a:t>mmwave</a:t>
            </a:r>
            <a:r>
              <a:rPr lang="en-US" altLang="zh-CN" dirty="0"/>
              <a:t> bands above 45 </a:t>
            </a:r>
            <a:r>
              <a:rPr lang="en-US" altLang="zh-CN" dirty="0" smtClean="0"/>
              <a:t>GHz</a:t>
            </a:r>
          </a:p>
          <a:p>
            <a:pPr lvl="1" algn="just"/>
            <a:r>
              <a:rPr lang="en-US" altLang="zh-CN" dirty="0" smtClean="0"/>
              <a:t>There are concerns about the coverage and cost of 802.11ad and 802.11ay implementations.</a:t>
            </a:r>
            <a:endParaRPr lang="en-US" altLang="zh-CN" dirty="0"/>
          </a:p>
          <a:p>
            <a:pPr algn="just"/>
            <a:r>
              <a:rPr lang="en-US" altLang="zh-CN" dirty="0" smtClean="0"/>
              <a:t>These concerns could be addressed by considering the multi-link framework and reusing the sub 7 GHz PHY</a:t>
            </a:r>
          </a:p>
          <a:p>
            <a:pPr lvl="1">
              <a:lnSpc>
                <a:spcPct val="90000"/>
              </a:lnSpc>
            </a:pPr>
            <a:r>
              <a:rPr lang="en-US" altLang="zh-CN" sz="1600" kern="1200" dirty="0" smtClean="0">
                <a:ea typeface="宋体" panose="02010600030101010101" pitchFamily="2" charset="-122"/>
              </a:rPr>
              <a:t>We foresee that a multi-link device with both </a:t>
            </a:r>
            <a:r>
              <a:rPr lang="en-US" altLang="zh-CN" sz="1600" kern="1200" dirty="0" err="1" smtClean="0">
                <a:ea typeface="宋体" panose="02010600030101010101" pitchFamily="2" charset="-122"/>
              </a:rPr>
              <a:t>mmwave</a:t>
            </a:r>
            <a:r>
              <a:rPr lang="en-US" altLang="zh-CN" sz="1600" kern="1200" dirty="0" smtClean="0">
                <a:ea typeface="宋体" panose="02010600030101010101" pitchFamily="2" charset="-122"/>
              </a:rPr>
              <a:t> and low frequency bands is the future. The transmission range of such a multi-link device could be exactly the same as the existing WLAN device.</a:t>
            </a:r>
            <a:endParaRPr lang="en-US" altLang="zh-CN" sz="1600" kern="1200" dirty="0">
              <a:ea typeface="宋体" panose="02010600030101010101" pitchFamily="2" charset="-122"/>
            </a:endParaRPr>
          </a:p>
          <a:p>
            <a:pPr lvl="1">
              <a:lnSpc>
                <a:spcPct val="90000"/>
              </a:lnSpc>
            </a:pPr>
            <a:r>
              <a:rPr lang="en-US" altLang="zh-CN" sz="1600" kern="1200" dirty="0" err="1" smtClean="0">
                <a:ea typeface="宋体" panose="02010600030101010101" pitchFamily="2" charset="-122"/>
              </a:rPr>
              <a:t>mmwave</a:t>
            </a:r>
            <a:r>
              <a:rPr lang="en-US" altLang="zh-CN" sz="1600" kern="1200" dirty="0" smtClean="0">
                <a:ea typeface="宋体" panose="02010600030101010101" pitchFamily="2" charset="-122"/>
              </a:rPr>
              <a:t> can share the same PHY with sub 7 </a:t>
            </a:r>
            <a:r>
              <a:rPr lang="en-US" altLang="zh-CN" sz="1600" kern="1200" dirty="0">
                <a:ea typeface="宋体" panose="02010600030101010101" pitchFamily="2" charset="-122"/>
              </a:rPr>
              <a:t>GHz instead of </a:t>
            </a:r>
            <a:r>
              <a:rPr lang="en-US" altLang="zh-CN" sz="1600" kern="1200" dirty="0" smtClean="0">
                <a:ea typeface="宋体" panose="02010600030101010101" pitchFamily="2" charset="-122"/>
              </a:rPr>
              <a:t>considering itself as an </a:t>
            </a:r>
            <a:r>
              <a:rPr lang="en-US" altLang="zh-CN" sz="1600" kern="1200" dirty="0">
                <a:ea typeface="宋体" panose="02010600030101010101" pitchFamily="2" charset="-122"/>
              </a:rPr>
              <a:t>independent </a:t>
            </a:r>
            <a:r>
              <a:rPr lang="en-US" altLang="zh-CN" sz="1600" kern="1200" dirty="0" smtClean="0">
                <a:ea typeface="宋体" panose="02010600030101010101" pitchFamily="2" charset="-122"/>
              </a:rPr>
              <a:t>PHY.  No extra complex work is expected to be required. </a:t>
            </a:r>
            <a:endParaRPr lang="en-US" altLang="zh-CN" sz="1600" kern="1200" dirty="0">
              <a:ea typeface="宋体" panose="02010600030101010101" pitchFamily="2" charset="-122"/>
            </a:endParaRPr>
          </a:p>
          <a:p>
            <a:endParaRPr lang="en-US" altLang="zh-CN" dirty="0"/>
          </a:p>
          <a:p>
            <a:endParaRPr lang="en-US" altLang="zh-CN" dirty="0" smtClean="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7</a:t>
            </a:fld>
            <a:endParaRPr lang="en-US"/>
          </a:p>
        </p:txBody>
      </p:sp>
      <p:sp>
        <p:nvSpPr>
          <p:cNvPr id="6" name="日期占位符 5"/>
          <p:cNvSpPr>
            <a:spLocks noGrp="1"/>
          </p:cNvSpPr>
          <p:nvPr>
            <p:ph type="dt" sz="half" idx="2"/>
          </p:nvPr>
        </p:nvSpPr>
        <p:spPr/>
        <p:txBody>
          <a:bodyPr/>
          <a:lstStyle/>
          <a:p>
            <a:r>
              <a:rPr lang="en-US" altLang="zh-CN" smtClean="0"/>
              <a:t>July 2022</a:t>
            </a:r>
            <a:endParaRPr lang="en-US" altLang="zh-CN" dirty="0"/>
          </a:p>
        </p:txBody>
      </p:sp>
    </p:spTree>
    <p:extLst>
      <p:ext uri="{BB962C8B-B14F-4D97-AF65-F5344CB8AC3E}">
        <p14:creationId xmlns:p14="http://schemas.microsoft.com/office/powerpoint/2010/main" val="22557301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Operating bands: </a:t>
            </a:r>
            <a:r>
              <a:rPr lang="en-US" altLang="zh-CN" dirty="0" smtClean="0"/>
              <a:t>above 45 GHz</a:t>
            </a:r>
            <a:endParaRPr lang="zh-CN" altLang="en-US" dirty="0"/>
          </a:p>
        </p:txBody>
      </p:sp>
      <p:sp>
        <p:nvSpPr>
          <p:cNvPr id="3" name="内容占位符 2"/>
          <p:cNvSpPr>
            <a:spLocks noGrp="1"/>
          </p:cNvSpPr>
          <p:nvPr>
            <p:ph idx="1"/>
          </p:nvPr>
        </p:nvSpPr>
        <p:spPr>
          <a:xfrm>
            <a:off x="685800" y="1750996"/>
            <a:ext cx="7772400" cy="4497404"/>
          </a:xfrm>
        </p:spPr>
        <p:txBody>
          <a:bodyPr/>
          <a:lstStyle/>
          <a:p>
            <a:pPr algn="just"/>
            <a:r>
              <a:rPr lang="en-US" altLang="zh-CN" sz="2000" dirty="0" smtClean="0"/>
              <a:t>While 802.11ad and 802.11ay consider 2.16 GHz as a minimum bandwidth, 3GPP for example, specifies 50 MHz, 100 MHz, 200 MHz and 400 MHz bandwidths in the 28 GHz band with 800 MHz spectrum.  Its commercial products demonstrate that the corresponding hardware with these bandwidth configurations is mature</a:t>
            </a:r>
          </a:p>
          <a:p>
            <a:pPr algn="just"/>
            <a:r>
              <a:rPr lang="en-US" altLang="zh-CN" sz="2000" dirty="0" smtClean="0"/>
              <a:t>We could have a few bandwidth configurations that are aligned with the sub 7 GHz PHY</a:t>
            </a:r>
          </a:p>
          <a:p>
            <a:pPr lvl="1" algn="just">
              <a:lnSpc>
                <a:spcPct val="90000"/>
              </a:lnSpc>
            </a:pPr>
            <a:r>
              <a:rPr lang="en-US" altLang="zh-CN" sz="1600" kern="1200" dirty="0">
                <a:ea typeface="宋体" panose="02010600030101010101" pitchFamily="2" charset="-122"/>
              </a:rPr>
              <a:t>Given the mandatory </a:t>
            </a:r>
            <a:r>
              <a:rPr lang="en-US" altLang="zh-CN" sz="1600" kern="1200" dirty="0" smtClean="0">
                <a:ea typeface="宋体" panose="02010600030101010101" pitchFamily="2" charset="-122"/>
              </a:rPr>
              <a:t>support bandwidths </a:t>
            </a:r>
            <a:r>
              <a:rPr lang="en-US" altLang="zh-CN" sz="1600" kern="1200" dirty="0">
                <a:ea typeface="宋体" panose="02010600030101010101" pitchFamily="2" charset="-122"/>
              </a:rPr>
              <a:t>in sub </a:t>
            </a:r>
            <a:r>
              <a:rPr lang="en-US" altLang="zh-CN" sz="1600" kern="1200" dirty="0" smtClean="0">
                <a:ea typeface="宋体" panose="02010600030101010101" pitchFamily="2" charset="-122"/>
              </a:rPr>
              <a:t>7 GHz, </a:t>
            </a:r>
            <a:r>
              <a:rPr lang="en-US" altLang="zh-CN" sz="1600" kern="1200" dirty="0">
                <a:ea typeface="宋体" panose="02010600030101010101" pitchFamily="2" charset="-122"/>
              </a:rPr>
              <a:t>80 MHz </a:t>
            </a:r>
            <a:r>
              <a:rPr lang="en-US" altLang="zh-CN" sz="1600" kern="1200" dirty="0" smtClean="0">
                <a:ea typeface="宋体" panose="02010600030101010101" pitchFamily="2" charset="-122"/>
              </a:rPr>
              <a:t>is recommended as minimum bandwidth for above 45 GHz to reduce the cost. </a:t>
            </a:r>
          </a:p>
          <a:p>
            <a:pPr lvl="1" algn="just">
              <a:lnSpc>
                <a:spcPct val="90000"/>
              </a:lnSpc>
            </a:pPr>
            <a:r>
              <a:rPr lang="en-US" altLang="zh-CN" sz="1600" kern="1200" dirty="0" smtClean="0">
                <a:ea typeface="宋体" panose="02010600030101010101" pitchFamily="2" charset="-122"/>
              </a:rPr>
              <a:t>Wide bandwidth of 1 GHz and above could be implemented in high-end devices</a:t>
            </a:r>
          </a:p>
          <a:p>
            <a:pPr marL="342900" lvl="1" indent="-342900" algn="just">
              <a:lnSpc>
                <a:spcPct val="90000"/>
              </a:lnSpc>
              <a:buChar char="•"/>
            </a:pPr>
            <a:r>
              <a:rPr lang="en-US" altLang="zh-CN" b="1" dirty="0" smtClean="0">
                <a:ea typeface="+mn-ea"/>
                <a:cs typeface="+mn-cs"/>
              </a:rPr>
              <a:t>With a </a:t>
            </a:r>
            <a:r>
              <a:rPr lang="en-US" altLang="zh-CN" b="1" dirty="0">
                <a:ea typeface="+mn-ea"/>
                <a:cs typeface="+mn-cs"/>
              </a:rPr>
              <a:t>number of 80 MHz and 160 MHz </a:t>
            </a:r>
            <a:r>
              <a:rPr lang="en-US" altLang="zh-CN" b="1" dirty="0" smtClean="0">
                <a:ea typeface="+mn-ea"/>
                <a:cs typeface="+mn-cs"/>
              </a:rPr>
              <a:t>channels above 45 GHz bands available,</a:t>
            </a:r>
            <a:r>
              <a:rPr lang="en-US" altLang="zh-CN" b="1" dirty="0">
                <a:ea typeface="+mn-ea"/>
                <a:cs typeface="+mn-cs"/>
              </a:rPr>
              <a:t> </a:t>
            </a:r>
            <a:r>
              <a:rPr lang="en-US" altLang="zh-CN" b="1" dirty="0" smtClean="0">
                <a:ea typeface="+mn-ea"/>
                <a:cs typeface="+mn-cs"/>
              </a:rPr>
              <a:t>it would address </a:t>
            </a:r>
            <a:r>
              <a:rPr lang="en-US" altLang="zh-CN" b="1" kern="1200" dirty="0" smtClean="0">
                <a:ea typeface="宋体" panose="02010600030101010101" pitchFamily="2" charset="-122"/>
              </a:rPr>
              <a:t>the problem about </a:t>
            </a:r>
            <a:r>
              <a:rPr lang="en-US" altLang="zh-CN" b="1" kern="1200" dirty="0">
                <a:ea typeface="宋体" panose="02010600030101010101" pitchFamily="2" charset="-122"/>
              </a:rPr>
              <a:t>high frequency </a:t>
            </a:r>
            <a:r>
              <a:rPr lang="en-US" altLang="zh-CN" b="1" kern="1200" dirty="0" smtClean="0">
                <a:ea typeface="宋体" panose="02010600030101010101" pitchFamily="2" charset="-122"/>
              </a:rPr>
              <a:t>reuse without a large bandwidth in enterprise/dense deployments [14]</a:t>
            </a:r>
            <a:endParaRPr lang="en-US" altLang="zh-CN" b="1" kern="1200" dirty="0">
              <a:ea typeface="宋体" panose="02010600030101010101" pitchFamily="2" charset="-122"/>
            </a:endParaRPr>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8</a:t>
            </a:fld>
            <a:endParaRPr lang="en-US"/>
          </a:p>
        </p:txBody>
      </p:sp>
      <p:sp>
        <p:nvSpPr>
          <p:cNvPr id="6" name="日期占位符 5"/>
          <p:cNvSpPr>
            <a:spLocks noGrp="1"/>
          </p:cNvSpPr>
          <p:nvPr>
            <p:ph type="dt" sz="half" idx="2"/>
          </p:nvPr>
        </p:nvSpPr>
        <p:spPr/>
        <p:txBody>
          <a:bodyPr/>
          <a:lstStyle/>
          <a:p>
            <a:r>
              <a:rPr lang="en-US" altLang="zh-CN" smtClean="0"/>
              <a:t>July 2022</a:t>
            </a:r>
            <a:endParaRPr lang="en-US" altLang="zh-CN" dirty="0"/>
          </a:p>
        </p:txBody>
      </p:sp>
    </p:spTree>
    <p:extLst>
      <p:ext uri="{BB962C8B-B14F-4D97-AF65-F5344CB8AC3E}">
        <p14:creationId xmlns:p14="http://schemas.microsoft.com/office/powerpoint/2010/main" val="22411050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Operating bands: </a:t>
            </a:r>
            <a:r>
              <a:rPr lang="en-US" altLang="zh-CN" dirty="0" smtClean="0"/>
              <a:t>above 45 GHz</a:t>
            </a:r>
            <a:endParaRPr lang="zh-CN" altLang="en-US" dirty="0"/>
          </a:p>
        </p:txBody>
      </p:sp>
      <p:sp>
        <p:nvSpPr>
          <p:cNvPr id="3" name="内容占位符 2"/>
          <p:cNvSpPr>
            <a:spLocks noGrp="1"/>
          </p:cNvSpPr>
          <p:nvPr>
            <p:ph idx="1"/>
          </p:nvPr>
        </p:nvSpPr>
        <p:spPr/>
        <p:txBody>
          <a:bodyPr/>
          <a:lstStyle/>
          <a:p>
            <a:pPr algn="just"/>
            <a:r>
              <a:rPr lang="en-US" altLang="zh-CN" sz="2000" dirty="0" err="1"/>
              <a:t>m</a:t>
            </a:r>
            <a:r>
              <a:rPr lang="en-US" altLang="zh-CN" sz="2000" dirty="0" err="1" smtClean="0"/>
              <a:t>mwave</a:t>
            </a:r>
            <a:r>
              <a:rPr lang="en-US" altLang="zh-CN" sz="2000" dirty="0" smtClean="0"/>
              <a:t> provides </a:t>
            </a:r>
            <a:r>
              <a:rPr lang="en-US" altLang="zh-CN" sz="2000" dirty="0"/>
              <a:t>connectivity </a:t>
            </a:r>
            <a:r>
              <a:rPr lang="en-US" altLang="zh-CN" sz="2000" dirty="0" smtClean="0"/>
              <a:t>and reliable high throughput to </a:t>
            </a:r>
            <a:r>
              <a:rPr lang="en-US" altLang="zh-CN" sz="2000" dirty="0"/>
              <a:t>devices that require wireless </a:t>
            </a:r>
            <a:r>
              <a:rPr lang="en-US" altLang="zh-CN" sz="2000" dirty="0" smtClean="0"/>
              <a:t>with limited mobility, e.g., AP coordination, wireless display and many other applications in the home/office/factory. </a:t>
            </a:r>
          </a:p>
          <a:p>
            <a:pPr algn="just"/>
            <a:r>
              <a:rPr lang="en-US" altLang="zh-CN" sz="2000" dirty="0" smtClean="0"/>
              <a:t>Mobility could be maintained by considering the framework of multi-link with sub 7GHz</a:t>
            </a:r>
          </a:p>
          <a:p>
            <a:pPr algn="just"/>
            <a:r>
              <a:rPr lang="en-US" altLang="zh-CN" sz="2000" dirty="0"/>
              <a:t>In the following slides, we </a:t>
            </a:r>
            <a:r>
              <a:rPr lang="en-US" altLang="zh-CN" sz="2000" dirty="0" smtClean="0"/>
              <a:t>provide </a:t>
            </a:r>
            <a:r>
              <a:rPr lang="en-US" altLang="zh-CN" sz="2000" dirty="0"/>
              <a:t>an </a:t>
            </a:r>
            <a:r>
              <a:rPr lang="en-US" altLang="zh-CN" sz="2000" dirty="0" smtClean="0"/>
              <a:t>emerging usage scenario that would require </a:t>
            </a:r>
            <a:r>
              <a:rPr lang="en-US" altLang="zh-CN" sz="2000" dirty="0" err="1"/>
              <a:t>mmwave</a:t>
            </a:r>
            <a:r>
              <a:rPr lang="en-US" altLang="zh-CN" sz="2000" dirty="0"/>
              <a:t> band</a:t>
            </a:r>
          </a:p>
          <a:p>
            <a:endParaRPr lang="en-US" altLang="zh-CN" sz="2000" dirty="0" smtClean="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9</a:t>
            </a:fld>
            <a:endParaRPr lang="en-US"/>
          </a:p>
        </p:txBody>
      </p:sp>
      <p:sp>
        <p:nvSpPr>
          <p:cNvPr id="6" name="日期占位符 5"/>
          <p:cNvSpPr>
            <a:spLocks noGrp="1"/>
          </p:cNvSpPr>
          <p:nvPr>
            <p:ph type="dt" sz="half" idx="2"/>
          </p:nvPr>
        </p:nvSpPr>
        <p:spPr/>
        <p:txBody>
          <a:bodyPr/>
          <a:lstStyle/>
          <a:p>
            <a:r>
              <a:rPr lang="en-US" altLang="zh-CN" smtClean="0"/>
              <a:t>July 2022</a:t>
            </a:r>
            <a:endParaRPr lang="en-US" altLang="zh-CN" dirty="0"/>
          </a:p>
        </p:txBody>
      </p:sp>
    </p:spTree>
    <p:extLst>
      <p:ext uri="{BB962C8B-B14F-4D97-AF65-F5344CB8AC3E}">
        <p14:creationId xmlns:p14="http://schemas.microsoft.com/office/powerpoint/2010/main" val="182460696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90136</TotalTime>
  <Words>1934</Words>
  <Application>Microsoft Office PowerPoint</Application>
  <PresentationFormat>全屏显示(4:3)</PresentationFormat>
  <Paragraphs>262</Paragraphs>
  <Slides>16</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16</vt:i4>
      </vt:variant>
    </vt:vector>
  </HeadingPairs>
  <TitlesOfParts>
    <vt:vector size="24" baseType="lpstr">
      <vt:lpstr>ＭＳ Ｐゴシック</vt:lpstr>
      <vt:lpstr>等线</vt:lpstr>
      <vt:lpstr>宋体</vt:lpstr>
      <vt:lpstr>微软雅黑</vt:lpstr>
      <vt:lpstr>Arial</vt:lpstr>
      <vt:lpstr>Calibri</vt:lpstr>
      <vt:lpstr>Times New Roman</vt:lpstr>
      <vt:lpstr>802-11-Submission</vt:lpstr>
      <vt:lpstr>Next Generation SG formation</vt:lpstr>
      <vt:lpstr>Introduction</vt:lpstr>
      <vt:lpstr>Objectives</vt:lpstr>
      <vt:lpstr>Operating bands</vt:lpstr>
      <vt:lpstr>Operating bands:  Number of wider bandwidth channels</vt:lpstr>
      <vt:lpstr>Operating bands:  Regulatory status of 6 GHz band assignment </vt:lpstr>
      <vt:lpstr>Operating bands: above 45 GHz</vt:lpstr>
      <vt:lpstr>Operating bands: above 45 GHz</vt:lpstr>
      <vt:lpstr>Operating bands: above 45 GHz</vt:lpstr>
      <vt:lpstr>Emerging usage scenario for mmwave (1)</vt:lpstr>
      <vt:lpstr>Emerging usage scenario for mmwave (2)</vt:lpstr>
      <vt:lpstr>Emerging usage scenario for mmwave (2)</vt:lpstr>
      <vt:lpstr>Emerging usage scenario for mmwave (1)</vt:lpstr>
      <vt:lpstr>Summary</vt:lpstr>
      <vt:lpstr>Straw poll </vt:lpstr>
      <vt:lpstr>References</vt:lpstr>
    </vt:vector>
  </TitlesOfParts>
  <Company>Stanford University</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Wireless</dc:title>
  <dc:creator>MING GAN</dc:creator>
  <cp:lastModifiedBy>Ming Gan</cp:lastModifiedBy>
  <cp:revision>871</cp:revision>
  <cp:lastPrinted>1998-02-10T13:28:06Z</cp:lastPrinted>
  <dcterms:created xsi:type="dcterms:W3CDTF">2013-11-12T18:41:50Z</dcterms:created>
  <dcterms:modified xsi:type="dcterms:W3CDTF">2022-07-12T02:41:41Z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(3)VcoibvW0b+TDIdwkyq/nMc6VNCK842xDtWdU2hBtCg8t6IkNRrI3I51CZZ+n4vnZ5UD/+d7u
T0cm4VC8Uaq91C5q1gQpkll40amo6JyTNDeR0AFsA9VC4vTLCkSYxyk07RQGob6vxjC9OV2z
pjIdkq6uNHJYUNEvA32Gcu7of7I43X/ylb7UT5L3ff+MV+bz8uTxJe0a77KwNhgJk9yBbfJv
jXf5LrzcSdKs/1YfMB</vt:lpwstr>
  </property>
  <property fmtid="{D5CDD505-2E9C-101B-9397-08002B2CF9AE}" pid="4" name="_2015_ms_pID_7253431">
    <vt:lpwstr>EooZSDd5XAh9M+uVUtDrYgqhR8WOtEksGgW3YW1rZpnwX7SEeZWULe
tMeJNSxmP1afFpyKNrekPUBvugcB7DM5gnWQlvCxrR29jhZIhlzfB1qSmhjqmXQJdo5q4y5L
eOGdryaFIrVyrKO7y31flVVE+th7GpQOYy7jETzasANBGLND7zOhWRd+LaWTebGxnaNumabt
5t68FuO4vtlMv5lyPYiNDSANWC0vdhAD6Rrt</vt:lpwstr>
  </property>
  <property fmtid="{D5CDD505-2E9C-101B-9397-08002B2CF9AE}" pid="5" name="_2015_ms_pID_7253432">
    <vt:lpwstr>0w==</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1657456861</vt:lpwstr>
  </property>
</Properties>
</file>