
<file path=[Content_Types].xml><?xml version="1.0" encoding="utf-8"?>
<Types xmlns="http://schemas.openxmlformats.org/package/2006/content-types">
  <Default Extension="bin" ContentType="application/vnd.openxmlformats-officedocument.oleObject"/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31" r:id="rId5"/>
    <p:sldId id="394" r:id="rId6"/>
    <p:sldId id="395" r:id="rId7"/>
    <p:sldId id="396" r:id="rId8"/>
    <p:sldId id="397" r:id="rId9"/>
    <p:sldId id="399" r:id="rId10"/>
    <p:sldId id="258" r:id="rId11"/>
    <p:sldId id="376" r:id="rId12"/>
    <p:sldId id="403" r:id="rId13"/>
    <p:sldId id="259" r:id="rId14"/>
    <p:sldId id="402" r:id="rId15"/>
    <p:sldId id="404" r:id="rId16"/>
    <p:sldId id="260" r:id="rId17"/>
    <p:sldId id="400" r:id="rId18"/>
    <p:sldId id="401" r:id="rId19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82" d="100"/>
          <a:sy n="82" d="100"/>
        </p:scale>
        <p:origin x="149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802.15-&lt;15-09-0758-00-004e&gt;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&lt;month year&gt;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&lt;Pat Kinney&gt;, &lt;Kinney Consulting LLC&gt;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4150747-EEFC-F243-90C1-8A0124CC47E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89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802.15-&lt;15-09-0758-00-004e&gt;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&lt;month year&gt;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&lt;Pat Kinney&gt;, &lt;Kinney Consulting LLC&gt;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4150747-EEFC-F243-90C1-8A0124CC47E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0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29147" y="6475413"/>
            <a:ext cx="256275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Benjamin Rolfe (Blind Creek Associates)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29147" y="6475413"/>
            <a:ext cx="256275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Benjamin Rolfe (Blind Creek Associates)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July 2022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829146" y="6475413"/>
            <a:ext cx="25627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Benjamin Rolfe (Blind Creek Associates)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802.11-22/1081r0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886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Contribution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863600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22/15-22-0340-00-04ab-narrowband-channel-access-and-interference-mitigation-for-nba-mms-uwb.pptx" TargetMode="External"/><Relationship Id="rId3" Type="http://schemas.openxmlformats.org/officeDocument/2006/relationships/hyperlink" Target="https://mentor.ieee.org/802.15/dcn/22/15-22-0383-00-04ab-nb-assisted-uwb-channel-access-follow-up.pptx" TargetMode="External"/><Relationship Id="rId7" Type="http://schemas.openxmlformats.org/officeDocument/2006/relationships/hyperlink" Target="https://mentor.ieee.org/802.15/dcn/22/15-22-0358-00-04ab-coexistence-with-wi-fi-by-using-narrowband-mirroring-channel.pptx" TargetMode="External"/><Relationship Id="rId12" Type="http://schemas.openxmlformats.org/officeDocument/2006/relationships/hyperlink" Target="https://mentor.ieee.org/802.15/dcn/22/15-22-0276-02-04ab-details-of-nb-mirroring-channel.pptx" TargetMode="External"/><Relationship Id="rId2" Type="http://schemas.openxmlformats.org/officeDocument/2006/relationships/hyperlink" Target="https://mentor.ieee.org/802.15/dcn/22/15-22-0386-00-04ab-narrow-band-mirroring-channel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22/15-22-0372-00-04ab-uwb-interference-considerations.pptx" TargetMode="External"/><Relationship Id="rId11" Type="http://schemas.openxmlformats.org/officeDocument/2006/relationships/hyperlink" Target="https://mentor.ieee.org/802.15/dcn/22/15-22-0305-00-04ab-a-summary-of-proposals-and-interests.pptx" TargetMode="External"/><Relationship Id="rId5" Type="http://schemas.openxmlformats.org/officeDocument/2006/relationships/hyperlink" Target="https://mentor.ieee.org/802.15/dcn/22/15-22-0339-01-04ab-narrowband-channel-allocation-for-nba-mms-uwb.pptx" TargetMode="External"/><Relationship Id="rId10" Type="http://schemas.openxmlformats.org/officeDocument/2006/relationships/hyperlink" Target="https://mentor.ieee.org/802.15/dcn/22/15-22-0316-01-04ab-a-map-of-4ab-enhancements.pptx" TargetMode="External"/><Relationship Id="rId4" Type="http://schemas.openxmlformats.org/officeDocument/2006/relationships/hyperlink" Target="https://mentor.ieee.org/802.15/dcn/22/15-22-0340-01-04ab-narrowband-channel-access-and-interference-mitigation-for-nba-mms-uwb.pptx" TargetMode="External"/><Relationship Id="rId9" Type="http://schemas.openxmlformats.org/officeDocument/2006/relationships/hyperlink" Target="https://mentor.ieee.org/802.15/dcn/22/15-22-0339-00-04ab-narrowband-channel-allocation-for-nba-mms-uwb.pptx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22/15-22-0156-00-04ab-discussion-on-nb-assisted-uwb.pptx" TargetMode="External"/><Relationship Id="rId13" Type="http://schemas.openxmlformats.org/officeDocument/2006/relationships/hyperlink" Target="https://mentor.ieee.org/802.15/dcn/21/15-21-0292-00-04ab-opportunities-for-improved-uwb-nb-coordination.pptx" TargetMode="External"/><Relationship Id="rId3" Type="http://schemas.openxmlformats.org/officeDocument/2006/relationships/hyperlink" Target="https://mentor.ieee.org/802.15/dcn/22/15-22-0266-00-04ab-discussion-on-nb-assisted-uwb-message-sequence-and-synchronization.pptx" TargetMode="External"/><Relationship Id="rId7" Type="http://schemas.openxmlformats.org/officeDocument/2006/relationships/hyperlink" Target="https://mentor.ieee.org/802.15/dcn/22/15-22-0174-01-04ab-u-nii-band-status-of-japan-for-consideration-to-nb-assisted-uwb.pptx" TargetMode="External"/><Relationship Id="rId12" Type="http://schemas.openxmlformats.org/officeDocument/2006/relationships/hyperlink" Target="https://mentor.ieee.org/802.15/dcn/21/15-21-0589-00-04ab-uwb-channel-access-aided-by-pilot-narrow-band-radio.pptx" TargetMode="External"/><Relationship Id="rId2" Type="http://schemas.openxmlformats.org/officeDocument/2006/relationships/hyperlink" Target="https://mentor.ieee.org/802.15/dcn/22/15-22-0275-00-04ab-proposal-of-nb-phy-assisted-cca-for-uwb-medium-acces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22/15-22-0180-00-04ab-recap-of-narrowband-uwb-coupling-mac.pptx" TargetMode="External"/><Relationship Id="rId11" Type="http://schemas.openxmlformats.org/officeDocument/2006/relationships/hyperlink" Target="https://mentor.ieee.org/802.15/dcn/22/15-22-0064-00-04ab-potentials-of-narrowband-assisted-uwb.pptx" TargetMode="External"/><Relationship Id="rId5" Type="http://schemas.openxmlformats.org/officeDocument/2006/relationships/hyperlink" Target="https://mentor.ieee.org/802.15/dcn/22/15-22-0242-00-04ab-review-of-uwb-coex-contributions.pptx" TargetMode="External"/><Relationship Id="rId10" Type="http://schemas.openxmlformats.org/officeDocument/2006/relationships/hyperlink" Target="https://mentor.ieee.org/802.15/dcn/22/15-22-0065-00-04ab-pilot-nb-radio-for-assisting-uwb-channel-access.pptx" TargetMode="External"/><Relationship Id="rId4" Type="http://schemas.openxmlformats.org/officeDocument/2006/relationships/hyperlink" Target="https://mentor.ieee.org/802.15/dcn/22/15-22-0261-00-04ab-coexistence-discussion-on-nb-assisted-uwb.pptx" TargetMode="External"/><Relationship Id="rId9" Type="http://schemas.openxmlformats.org/officeDocument/2006/relationships/hyperlink" Target="https://mentor.ieee.org/802.15/dcn/22/15-22-0076-00-04ab-proposal-for-extending-nb-uwb-for-secure-ranging.ppt" TargetMode="External"/><Relationship Id="rId14" Type="http://schemas.openxmlformats.org/officeDocument/2006/relationships/hyperlink" Target="https://mentor.ieee.org/802.15/dcn/21/15-21-0289-00-04ab-coupling-between-nb-and-uwb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myproject-web/app#viewpar/908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Benjamin Rolfe (Blind Creek Associates)</a:t>
            </a:r>
            <a:endParaRPr lang="en-GB" altLang="en-US" sz="1200" b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Overview of 802.15.4ab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2022-07-12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455189"/>
              </p:ext>
            </p:extLst>
          </p:nvPr>
        </p:nvGraphicFramePr>
        <p:xfrm>
          <a:off x="1914525" y="2605088"/>
          <a:ext cx="8518525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32278" imgH="2320256" progId="Word.Document.8">
                  <p:embed/>
                </p:oleObj>
              </mc:Choice>
              <mc:Fallback>
                <p:oleObj name="Document" r:id="rId3" imgW="8132278" imgH="232025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2605088"/>
                        <a:ext cx="8518525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56D39D-DAC1-8435-486A-5EEAD0446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DD2BC-4640-4F58-DF06-087B579B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 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B66C6-6B2C-E74F-C51E-B57E9198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and flexible MAC architecture</a:t>
            </a:r>
          </a:p>
          <a:p>
            <a:r>
              <a:rPr lang="en-US" dirty="0"/>
              <a:t>Optimized for lower duty cycle and activity factors</a:t>
            </a:r>
          </a:p>
          <a:p>
            <a:pPr lvl="1"/>
            <a:r>
              <a:rPr lang="en-US" dirty="0"/>
              <a:t>Optimized to provide a lot of “gaps” (time domain)</a:t>
            </a:r>
          </a:p>
          <a:p>
            <a:r>
              <a:rPr lang="en-US" dirty="0"/>
              <a:t>Includes CSMA	</a:t>
            </a:r>
          </a:p>
          <a:p>
            <a:pPr lvl="1"/>
            <a:r>
              <a:rPr lang="en-US" dirty="0"/>
              <a:t>Multiple CSMA options </a:t>
            </a:r>
          </a:p>
          <a:p>
            <a:pPr lvl="1"/>
            <a:r>
              <a:rPr lang="en-US" dirty="0"/>
              <a:t>Multiple CCA methods including Energy above Threshold (ED)</a:t>
            </a:r>
          </a:p>
          <a:p>
            <a:pPr lvl="1"/>
            <a:r>
              <a:rPr lang="en-US" dirty="0"/>
              <a:t>Available for all PHYs</a:t>
            </a:r>
          </a:p>
          <a:p>
            <a:pPr lvl="1"/>
            <a:r>
              <a:rPr lang="en-US" dirty="0"/>
              <a:t>NB PHYs under consideration typically will use CSMA</a:t>
            </a:r>
          </a:p>
          <a:p>
            <a:r>
              <a:rPr lang="en-US" dirty="0"/>
              <a:t>Considering CSMA enhancements under consideration specifically to improve coexistence with other services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8572A-55ED-12EB-DA5E-2692613B3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FE115-5FFC-09D5-D7ED-F6E282B35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Benjamin Rolfe (Blind Creek Associates)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4D3C6-73CC-D6EF-F507-28BA757F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2927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E4173-4880-B98C-5EE5-52DEEF2AA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15.4 Channel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D45D6-1E72-DFA0-B182-C0787D538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839" y="1989138"/>
            <a:ext cx="6620173" cy="4114800"/>
          </a:xfrm>
        </p:spPr>
        <p:txBody>
          <a:bodyPr/>
          <a:lstStyle/>
          <a:p>
            <a:r>
              <a:rPr lang="en-US" dirty="0"/>
              <a:t>CSMA-CA includes multiple variations</a:t>
            </a:r>
          </a:p>
          <a:p>
            <a:pPr lvl="1"/>
            <a:r>
              <a:rPr lang="en-US" dirty="0"/>
              <a:t>Unslotted CSMA-CA (most common)</a:t>
            </a:r>
          </a:p>
          <a:p>
            <a:pPr lvl="1"/>
            <a:r>
              <a:rPr lang="en-US" dirty="0"/>
              <a:t>Slotted CSMA-CA defined </a:t>
            </a:r>
          </a:p>
          <a:p>
            <a:pPr lvl="1"/>
            <a:r>
              <a:rPr lang="en-US" dirty="0"/>
              <a:t>Non-persistent CSMA</a:t>
            </a:r>
          </a:p>
          <a:p>
            <a:r>
              <a:rPr lang="en-US" dirty="0"/>
              <a:t>Various scheduled access schemes</a:t>
            </a:r>
          </a:p>
          <a:p>
            <a:pPr lvl="1"/>
            <a:r>
              <a:rPr lang="en-US" dirty="0"/>
              <a:t>Some with CSMA-CA (useful)</a:t>
            </a:r>
          </a:p>
          <a:p>
            <a:pPr lvl="1"/>
            <a:r>
              <a:rPr lang="en-US" dirty="0"/>
              <a:t>TS without CSMA-CA (less used)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305CF-1561-A327-BF90-A7CAE3C04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CBDA-76FB-13B0-4B43-5F5144DDD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Benjamin Rolfe (Blind Creek Associates)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0F2F4-3C78-3771-CE4F-8DECD737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A84FD47-49B3-7760-2B6B-588C9FF4D7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688755"/>
              </p:ext>
            </p:extLst>
          </p:nvPr>
        </p:nvGraphicFramePr>
        <p:xfrm>
          <a:off x="623392" y="929481"/>
          <a:ext cx="3535363" cy="499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3535560" imgH="4998600" progId="PBrush">
                  <p:embed/>
                </p:oleObj>
              </mc:Choice>
              <mc:Fallback>
                <p:oleObj name="Bitmap Image" r:id="rId2" imgW="3535560" imgH="499860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3392" y="929481"/>
                        <a:ext cx="3535363" cy="4999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0837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3199A-018A-8EE3-F4D6-841347499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 Channel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FAFF5-25CB-FB4E-74B7-974E96A8E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Multiple CSMA-CA modes including preamble detect, energy detect and Aloha equivalent</a:t>
            </a:r>
          </a:p>
          <a:p>
            <a:r>
              <a:rPr lang="en-US" dirty="0"/>
              <a:t>Many different PHYs </a:t>
            </a:r>
          </a:p>
          <a:p>
            <a:pPr lvl="1"/>
            <a:r>
              <a:rPr lang="en-US" dirty="0"/>
              <a:t>Meaning of “preamble” means differs PHY to PHY</a:t>
            </a:r>
          </a:p>
          <a:p>
            <a:pPr lvl="1"/>
            <a:r>
              <a:rPr lang="en-US" dirty="0"/>
              <a:t>ED is fairly consistent but ED threshold varies by PHY</a:t>
            </a:r>
          </a:p>
          <a:p>
            <a:pPr lvl="1"/>
            <a:r>
              <a:rPr lang="en-US" dirty="0"/>
              <a:t>Common implementation of ED includes variable threshold and duration capability</a:t>
            </a:r>
          </a:p>
          <a:p>
            <a:r>
              <a:rPr lang="en-US" dirty="0"/>
              <a:t>“always clear” mode (mode 4)</a:t>
            </a:r>
          </a:p>
          <a:p>
            <a:pPr lvl="1"/>
            <a:r>
              <a:rPr lang="en-US" dirty="0"/>
              <a:t>Typically preferred for very low duty cycle operations</a:t>
            </a:r>
          </a:p>
          <a:p>
            <a:pPr lvl="1"/>
            <a:r>
              <a:rPr lang="en-US" dirty="0"/>
              <a:t>Commonly used with UWB PHYs due to both low duty cycles and challenge in sensing a UWB channel as “busy”</a:t>
            </a:r>
          </a:p>
          <a:p>
            <a:r>
              <a:rPr lang="en-US" dirty="0"/>
              <a:t>New CCA modes</a:t>
            </a:r>
          </a:p>
          <a:p>
            <a:pPr lvl="1"/>
            <a:r>
              <a:rPr lang="en-US" dirty="0"/>
              <a:t>Work in TG4ab focused on CAA that works reliably with UWB signals</a:t>
            </a:r>
          </a:p>
          <a:p>
            <a:pPr lvl="1"/>
            <a:r>
              <a:rPr lang="en-US" dirty="0"/>
              <a:t>Work also in CCA to better coexist with different services (e.g. 802.11)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C3A94-0ADE-E4A2-FF34-17E77D53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A5B12-8F04-71C4-C3AE-DA1A6987C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Benjamin Rolfe (Blind Creek Associates)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BB761-66CF-40F5-D7A1-1FE858E4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6813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8D85E-3A1C-1F4B-A326-4807AD672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52368-C3DC-479A-C693-0D5B2325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options under discussion - This is a work in progress</a:t>
            </a:r>
          </a:p>
          <a:p>
            <a:r>
              <a:rPr lang="en-US" dirty="0"/>
              <a:t>Low data volumes and very low activity and duty factors</a:t>
            </a:r>
          </a:p>
          <a:p>
            <a:r>
              <a:rPr lang="en-US" dirty="0"/>
              <a:t>U-NII bands (upper 5 GHz) under consideration</a:t>
            </a:r>
          </a:p>
          <a:p>
            <a:pPr lvl="1"/>
            <a:r>
              <a:rPr lang="en-US" dirty="0"/>
              <a:t>Upper 5 GHz U-NII attractive due to ability to share signal path with UWB at 6 GHz</a:t>
            </a:r>
          </a:p>
          <a:p>
            <a:pPr lvl="1"/>
            <a:r>
              <a:rPr lang="en-US" dirty="0"/>
              <a:t>Generally better behavior than 2.4 GHz</a:t>
            </a:r>
          </a:p>
          <a:p>
            <a:r>
              <a:rPr lang="en-US" dirty="0"/>
              <a:t>Good coexistence with 802.11 is a primary goal</a:t>
            </a:r>
          </a:p>
          <a:p>
            <a:pPr lvl="1"/>
            <a:r>
              <a:rPr lang="en-US" dirty="0"/>
              <a:t>The point is better reliability (less interference)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946FA-98B0-71F9-5BC3-3E501BAE6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B8199-A50E-75AC-8003-27959CBBE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Benjamin Rolfe (Blind Creek Associates)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46F3C-14BC-2EC8-1828-D5CB3E6E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7697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70E88-92DA-F17C-DD61-FB3DCB4A2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38944"/>
          </a:xfrm>
        </p:spPr>
        <p:txBody>
          <a:bodyPr/>
          <a:lstStyle/>
          <a:p>
            <a:r>
              <a:rPr lang="en-US" dirty="0"/>
              <a:t>List of references: Some relevant technical contributions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1FA82-3379-6C15-EB5B-7F79C45B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CAB8E-0BA9-273F-999C-8815E81D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567E2-BAE2-D484-8A86-914C6CAD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18E1079-00DC-8843-34DA-077037E5A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059990"/>
              </p:ext>
            </p:extLst>
          </p:nvPr>
        </p:nvGraphicFramePr>
        <p:xfrm>
          <a:off x="1127448" y="1099341"/>
          <a:ext cx="9865096" cy="42454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1827148526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3123120842"/>
                    </a:ext>
                  </a:extLst>
                </a:gridCol>
              </a:tblGrid>
              <a:tr h="7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Title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URL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1997440015"/>
                  </a:ext>
                </a:extLst>
              </a:tr>
              <a:tr h="293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Narrow Band Mirroring channels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2"/>
                        </a:rPr>
                        <a:t>https://mentor.ieee.org/802.15/dcn/22/15-22-0386-00-04ab-narrow-band-mirroring-channels.docx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3172593684"/>
                  </a:ext>
                </a:extLst>
              </a:tr>
              <a:tr h="13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NB-assisted UWB channel access follow-up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3"/>
                        </a:rPr>
                        <a:t>https://mentor.ieee.org/802.15/dcn/22/15-22-0383-00-04ab-nb-assisted-uwb-channel-access-follow-up.pptx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1015814088"/>
                  </a:ext>
                </a:extLst>
              </a:tr>
              <a:tr h="220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Narrowband Channel Access and Interference Mitigation for NBA-MMS-UWB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4"/>
                        </a:rPr>
                        <a:t>https://mentor.ieee.org/802.15/dcn/22/15-22-0340-01-04ab-narrowband-channel-access-and-interference-mitigation-for-nba-mms-uwb.pptx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4001880573"/>
                  </a:ext>
                </a:extLst>
              </a:tr>
              <a:tr h="220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Narrowband Channel Allocation for NBA-MMS-UWB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5"/>
                        </a:rPr>
                        <a:t>https://mentor.ieee.org/802.15/dcn/22/15-22-0339-01-04ab-narrowband-channel-allocation-for-nba-mms-uwb.pptx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2597683689"/>
                  </a:ext>
                </a:extLst>
              </a:tr>
              <a:tr h="293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UWB Interference Considerations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6"/>
                        </a:rPr>
                        <a:t>https://mentor.ieee.org/802.15/dcn/22/15-22-0372-00-04ab-uwb-interference-considerations.pptx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3315598454"/>
                  </a:ext>
                </a:extLst>
              </a:tr>
              <a:tr h="293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Coexistence with Wi-Fi by using Narrowband Mirroring Channel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7"/>
                        </a:rPr>
                        <a:t>https://mentor.ieee.org/802.15/dcn/22/15-22-0358-00-04ab-coexistence-with-wi-fi-by-using-narrowband-mirroring-channel.pptx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2651234569"/>
                  </a:ext>
                </a:extLst>
              </a:tr>
              <a:tr h="220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Narrowband Channel Access and Interference Mitigation for NBA-MMS-UWB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8"/>
                        </a:rPr>
                        <a:t>https://mentor.ieee.org/802.15/dcn/22/15-22-0340-00-04ab-narrowband-channel-access-and-interference-mitigation-for-nba-mms-uwb.pptx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3777960396"/>
                  </a:ext>
                </a:extLst>
              </a:tr>
              <a:tr h="293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Narrowband Channel Allocation for NBA-MMS-UWB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9"/>
                        </a:rPr>
                        <a:t>https://mentor.ieee.org/802.15/dcn/22/15-22-0339-00-04ab-narrowband-channel-allocation-for-nba-mms-uwb.pptx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3634123900"/>
                  </a:ext>
                </a:extLst>
              </a:tr>
              <a:tr h="293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map of 4ab enhancements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10"/>
                        </a:rPr>
                        <a:t>https://mentor.ieee.org/802.15/dcn/22/15-22-0316-01-04ab-a-map-of-4ab-enhancements.pptx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2115639470"/>
                  </a:ext>
                </a:extLst>
              </a:tr>
              <a:tr h="220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summary of proposals and interests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11"/>
                        </a:rPr>
                        <a:t>https://mentor.ieee.org/802.15/dcn/22/15-22-0305-00-04ab-a-summary-of-proposals-and-interests.pptx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2209188818"/>
                  </a:ext>
                </a:extLst>
              </a:tr>
              <a:tr h="220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Details of NB Mirroring Channel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12"/>
                        </a:rPr>
                        <a:t>https://mentor.ieee.org/802.15/dcn/22/15-22-0276-02-04ab-details-of-nb-mirroring-channel.pptx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3325101405"/>
                  </a:ext>
                </a:extLst>
              </a:tr>
              <a:tr h="22075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1206051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175501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715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70E88-92DA-F17C-DD61-FB3DCB4A2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38944"/>
          </a:xfrm>
        </p:spPr>
        <p:txBody>
          <a:bodyPr/>
          <a:lstStyle/>
          <a:p>
            <a:r>
              <a:rPr lang="en-US" dirty="0"/>
              <a:t>List of references: Some relevant technical contributions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1FA82-3379-6C15-EB5B-7F79C45B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CAB8E-0BA9-273F-999C-8815E81D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567E2-BAE2-D484-8A86-914C6CAD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415B7A-737A-6CCA-6D25-4E94FAAA4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017441"/>
              </p:ext>
            </p:extLst>
          </p:nvPr>
        </p:nvGraphicFramePr>
        <p:xfrm>
          <a:off x="914400" y="1438871"/>
          <a:ext cx="10477500" cy="38573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1520">
                  <a:extLst>
                    <a:ext uri="{9D8B030D-6E8A-4147-A177-3AD203B41FA5}">
                      <a16:colId xmlns:a16="http://schemas.microsoft.com/office/drawing/2014/main" val="1454079701"/>
                    </a:ext>
                  </a:extLst>
                </a:gridCol>
                <a:gridCol w="6015980">
                  <a:extLst>
                    <a:ext uri="{9D8B030D-6E8A-4147-A177-3AD203B41FA5}">
                      <a16:colId xmlns:a16="http://schemas.microsoft.com/office/drawing/2014/main" val="3758523689"/>
                    </a:ext>
                  </a:extLst>
                </a:gridCol>
              </a:tblGrid>
              <a:tr h="304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Proposal of NB PHY assisted CCA for UWB medium access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2"/>
                        </a:rPr>
                        <a:t>https://mentor.ieee.org/802.15/dcn/22/15-22-0275-00-04ab-proposal-of-nb-phy-assisted-cca-for-uwb-medium-access.docx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3511692593"/>
                  </a:ext>
                </a:extLst>
              </a:tr>
              <a:tr h="304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Discussion on NB assisted UWB message sequence and synchronization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3"/>
                        </a:rPr>
                        <a:t>https://mentor.ieee.org/802.15/dcn/22/15-22-0266-00-04ab-discussion-on-nb-assisted-uwb-message-sequence-and-synchronization.pptx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3848945924"/>
                  </a:ext>
                </a:extLst>
              </a:tr>
              <a:tr h="2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Coexistence discussion on NB assisted UWB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4"/>
                        </a:rPr>
                        <a:t>https://mentor.ieee.org/802.15/dcn/22/15-22-0261-00-04ab-coexistence-discussion-on-nb-assisted-uwb.pptx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209405195"/>
                  </a:ext>
                </a:extLst>
              </a:tr>
              <a:tr h="2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Review of UWB </a:t>
                      </a:r>
                      <a:r>
                        <a:rPr lang="en-US" sz="1100" u="none" strike="noStrike" dirty="0" err="1">
                          <a:effectLst/>
                        </a:rPr>
                        <a:t>Coex</a:t>
                      </a:r>
                      <a:r>
                        <a:rPr lang="en-US" sz="1100" u="none" strike="noStrike" dirty="0">
                          <a:effectLst/>
                        </a:rPr>
                        <a:t> Contributions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5"/>
                        </a:rPr>
                        <a:t>https://mentor.ieee.org/802.15/dcn/22/15-22-0242-00-04ab-review-of-uwb-coex-contributions.pptx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2337328886"/>
                  </a:ext>
                </a:extLst>
              </a:tr>
              <a:tr h="2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Recap of Narrowband / UWB Coupling MAC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6"/>
                        </a:rPr>
                        <a:t>https://mentor.ieee.org/802.15/dcn/22/15-22-0180-00-04ab-recap-of-narrowband-uwb-coupling-mac.pptx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1555675761"/>
                  </a:ext>
                </a:extLst>
              </a:tr>
              <a:tr h="304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U-NII band status of Japan for consideration to NB-assisted UWB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7"/>
                        </a:rPr>
                        <a:t>https://mentor.ieee.org/802.15/dcn/22/15-22-0174-01-04ab-u-nii-band-status-of-japan-for-consideration-to-nb-assisted-uwb.pptx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824317417"/>
                  </a:ext>
                </a:extLst>
              </a:tr>
              <a:tr h="2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Discussion on NB assisted UWB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8"/>
                        </a:rPr>
                        <a:t>https://mentor.ieee.org/802.15/dcn/22/15-22-0156-00-04ab-discussion-on-nb-assisted-uwb.pptx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3109403196"/>
                  </a:ext>
                </a:extLst>
              </a:tr>
              <a:tr h="304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Proposal for extending NB-UWB for secure ranging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9"/>
                        </a:rPr>
                        <a:t>https://mentor.ieee.org/802.15/dcn/22/15-22-0076-00-04ab-proposal-for-extending-nb-uwb-for-secure-ranging.ppt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3022484516"/>
                  </a:ext>
                </a:extLst>
              </a:tr>
              <a:tr h="2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Pilot NB radio for assisting UWB channel access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10"/>
                        </a:rPr>
                        <a:t>https://mentor.ieee.org/802.15/dcn/22/15-22-0065-00-04ab-pilot-nb-radio-for-assisting-uwb-channel-access.pptx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1494770918"/>
                  </a:ext>
                </a:extLst>
              </a:tr>
              <a:tr h="2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Potentials of narrowband assisted UWB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hlinkClick r:id="rId11"/>
                        </a:rPr>
                        <a:t>https://mentor.ieee.org/802.15/dcn/22/15-22-0064-00-04ab-potentials-of-narrowband-assisted-uwb.pptx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1497843344"/>
                  </a:ext>
                </a:extLst>
              </a:tr>
              <a:tr h="304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UWB channel access aided by pilot narrow band radio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12"/>
                        </a:rPr>
                        <a:t>https://mentor.ieee.org/802.15/dcn/21/15-21-0589-00-04ab-uwb-channel-access-aided-by-pilot-narrow-band-radio.pptx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572264654"/>
                  </a:ext>
                </a:extLst>
              </a:tr>
              <a:tr h="2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Opportunities for improved UWB/NB coordination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13"/>
                        </a:rPr>
                        <a:t>https://mentor.ieee.org/802.15/dcn/21/15-21-0292-00-04ab-opportunities-for-improved-uwb-nb-coordination.pptx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3168946107"/>
                  </a:ext>
                </a:extLst>
              </a:tr>
              <a:tr h="2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Coupling between NB and UWB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hlinkClick r:id="rId14"/>
                        </a:rPr>
                        <a:t>https://mentor.ieee.org/802.15/dcn/21/15-21-0289-00-04ab-coupling-between-nb-and-uwb.pptx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4" marR="3754" marT="3754" marB="0" anchor="b"/>
                </a:tc>
                <a:extLst>
                  <a:ext uri="{0D108BD9-81ED-4DB2-BD59-A6C34878D82A}">
                    <a16:rowId xmlns:a16="http://schemas.microsoft.com/office/drawing/2014/main" val="3336671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6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An overview of amendment 802.15.4ab: </a:t>
            </a:r>
          </a:p>
          <a:p>
            <a:pPr algn="ctr">
              <a:buFontTx/>
              <a:buNone/>
            </a:pPr>
            <a:r>
              <a:rPr lang="en-GB" altLang="en-US" sz="3200" dirty="0"/>
              <a:t>Next Generation UWB</a:t>
            </a:r>
          </a:p>
          <a:p>
            <a:pPr algn="ctr">
              <a:buFontTx/>
              <a:buNone/>
            </a:pPr>
            <a:r>
              <a:rPr lang="en-GB" altLang="en-US" sz="3200" dirty="0"/>
              <a:t>With a focus on the narrow band/UWB hybrid proposals and coexistence with other services 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Benjamin Rolfe (Blind Creek Associates)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A6F23B-C155-01FC-AF3E-C045E5AA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BFE0F1-6F7B-7C1F-3F5C-CAF809CD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C0D986-DEF1-8632-A8FC-9180F07F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A80D2-C9A8-1499-7E14-8344E7A87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E60FAFD-59F1-74BF-CDFD-8B2E5F00BD71}"/>
              </a:ext>
            </a:extLst>
          </p:cNvPr>
          <p:cNvSpPr txBox="1">
            <a:spLocks/>
          </p:cNvSpPr>
          <p:nvPr/>
        </p:nvSpPr>
        <p:spPr>
          <a:xfrm>
            <a:off x="2508250" y="1196752"/>
            <a:ext cx="7772400" cy="197408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Task Group 15.4ab</a:t>
            </a:r>
            <a:br>
              <a:rPr lang="en-US" kern="0" dirty="0"/>
            </a:br>
            <a:r>
              <a:rPr lang="en-US" sz="3600" kern="0" dirty="0"/>
              <a:t>Next Generation UWB Amendment</a:t>
            </a:r>
          </a:p>
          <a:p>
            <a:r>
              <a:rPr lang="en-US" sz="3600" kern="0" dirty="0"/>
              <a:t>to IEEE Std 802.15.4</a:t>
            </a:r>
          </a:p>
        </p:txBody>
      </p:sp>
      <p:sp>
        <p:nvSpPr>
          <p:cNvPr id="8" name="Subtitle 3">
            <a:extLst>
              <a:ext uri="{FF2B5EF4-FFF2-40B4-BE49-F238E27FC236}">
                <a16:creationId xmlns:a16="http://schemas.microsoft.com/office/drawing/2014/main" id="{5E296058-40E3-0D8E-ED07-88083C15AD15}"/>
              </a:ext>
            </a:extLst>
          </p:cNvPr>
          <p:cNvSpPr txBox="1">
            <a:spLocks/>
          </p:cNvSpPr>
          <p:nvPr/>
        </p:nvSpPr>
        <p:spPr>
          <a:xfrm>
            <a:off x="3194050" y="3456583"/>
            <a:ext cx="6400800" cy="1752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/>
              <a:t>Objective: enhancements to 802.15.4 Ultra Wideband (UWB) physical layers (PHYs) medium access control (MAC) and associated ranging techniques while retaining backward compatibility with enhanced ranging capable devices (ERDEVs).</a:t>
            </a:r>
          </a:p>
        </p:txBody>
      </p:sp>
    </p:spTree>
    <p:extLst>
      <p:ext uri="{BB962C8B-B14F-4D97-AF65-F5344CB8AC3E}">
        <p14:creationId xmlns:p14="http://schemas.microsoft.com/office/powerpoint/2010/main" val="3766871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12CD5A-E5B9-911F-13FF-F8A6E150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Brief history of time…ok just 802.15.4 UWB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E83807-0B7C-D71E-1B8B-A0A9EF394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556791"/>
            <a:ext cx="10363200" cy="4918621"/>
          </a:xfrm>
        </p:spPr>
        <p:txBody>
          <a:bodyPr>
            <a:normAutofit/>
          </a:bodyPr>
          <a:lstStyle/>
          <a:p>
            <a:r>
              <a:rPr lang="en-US" dirty="0"/>
              <a:t>2006: IEEE 802.15.4 first published in 2003 and first revision in 2006</a:t>
            </a:r>
          </a:p>
          <a:p>
            <a:r>
              <a:rPr lang="en-US" dirty="0"/>
              <a:t>2007: IEEE 802.15.4a introduced UWB PHY and related MAC enhancements</a:t>
            </a:r>
          </a:p>
          <a:p>
            <a:pPr lvl="1"/>
            <a:r>
              <a:rPr lang="en-US" dirty="0"/>
              <a:t>One impulse radio PHY, currently known as High Repetition Pulse (HRP)</a:t>
            </a:r>
          </a:p>
          <a:p>
            <a:pPr lvl="1"/>
            <a:r>
              <a:rPr lang="en-US" dirty="0"/>
              <a:t>Adopted in a variety of applications</a:t>
            </a:r>
          </a:p>
          <a:p>
            <a:pPr lvl="1"/>
            <a:r>
              <a:rPr lang="en-US" dirty="0"/>
              <a:t>Channel plans for 3.1 to 5 GHz and 6 to 10.3 GHz</a:t>
            </a:r>
          </a:p>
          <a:p>
            <a:pPr lvl="1"/>
            <a:r>
              <a:rPr lang="en-US" dirty="0"/>
              <a:t>Moderately widely used in specialty applications requiring high precision ranging and real time location tracking including industrial, commercial and military </a:t>
            </a:r>
            <a:r>
              <a:rPr lang="en-US" dirty="0" err="1"/>
              <a:t>applicaitons</a:t>
            </a:r>
            <a:endParaRPr lang="en-US" dirty="0"/>
          </a:p>
          <a:p>
            <a:r>
              <a:rPr lang="en-US" dirty="0"/>
              <a:t>2012: IEEE 802.15.4f introduced a new low pulse repetition (LRP) PHY</a:t>
            </a:r>
          </a:p>
          <a:p>
            <a:pPr lvl="1"/>
            <a:r>
              <a:rPr lang="en-US" dirty="0"/>
              <a:t>Focused on RFID applications</a:t>
            </a:r>
          </a:p>
          <a:p>
            <a:pPr lvl="1"/>
            <a:r>
              <a:rPr lang="en-US" dirty="0"/>
              <a:t>Channel plan for 6 to 8.5 GHz</a:t>
            </a:r>
          </a:p>
          <a:p>
            <a:pPr lvl="1"/>
            <a:r>
              <a:rPr lang="en-US" dirty="0"/>
              <a:t>Widely used for tracking and location in manufacturing and other industries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ED0F9-68CB-A4D6-6237-49C02896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6B7DE1-D338-6537-A1C2-3B385F794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EE826-7B7D-B978-F244-F6D135CE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006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12CD5A-E5B9-911F-13FF-F8A6E150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Brief history of time…ok just 802.15.4 UWB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E83807-0B7C-D71E-1B8B-A0A9EF394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556791"/>
            <a:ext cx="10363200" cy="49186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2020: IEEE 802.15.4z Enhanced UWB</a:t>
            </a:r>
          </a:p>
          <a:p>
            <a:pPr lvl="1"/>
            <a:r>
              <a:rPr lang="en-US" dirty="0"/>
              <a:t>Enhanced both HRP and LRP PHYs</a:t>
            </a:r>
          </a:p>
          <a:p>
            <a:pPr lvl="1"/>
            <a:r>
              <a:rPr lang="en-US" dirty="0"/>
              <a:t>HRP channel plan same as 802.15.4a</a:t>
            </a:r>
          </a:p>
          <a:p>
            <a:pPr lvl="1"/>
            <a:r>
              <a:rPr lang="en-US" dirty="0"/>
              <a:t>LRP channel plan extended up to 10 GHz</a:t>
            </a:r>
          </a:p>
          <a:p>
            <a:pPr lvl="1"/>
            <a:r>
              <a:rPr lang="en-US" dirty="0"/>
              <a:t>Widely deployed (billions) in consumer devices (smart phones), vehicle entry systems, location tracking and navigation applications of all kinds, and growing rapidly</a:t>
            </a:r>
          </a:p>
          <a:p>
            <a:pPr lvl="1"/>
            <a:r>
              <a:rPr lang="en-US" dirty="0"/>
              <a:t>Included features to assure coexistence with legacy UWB</a:t>
            </a:r>
          </a:p>
          <a:p>
            <a:pPr lvl="1"/>
            <a:endParaRPr lang="en-US" dirty="0"/>
          </a:p>
          <a:p>
            <a:r>
              <a:rPr lang="en-US" dirty="0"/>
              <a:t>2021:  Task Group 15.4ab created to address the next generation of UWB enhancements</a:t>
            </a:r>
          </a:p>
          <a:p>
            <a:pPr lvl="1"/>
            <a:r>
              <a:rPr lang="en-US" dirty="0"/>
              <a:t>Building upon 15.4a, 15.4f, 15.4z</a:t>
            </a:r>
          </a:p>
          <a:p>
            <a:pPr lvl="1"/>
            <a:r>
              <a:rPr lang="en-US" dirty="0"/>
              <a:t>Feedback from multiple industry groups using the standard</a:t>
            </a:r>
          </a:p>
          <a:p>
            <a:pPr lvl="1"/>
            <a:r>
              <a:rPr lang="en-US" dirty="0"/>
              <a:t>Based on real world experience</a:t>
            </a:r>
          </a:p>
          <a:p>
            <a:pPr lvl="1"/>
            <a:r>
              <a:rPr lang="en-US" dirty="0"/>
              <a:t>Further enhancing coexistence (with everything) is a project goal (priority)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ED0F9-68CB-A4D6-6237-49C02896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6B7DE1-D338-6537-A1C2-3B385F794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EE826-7B7D-B978-F244-F6D135CE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3137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44485-667E-3AD0-3B1D-A1A8B15D7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42625"/>
            <a:ext cx="10363200" cy="326355"/>
          </a:xfrm>
        </p:spPr>
        <p:txBody>
          <a:bodyPr/>
          <a:lstStyle/>
          <a:p>
            <a:r>
              <a:rPr lang="en-US" sz="3200" kern="0" dirty="0">
                <a:latin typeface="Verdana-Bold"/>
              </a:rPr>
              <a:t>5.2.b Scope of the project (As approved):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C8CC5-B53D-4843-20F4-77A357285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C2383-CF5F-EBD3-E920-9E28710F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Benjamin Rolfe (Blind Creek Associates)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5B96A-5787-47F3-3E55-077382DD2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45C1FC1-B3BC-64FD-8AF1-7E60F5C04452}"/>
              </a:ext>
            </a:extLst>
          </p:cNvPr>
          <p:cNvSpPr txBox="1">
            <a:spLocks/>
          </p:cNvSpPr>
          <p:nvPr/>
        </p:nvSpPr>
        <p:spPr bwMode="auto">
          <a:xfrm>
            <a:off x="928688" y="1235074"/>
            <a:ext cx="10207872" cy="5074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0" kern="0" dirty="0">
                <a:solidFill>
                  <a:srgbClr val="333333"/>
                </a:solidFill>
                <a:latin typeface="Open Sans" panose="020B0606030504020204" pitchFamily="34" charset="0"/>
              </a:rPr>
              <a:t>This amendment enhances the Ultra Wideband (UWB) physical layers (PHYs) medium access control (MAC), and associated ranging techniques while retaining backward compatibility with enhanced ranging capable devices (ERDEVs).</a:t>
            </a:r>
            <a:br>
              <a:rPr lang="en-US" kern="0" dirty="0"/>
            </a:br>
            <a:r>
              <a:rPr lang="en-US" b="0" kern="0" dirty="0">
                <a:solidFill>
                  <a:srgbClr val="333333"/>
                </a:solidFill>
                <a:latin typeface="Open Sans" panose="020B0606030504020204" pitchFamily="34" charset="0"/>
              </a:rPr>
              <a:t>Areas of enhancement include: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additional coding, preamble and modulation schemes to additional coding, preamble and modulation schemes to support improved link budget and/or reduced air-time relative to IEEE Std 802.15.4 UWB;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additional channels and operating frequencies;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interference mitigation techniques to support greater device density and higher traffic use cases relative to the IEEE Std 802.15.4 UWB;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improvements to accuracy, precision and reliability and interoperability for high-integrity ranging; schemes to reduce complexity and power consumption;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definitions for tightly coupled hybrid operation with narrowband signaling to assist UWB;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enhanced native discovery and connection setup mechanisms; 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sensing capabilities to support presence detection and environment mapping; </a:t>
            </a:r>
          </a:p>
          <a:p>
            <a:pPr marL="857250" lvl="1" indent="-457200">
              <a:buFont typeface="Open Sans" panose="020B0606030504020204" pitchFamily="34" charset="0"/>
              <a:buChar char="–"/>
            </a:pPr>
            <a:r>
              <a:rPr lang="en-US" sz="2300" kern="0" dirty="0">
                <a:solidFill>
                  <a:srgbClr val="333333"/>
                </a:solidFill>
                <a:latin typeface="Open Sans" panose="020B0606030504020204" pitchFamily="34" charset="0"/>
              </a:rPr>
              <a:t>and mechanisms supporting low-power low-latency streaming as well as high data-rate streaming allowing at least 50 Mb/s of throughput. </a:t>
            </a:r>
          </a:p>
          <a:p>
            <a:br>
              <a:rPr lang="en-US" kern="0" dirty="0"/>
            </a:br>
            <a:r>
              <a:rPr lang="en-US" b="0" kern="0" dirty="0">
                <a:solidFill>
                  <a:srgbClr val="333333"/>
                </a:solidFill>
                <a:latin typeface="Open Sans" panose="020B0606030504020204" pitchFamily="34" charset="0"/>
              </a:rPr>
              <a:t>Support for peer-to-peer, peer-to-multi-peer, and station-to-infrastructure protocols are in scope, as are infrastructure synchronization mechanisms. This amendment includes safeguards so that the high throughput data use cases do not cause significant disruption to low duty-cycle ranging use cases.</a:t>
            </a:r>
            <a:endParaRPr lang="en-US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4355D5-CE4B-5F6D-606F-10365CAE00BB}"/>
              </a:ext>
            </a:extLst>
          </p:cNvPr>
          <p:cNvSpPr txBox="1"/>
          <p:nvPr/>
        </p:nvSpPr>
        <p:spPr>
          <a:xfrm>
            <a:off x="2676872" y="6172200"/>
            <a:ext cx="7476431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hlinkClick r:id="rId2"/>
              </a:rPr>
              <a:t>https://development.standards.ieee.org/myproject-web/app#viewpar/9081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9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E7005-2549-91F6-9BE3-0DA0DBC5D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D891D-DDF0-CCAD-C171-7D36204FB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Amendment 4ab is a work in progress</a:t>
            </a:r>
          </a:p>
          <a:p>
            <a:r>
              <a:rPr lang="en-US" dirty="0"/>
              <a:t>Existing 802.15.4 PHYs cover all sorts of bands</a:t>
            </a:r>
          </a:p>
          <a:p>
            <a:pPr lvl="1"/>
            <a:r>
              <a:rPr lang="en-US" dirty="0"/>
              <a:t>UWB in 3.1 to 5, 6 to 10.6 (published in 2007)</a:t>
            </a:r>
          </a:p>
          <a:p>
            <a:pPr lvl="1"/>
            <a:r>
              <a:rPr lang="en-US" dirty="0"/>
              <a:t>Narrow band PHYs (many) in sub 1GHz, 2.4 GHz and many other bands</a:t>
            </a:r>
          </a:p>
          <a:p>
            <a:pPr lvl="1"/>
            <a:r>
              <a:rPr lang="en-US" dirty="0"/>
              <a:t>Already coexist in several bands with 802.11</a:t>
            </a:r>
          </a:p>
          <a:p>
            <a:r>
              <a:rPr lang="en-US" dirty="0"/>
              <a:t>What’s been proposed in a nutshell</a:t>
            </a:r>
          </a:p>
          <a:p>
            <a:pPr lvl="1"/>
            <a:r>
              <a:rPr lang="en-US" dirty="0"/>
              <a:t>Coupling NB with UWB cooperatively </a:t>
            </a:r>
          </a:p>
          <a:p>
            <a:pPr lvl="1"/>
            <a:r>
              <a:rPr lang="en-US" dirty="0"/>
              <a:t>Improved coexistence mechanisms</a:t>
            </a:r>
          </a:p>
          <a:p>
            <a:pPr lvl="1"/>
            <a:r>
              <a:rPr lang="en-US" dirty="0"/>
              <a:t>New channel plans for existing PHYs to support the above</a:t>
            </a:r>
          </a:p>
          <a:p>
            <a:pPr lvl="1"/>
            <a:r>
              <a:rPr lang="en-US" dirty="0"/>
              <a:t>Some enhancements to existing PHYs to improve coexistence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91512-FFF1-46C9-4AD3-8D8F828D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2022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C8E30-C8A4-183D-DBE8-33AF31E8B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Benjamin Rolfe (Blind Creek Associates)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90215-A4B1-F3B9-742E-F5709407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721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2428" y="627460"/>
            <a:ext cx="11578213" cy="457200"/>
          </a:xfrm>
          <a:solidFill>
            <a:schemeClr val="bg1">
              <a:alpha val="68000"/>
            </a:schemeClr>
          </a:solidFill>
        </p:spPr>
        <p:txBody>
          <a:bodyPr/>
          <a:lstStyle/>
          <a:p>
            <a:pPr algn="l"/>
            <a:r>
              <a:rPr lang="en-US" sz="3999" dirty="0"/>
              <a:t>A map of the P802.15.4ab enhancements</a:t>
            </a:r>
            <a:endParaRPr lang="en-US" sz="3499" dirty="0">
              <a:latin typeface="Arial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310AB7E-18EE-491A-8B97-F8C28F8B9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" y="1256594"/>
            <a:ext cx="12187592" cy="506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502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2428" y="627460"/>
            <a:ext cx="11578213" cy="457200"/>
          </a:xfrm>
          <a:solidFill>
            <a:schemeClr val="bg1">
              <a:alpha val="68000"/>
            </a:schemeClr>
          </a:solidFill>
        </p:spPr>
        <p:txBody>
          <a:bodyPr/>
          <a:lstStyle/>
          <a:p>
            <a:pPr algn="l"/>
            <a:r>
              <a:rPr lang="en-US" sz="3999" dirty="0"/>
              <a:t>A map of the P802.15.4ab enhancements</a:t>
            </a:r>
            <a:endParaRPr lang="en-US" sz="3499" dirty="0">
              <a:latin typeface="Arial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310AB7E-18EE-491A-8B97-F8C28F8B9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" y="1268760"/>
            <a:ext cx="12187592" cy="5067336"/>
          </a:xfrm>
          <a:prstGeom prst="rect">
            <a:avLst/>
          </a:prstGeom>
          <a:ln>
            <a:noFill/>
          </a:ln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9EE688D6-D5FC-CA9A-A735-1F225E76039F}"/>
              </a:ext>
            </a:extLst>
          </p:cNvPr>
          <p:cNvSpPr/>
          <p:nvPr/>
        </p:nvSpPr>
        <p:spPr bwMode="auto">
          <a:xfrm>
            <a:off x="-456728" y="1784982"/>
            <a:ext cx="3240360" cy="1008112"/>
          </a:xfrm>
          <a:prstGeom prst="ellipse">
            <a:avLst/>
          </a:prstGeom>
          <a:solidFill>
            <a:schemeClr val="accent1">
              <a:alpha val="21000"/>
            </a:schemeClr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1330BF4-7CC9-A59B-F944-2BAB010444BB}"/>
              </a:ext>
            </a:extLst>
          </p:cNvPr>
          <p:cNvSpPr/>
          <p:nvPr/>
        </p:nvSpPr>
        <p:spPr bwMode="auto">
          <a:xfrm>
            <a:off x="2783632" y="2204864"/>
            <a:ext cx="1512168" cy="1008112"/>
          </a:xfrm>
          <a:prstGeom prst="ellipse">
            <a:avLst/>
          </a:prstGeom>
          <a:solidFill>
            <a:schemeClr val="accent1">
              <a:alpha val="21000"/>
            </a:schemeClr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43F5180-9682-D0E8-632B-FD5D579A68B0}"/>
              </a:ext>
            </a:extLst>
          </p:cNvPr>
          <p:cNvSpPr/>
          <p:nvPr/>
        </p:nvSpPr>
        <p:spPr bwMode="auto">
          <a:xfrm>
            <a:off x="1631504" y="2780928"/>
            <a:ext cx="1512168" cy="1008112"/>
          </a:xfrm>
          <a:prstGeom prst="ellipse">
            <a:avLst/>
          </a:prstGeom>
          <a:solidFill>
            <a:schemeClr val="accent1">
              <a:alpha val="21000"/>
            </a:schemeClr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70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27435</TotalTime>
  <Words>1737</Words>
  <Application>Microsoft Office PowerPoint</Application>
  <PresentationFormat>Widescreen</PresentationFormat>
  <Paragraphs>212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Open Sans</vt:lpstr>
      <vt:lpstr>Times New Roman</vt:lpstr>
      <vt:lpstr>Verdana-Bold</vt:lpstr>
      <vt:lpstr>802-11-Submission</vt:lpstr>
      <vt:lpstr>Microsoft Word 97 - 2003 Document</vt:lpstr>
      <vt:lpstr>Bitmap Image</vt:lpstr>
      <vt:lpstr>Overview of 802.15.4ab</vt:lpstr>
      <vt:lpstr>Abstract</vt:lpstr>
      <vt:lpstr>PowerPoint Presentation</vt:lpstr>
      <vt:lpstr>A Brief history of time…ok just 802.15.4 UWB</vt:lpstr>
      <vt:lpstr>A Brief history of time…ok just 802.15.4 UWB</vt:lpstr>
      <vt:lpstr>5.2.b Scope of the project (As approved):</vt:lpstr>
      <vt:lpstr>What is it</vt:lpstr>
      <vt:lpstr>A map of the P802.15.4ab enhancements</vt:lpstr>
      <vt:lpstr>A map of the P802.15.4ab enhancements</vt:lpstr>
      <vt:lpstr>802.15.4 MAC</vt:lpstr>
      <vt:lpstr>15.4 Channel Access</vt:lpstr>
      <vt:lpstr>Clear Channel Assessment</vt:lpstr>
      <vt:lpstr>Channelization </vt:lpstr>
      <vt:lpstr>List of references: Some relevant technical contributions</vt:lpstr>
      <vt:lpstr>List of references: Some relevant technical contributions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Benjamin Rolfe</cp:lastModifiedBy>
  <cp:revision>1255</cp:revision>
  <cp:lastPrinted>1998-02-10T13:28:06Z</cp:lastPrinted>
  <dcterms:created xsi:type="dcterms:W3CDTF">2004-12-02T14:01:45Z</dcterms:created>
  <dcterms:modified xsi:type="dcterms:W3CDTF">2022-07-12T18:11:43Z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