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1" r:id="rId5"/>
    <p:sldId id="2147309363" r:id="rId6"/>
    <p:sldId id="2147309364" r:id="rId7"/>
    <p:sldId id="2147309365" r:id="rId8"/>
    <p:sldId id="2147309367" r:id="rId9"/>
    <p:sldId id="2147309372" r:id="rId10"/>
    <p:sldId id="2147309370" r:id="rId11"/>
    <p:sldId id="2147309371" r:id="rId12"/>
    <p:sldId id="2147309368" r:id="rId1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337B5D-006B-4645-A551-2141DB39AF93}" v="13" dt="2022-07-11T16:07:09.8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43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618384" y="6475413"/>
            <a:ext cx="277351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Rolf de Vegt (Qualcomm Technologies, Inc.)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56856" y="6475413"/>
            <a:ext cx="27350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Rolf de Vegt (Qualcomm Technologies Inc.)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802.11-22/1070r0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ualcomm.com/content/dam/qcomm-martech/dm-assets/documents/wi-fi_location_white_paper_finalv2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2022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651076" y="6475413"/>
            <a:ext cx="2773516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Rolf de Vegt (Qualcomm Technologies, Inc.)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911424" y="605592"/>
            <a:ext cx="10363200" cy="1066800"/>
          </a:xfrm>
          <a:noFill/>
        </p:spPr>
        <p:txBody>
          <a:bodyPr/>
          <a:lstStyle/>
          <a:p>
            <a:r>
              <a:rPr lang="en-GB" altLang="en-US" dirty="0"/>
              <a:t>On the need for standardizing 802.11be 320 MHz mode ranging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991544" y="185326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2022-07-11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2367564"/>
              </p:ext>
            </p:extLst>
          </p:nvPr>
        </p:nvGraphicFramePr>
        <p:xfrm>
          <a:off x="817563" y="3024188"/>
          <a:ext cx="10752137" cy="298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9033256" imgH="2513518" progId="Word.Document.8">
                  <p:embed/>
                </p:oleObj>
              </mc:Choice>
              <mc:Fallback>
                <p:oleObj name="Document" r:id="rId4" imgW="9033256" imgH="2513518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3024188"/>
                        <a:ext cx="10752137" cy="298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1130090" y="26431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3C6CC-B7C6-89C4-62A1-F4AFE202C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2CD52-6999-9A01-7B11-9175AACF1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Importance of 320 MHz bandwidth mode ranging</a:t>
            </a:r>
          </a:p>
          <a:p>
            <a:r>
              <a:rPr lang="en-US" dirty="0"/>
              <a:t>Updated Market Context for 802.11 Fine Timing Measurement</a:t>
            </a:r>
          </a:p>
          <a:p>
            <a:r>
              <a:rPr lang="en-US" dirty="0"/>
              <a:t>Standardization options and recommendation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DCE6E-B1C4-43EB-F997-D68FFE8D93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B89482-1231-66A5-4E87-22708905A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0828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3C6CC-B7C6-89C4-62A1-F4AFE202C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2CD52-6999-9A01-7B11-9175AACF1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802.11az ‘Next Generation Positioning’ project is nearing completion and is using 802.11ax as baseline and support up to 160 MHz ranging</a:t>
            </a:r>
          </a:p>
          <a:p>
            <a:r>
              <a:rPr lang="en-US" dirty="0"/>
              <a:t>802.11be is adding 320 MHz bandwidth operating modes, the use of which can further enhance accuracy of 802.11 FTM ranging</a:t>
            </a:r>
          </a:p>
          <a:p>
            <a:r>
              <a:rPr lang="en-US" dirty="0"/>
              <a:t>This submission briefly discusses:</a:t>
            </a:r>
          </a:p>
          <a:p>
            <a:pPr lvl="1"/>
            <a:r>
              <a:rPr lang="en-US" dirty="0"/>
              <a:t>The benefits of adding 320 MHz FTM operation to the 802.11 set of standards</a:t>
            </a:r>
          </a:p>
          <a:p>
            <a:pPr lvl="1"/>
            <a:r>
              <a:rPr lang="en-US" dirty="0"/>
              <a:t>Some recent additional market context for 802.11 FTM </a:t>
            </a:r>
          </a:p>
          <a:p>
            <a:pPr lvl="1"/>
            <a:r>
              <a:rPr lang="en-US" dirty="0"/>
              <a:t>A recommended standardization path for 320 MHz ranging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DCE6E-B1C4-43EB-F997-D68FFE8D93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B89482-1231-66A5-4E87-22708905A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7357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0ECCF-E3E6-32D0-EAD1-5BD2EEDAD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39044"/>
            <a:ext cx="10363200" cy="1066800"/>
          </a:xfrm>
        </p:spPr>
        <p:txBody>
          <a:bodyPr/>
          <a:lstStyle/>
          <a:p>
            <a:r>
              <a:rPr lang="en-US" dirty="0"/>
              <a:t>Role of Frequency Bandwidth in Ranging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575ED-6712-BD70-7EA7-613641495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84784"/>
            <a:ext cx="10363200" cy="4114800"/>
          </a:xfrm>
        </p:spPr>
        <p:txBody>
          <a:bodyPr/>
          <a:lstStyle/>
          <a:p>
            <a:r>
              <a:rPr lang="en-US" dirty="0"/>
              <a:t>Four performance drives for wireless ranging accuracy:*</a:t>
            </a:r>
          </a:p>
          <a:p>
            <a:pPr lvl="1"/>
            <a:r>
              <a:rPr lang="en-US" b="1" u="sng" dirty="0"/>
              <a:t>Frequency Bandwidth</a:t>
            </a:r>
            <a:endParaRPr lang="en-US" dirty="0"/>
          </a:p>
          <a:p>
            <a:pPr lvl="1"/>
            <a:r>
              <a:rPr lang="en-US" dirty="0"/>
              <a:t>Use of Multi-Antenna Technology</a:t>
            </a:r>
          </a:p>
          <a:p>
            <a:pPr lvl="1"/>
            <a:r>
              <a:rPr lang="en-US" dirty="0"/>
              <a:t>Transmit Power</a:t>
            </a:r>
          </a:p>
          <a:p>
            <a:pPr lvl="1"/>
            <a:r>
              <a:rPr lang="en-US" dirty="0"/>
              <a:t>Receiver Sensitivity</a:t>
            </a:r>
            <a:br>
              <a:rPr lang="en-US" b="1" u="sng" dirty="0"/>
            </a:br>
            <a:endParaRPr lang="en-US" b="1" u="sng" dirty="0"/>
          </a:p>
          <a:p>
            <a:r>
              <a:rPr lang="en-US" dirty="0"/>
              <a:t>Expanding the max frequency bandwidth assumed for 802.11az (160 MHz) to 320 MHz is expected to further improve accuracy of 802.11 ranging</a:t>
            </a:r>
          </a:p>
          <a:p>
            <a:pPr lvl="1"/>
            <a:r>
              <a:rPr lang="en-US" dirty="0"/>
              <a:t>A conservative estimate is that based on Qualcomm internal analysis is that going from 160 Mode to 320 MHz will lead to a 30% increase in accuracy</a:t>
            </a:r>
          </a:p>
          <a:p>
            <a:pPr lvl="2"/>
            <a:r>
              <a:rPr lang="en-US" dirty="0"/>
              <a:t>E.g.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if the 90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percentile accuracy is 100 cm in the case of 160 MHz operation,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it would be 70 cm for 320 MHz operation</a:t>
            </a:r>
          </a:p>
          <a:p>
            <a:pPr lvl="2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498FFC-49AB-34A1-F206-A85A70BBE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AA434E-0F74-36AA-AFB4-A3EE60EF0D15}"/>
              </a:ext>
            </a:extLst>
          </p:cNvPr>
          <p:cNvSpPr txBox="1"/>
          <p:nvPr/>
        </p:nvSpPr>
        <p:spPr>
          <a:xfrm>
            <a:off x="1127448" y="6172200"/>
            <a:ext cx="8095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See: </a:t>
            </a:r>
            <a:r>
              <a:rPr lang="en-US" dirty="0">
                <a:hlinkClick r:id="rId2"/>
              </a:rPr>
              <a:t>https://www.qualcomm.com/content/dam/qcomm-martech/dm-assets/documents/wi-fi_location_white_paper_finalv2.pdf</a:t>
            </a:r>
            <a:endParaRPr lang="en-US" dirty="0"/>
          </a:p>
          <a:p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318959-3504-8DF7-A600-7A3FC4CF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90721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FF3D5-4580-90E3-3D43-8C7986E2A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US" dirty="0"/>
              <a:t>Updated Market Context for 802.11 Fine Timing Measurements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D1B31-797A-BF48-E29A-220FAE2E9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484784"/>
            <a:ext cx="10945216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New market context that emerged since  802.11 Rev mc FTM was standardized and 802.11az got started:</a:t>
            </a:r>
          </a:p>
          <a:p>
            <a:r>
              <a:rPr lang="en-US" sz="2000" dirty="0"/>
              <a:t>Broader market and standards interest for the </a:t>
            </a:r>
            <a:r>
              <a:rPr lang="en-US" sz="2000" u="sng" dirty="0"/>
              <a:t>D2D ranging category </a:t>
            </a:r>
            <a:r>
              <a:rPr lang="en-US" sz="2000" dirty="0"/>
              <a:t>from adjacent technology areas, e.g.:</a:t>
            </a:r>
          </a:p>
          <a:p>
            <a:pPr lvl="1"/>
            <a:r>
              <a:rPr lang="en-US" sz="1800" dirty="0"/>
              <a:t>UWB, e.g. 802.15.4z and ongoing 802.15.4ab</a:t>
            </a:r>
          </a:p>
          <a:p>
            <a:pPr lvl="1"/>
            <a:r>
              <a:rPr lang="en-US" sz="1800" dirty="0"/>
              <a:t>Bluetooth SIG - HADM (High Accuracy Distance Measurement)</a:t>
            </a:r>
          </a:p>
          <a:p>
            <a:pPr lvl="1"/>
            <a:r>
              <a:rPr lang="en-US" sz="1800" dirty="0"/>
              <a:t>3GPP</a:t>
            </a:r>
          </a:p>
          <a:p>
            <a:pPr lvl="1"/>
            <a:r>
              <a:rPr lang="en-US" sz="1800" dirty="0"/>
              <a:t>CCC (Connected Car Consortium)</a:t>
            </a:r>
          </a:p>
          <a:p>
            <a:r>
              <a:rPr lang="en-US" sz="2000" dirty="0"/>
              <a:t>Growing importance for 802.11 based technologies of the dimension of range / distance over which ranging measurements can be conducted</a:t>
            </a:r>
          </a:p>
          <a:p>
            <a:pPr lvl="1"/>
            <a:r>
              <a:rPr lang="en-US" sz="1800" dirty="0"/>
              <a:t>Ability to measure range over longer distances sets 802.11 technologies apart from some of the other connectivity technologies</a:t>
            </a:r>
          </a:p>
          <a:p>
            <a:r>
              <a:rPr lang="en-US" sz="2000" dirty="0"/>
              <a:t>Important new use case emerging to assist in geo location for 6GHz Standard Power Access Points for AFC operation (Automated Frequency Coordination)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29DD1-7AE8-9C35-49E5-0CDAEC0A3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CBE3932-6888-B575-0A53-C510585893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93094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48CC7-68F3-4894-B7CC-5A2B0CE51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00" y="385518"/>
            <a:ext cx="10363200" cy="1066800"/>
          </a:xfrm>
        </p:spPr>
        <p:txBody>
          <a:bodyPr/>
          <a:lstStyle/>
          <a:p>
            <a:r>
              <a:rPr lang="en-US" sz="2800" dirty="0"/>
              <a:t>Some measured results of FTM ranging at larger distances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046FC-FD1A-1B76-D0B3-06A23A2E1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1" y="4077072"/>
            <a:ext cx="10363200" cy="4114800"/>
          </a:xfrm>
        </p:spPr>
        <p:txBody>
          <a:bodyPr/>
          <a:lstStyle/>
          <a:p>
            <a:r>
              <a:rPr lang="en-US" sz="1200" dirty="0"/>
              <a:t>Wi-Fi 5 GHz VHT160 </a:t>
            </a:r>
            <a:r>
              <a:rPr lang="en-US" sz="1200" dirty="0" err="1"/>
              <a:t>LoS</a:t>
            </a:r>
            <a:r>
              <a:rPr lang="en-US" sz="1200" dirty="0"/>
              <a:t> ranging data was collected in Qualcomm Santa Clara campus from 10 meters to 220 meters at a step of 10 meters </a:t>
            </a:r>
          </a:p>
          <a:p>
            <a:r>
              <a:rPr lang="en-US" sz="1200" dirty="0"/>
              <a:t>RSSI dropped to around sensitivity point at 220 meters. At 230 meters, due to low RSSI, could not set up Wi-Fi 160 MHz connection</a:t>
            </a:r>
          </a:p>
          <a:p>
            <a:r>
              <a:rPr lang="en-US" sz="1200" dirty="0"/>
              <a:t>The RTT accuracy was consistent at all distances. Without averaging, the 90</a:t>
            </a:r>
            <a:r>
              <a:rPr lang="en-US" sz="1200" baseline="30000" dirty="0"/>
              <a:t>th</a:t>
            </a:r>
            <a:r>
              <a:rPr lang="en-US" sz="1200" dirty="0"/>
              <a:t> percentile ranging error is 97 cm, and with 32x averaging, the 90</a:t>
            </a:r>
            <a:r>
              <a:rPr lang="en-US" sz="1200" baseline="30000" dirty="0"/>
              <a:t>th</a:t>
            </a:r>
            <a:r>
              <a:rPr lang="en-US" sz="1200" dirty="0"/>
              <a:t> percentile ranging error is 20 cm</a:t>
            </a:r>
          </a:p>
          <a:p>
            <a:r>
              <a:rPr lang="en-US" sz="1200" dirty="0"/>
              <a:t>Below table shows the 90th percentile ranging error at each location. This is without averaging</a:t>
            </a:r>
          </a:p>
          <a:p>
            <a:endParaRPr lang="en-US" sz="1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3DF4E3-B9B3-603B-B573-124FD857E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7D6834-5E2E-F442-E14A-C5C2EBDB4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614" y="5301806"/>
            <a:ext cx="9096972" cy="10489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19E0394-0D2F-7E4C-5576-72CE7D4B8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850" y="1207786"/>
            <a:ext cx="3657472" cy="27446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119D9EF-0FEE-C549-3F32-7BEBC0DCC3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4241" y="1321142"/>
            <a:ext cx="3506414" cy="26312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85DFA47-9C0E-CAEB-1A6F-23F1F19744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0919" y="1202137"/>
            <a:ext cx="3823581" cy="2869285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8E7E168F-D09F-0520-32BF-308F3FAAF9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99711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93659-7734-2F48-BC9E-93860993B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036" y="505478"/>
            <a:ext cx="10363200" cy="1066800"/>
          </a:xfrm>
        </p:spPr>
        <p:txBody>
          <a:bodyPr/>
          <a:lstStyle/>
          <a:p>
            <a:r>
              <a:rPr lang="en-US" dirty="0"/>
              <a:t>Standard Power 6 GHz adds an important new Use Case for Wi-Fi FTM Ranging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10A03-D8E7-C573-674F-E9FD0F4C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012" y="1572278"/>
            <a:ext cx="10798224" cy="4114800"/>
          </a:xfrm>
        </p:spPr>
        <p:txBody>
          <a:bodyPr/>
          <a:lstStyle/>
          <a:p>
            <a:r>
              <a:rPr lang="en-US" sz="2000" dirty="0"/>
              <a:t>To operate in the 6GHz band at Standard Power Levels (Outdoor and Indoor), e.g.at up to 36 dBm in the US or Canada Automated Frequency Coordination (AFC) is required</a:t>
            </a:r>
          </a:p>
          <a:p>
            <a:r>
              <a:rPr lang="en-US" sz="2000" dirty="0"/>
              <a:t>To obtain the set of allowed frequencies from and AFC system, an AP needs to submit its geo location coordinates</a:t>
            </a:r>
          </a:p>
          <a:p>
            <a:r>
              <a:rPr lang="en-US" sz="2000" dirty="0"/>
              <a:t>The FCC rules prescribe that the geo location coordinates need to be determined by “</a:t>
            </a:r>
            <a:r>
              <a:rPr lang="en-US" sz="2000" dirty="0">
                <a:solidFill>
                  <a:schemeClr val="tx1"/>
                </a:solidFill>
              </a:rPr>
              <a:t>either an internal geolocation capability or an integrated capability to securely connect to an external geolocation devices or service”*</a:t>
            </a:r>
          </a:p>
          <a:p>
            <a:r>
              <a:rPr lang="en-US" sz="2000" dirty="0"/>
              <a:t>GPS is seen as a likely candidate for providing internal geolocation capabilities, however:</a:t>
            </a:r>
          </a:p>
          <a:p>
            <a:pPr lvl="1"/>
            <a:r>
              <a:rPr lang="en-US" sz="1800" dirty="0"/>
              <a:t>Not every AP will be able to obtain a GPS ‘fix’, e.g. when installed deep inside a building</a:t>
            </a:r>
          </a:p>
          <a:p>
            <a:pPr lvl="1"/>
            <a:r>
              <a:rPr lang="en-US" sz="1800" dirty="0"/>
              <a:t>Not every 6GHz capable AP may come equipped with GPS capabilities</a:t>
            </a:r>
          </a:p>
          <a:p>
            <a:r>
              <a:rPr lang="en-US" sz="2000" dirty="0"/>
              <a:t>Wi-Fi Fine Timing Measurement Ranging capabilities for AP to AP distance measurement can assist in providing location data to AP’s that cannot obtain location information through other means</a:t>
            </a:r>
          </a:p>
          <a:p>
            <a:pPr lvl="1"/>
            <a:r>
              <a:rPr lang="en-US" sz="1800" dirty="0"/>
              <a:t>Client to AP distance measurement may also be useful if a client is used as the source of geolocation data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EB1313-2B0E-F343-6ADC-C8412EB8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F08B91-7BF5-6534-5F92-BF8237EF503D}"/>
              </a:ext>
            </a:extLst>
          </p:cNvPr>
          <p:cNvSpPr txBox="1"/>
          <p:nvPr/>
        </p:nvSpPr>
        <p:spPr>
          <a:xfrm>
            <a:off x="695400" y="6298120"/>
            <a:ext cx="2600071" cy="17729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i="1" dirty="0">
                <a:solidFill>
                  <a:schemeClr val="tx2"/>
                </a:solidFill>
                <a:latin typeface="Microsoft Sans Serif"/>
                <a:cs typeface="Microsoft Sans Serif" panose="020B0604020202020204" pitchFamily="34" charset="0"/>
              </a:rPr>
              <a:t>*Source: FCC 2020 R&amp;O, </a:t>
            </a:r>
            <a:r>
              <a:rPr lang="en-US" i="1" dirty="0"/>
              <a:t>15.407(k)(9)</a:t>
            </a:r>
            <a:r>
              <a:rPr lang="en-US" sz="1100" i="1" dirty="0">
                <a:solidFill>
                  <a:schemeClr val="accent1"/>
                </a:solidFill>
              </a:rPr>
              <a:t> </a:t>
            </a:r>
            <a:endParaRPr lang="en-US" sz="1400" i="1" dirty="0">
              <a:solidFill>
                <a:schemeClr val="tx2"/>
              </a:solidFill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8E03292-52B3-0150-8088-FE4B76C2DE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59333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34C8EED0-7DF3-E5BF-F5FE-F41703847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3925" y="3861556"/>
            <a:ext cx="1280160" cy="12801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B568C9-F1E7-8FB3-F570-4A7B63072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00" y="424737"/>
            <a:ext cx="10363200" cy="1066800"/>
          </a:xfrm>
        </p:spPr>
        <p:txBody>
          <a:bodyPr/>
          <a:lstStyle/>
          <a:p>
            <a:r>
              <a:rPr lang="en-US" dirty="0"/>
              <a:t>6GHz AFC FTM Ranging Use Case, Further explanation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1A7EB-CD26-9A86-0550-68DBB7459A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2A0FB2-E1BF-1D82-CBB5-1F714704B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97A060-6D1C-4DBB-9F36-4A0F4EC751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8143" y="1756781"/>
            <a:ext cx="5166360" cy="438150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7AB08D3E-498E-3AB0-CAB4-3F9F58ADE96C}"/>
              </a:ext>
            </a:extLst>
          </p:cNvPr>
          <p:cNvGrpSpPr/>
          <p:nvPr/>
        </p:nvGrpSpPr>
        <p:grpSpPr>
          <a:xfrm>
            <a:off x="6888088" y="4786782"/>
            <a:ext cx="4820958" cy="1350353"/>
            <a:chOff x="6861454" y="4372132"/>
            <a:chExt cx="4820958" cy="1350353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5DA908B-F302-D780-553E-D82982CA91CB}"/>
                </a:ext>
              </a:extLst>
            </p:cNvPr>
            <p:cNvCxnSpPr>
              <a:cxnSpLocks/>
            </p:cNvCxnSpPr>
            <p:nvPr/>
          </p:nvCxnSpPr>
          <p:spPr>
            <a:xfrm>
              <a:off x="6870232" y="5604312"/>
              <a:ext cx="718237" cy="0"/>
            </a:xfrm>
            <a:prstGeom prst="line">
              <a:avLst/>
            </a:prstGeom>
            <a:ln w="57150" cap="rnd">
              <a:solidFill>
                <a:srgbClr val="FF40FF"/>
              </a:solidFill>
              <a:prstDash val="sysDash"/>
              <a:round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EF0912D-90D3-1FB4-8C0A-79CE776CA253}"/>
                </a:ext>
              </a:extLst>
            </p:cNvPr>
            <p:cNvSpPr txBox="1"/>
            <p:nvPr/>
          </p:nvSpPr>
          <p:spPr>
            <a:xfrm>
              <a:off x="7774291" y="5486138"/>
              <a:ext cx="3908121" cy="236347"/>
            </a:xfrm>
            <a:prstGeom prst="rect">
              <a:avLst/>
            </a:prstGeom>
          </p:spPr>
          <p:txBody>
            <a:bodyPr wrap="none" lIns="0" tIns="0" rIns="0" bIns="0" rtlCol="0">
              <a:spAutoFit/>
            </a:bodyPr>
            <a:lstStyle/>
            <a:p>
              <a:pPr algn="l">
                <a:lnSpc>
                  <a:spcPct val="96000"/>
                </a:lnSpc>
              </a:pPr>
              <a:r>
                <a:rPr lang="en-US" sz="160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= Wi-Fi Fine Timing Measurement Ranging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42EEED0-5BB9-14B1-9159-BED12D41422D}"/>
                </a:ext>
              </a:extLst>
            </p:cNvPr>
            <p:cNvGrpSpPr/>
            <p:nvPr/>
          </p:nvGrpSpPr>
          <p:grpSpPr>
            <a:xfrm>
              <a:off x="6870232" y="4428874"/>
              <a:ext cx="754279" cy="795932"/>
              <a:chOff x="1121915" y="2295255"/>
              <a:chExt cx="872196" cy="916200"/>
            </a:xfrm>
            <a:solidFill>
              <a:schemeClr val="accent3"/>
            </a:solidFill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A2F0CED2-53B5-A746-F2C0-C33DBD3CEB6A}"/>
                  </a:ext>
                </a:extLst>
              </p:cNvPr>
              <p:cNvGrpSpPr/>
              <p:nvPr/>
            </p:nvGrpSpPr>
            <p:grpSpPr>
              <a:xfrm>
                <a:off x="1339679" y="2295255"/>
                <a:ext cx="437223" cy="435981"/>
                <a:chOff x="2744787" y="87313"/>
                <a:chExt cx="6702426" cy="6683376"/>
              </a:xfrm>
              <a:grpFill/>
            </p:grpSpPr>
            <p:sp>
              <p:nvSpPr>
                <p:cNvPr id="19" name="Oval 18">
                  <a:extLst>
                    <a:ext uri="{FF2B5EF4-FFF2-40B4-BE49-F238E27FC236}">
                      <a16:creationId xmlns:a16="http://schemas.microsoft.com/office/drawing/2014/main" id="{935BFB33-6BE0-7851-3929-D29FC74FD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08488" y="1746250"/>
                  <a:ext cx="3375025" cy="33655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icrosoft Sans Serif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Freeform: Shape 200">
                  <a:extLst>
                    <a:ext uri="{FF2B5EF4-FFF2-40B4-BE49-F238E27FC236}">
                      <a16:creationId xmlns:a16="http://schemas.microsoft.com/office/drawing/2014/main" id="{54F728B6-4B10-7B1C-0883-1EAFF0037F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4787" y="87313"/>
                  <a:ext cx="6702426" cy="6683376"/>
                </a:xfrm>
                <a:custGeom>
                  <a:avLst/>
                  <a:gdLst>
                    <a:gd name="connsiteX0" fmla="*/ 3351213 w 6702426"/>
                    <a:gd name="connsiteY0" fmla="*/ 163512 h 6683376"/>
                    <a:gd name="connsiteX1" fmla="*/ 165100 w 6702426"/>
                    <a:gd name="connsiteY1" fmla="*/ 3341687 h 6683376"/>
                    <a:gd name="connsiteX2" fmla="*/ 3351213 w 6702426"/>
                    <a:gd name="connsiteY2" fmla="*/ 6519862 h 6683376"/>
                    <a:gd name="connsiteX3" fmla="*/ 6537326 w 6702426"/>
                    <a:gd name="connsiteY3" fmla="*/ 3341687 h 6683376"/>
                    <a:gd name="connsiteX4" fmla="*/ 3351213 w 6702426"/>
                    <a:gd name="connsiteY4" fmla="*/ 163512 h 6683376"/>
                    <a:gd name="connsiteX5" fmla="*/ 3351213 w 6702426"/>
                    <a:gd name="connsiteY5" fmla="*/ 0 h 6683376"/>
                    <a:gd name="connsiteX6" fmla="*/ 6702426 w 6702426"/>
                    <a:gd name="connsiteY6" fmla="*/ 3341688 h 6683376"/>
                    <a:gd name="connsiteX7" fmla="*/ 3351213 w 6702426"/>
                    <a:gd name="connsiteY7" fmla="*/ 6683376 h 6683376"/>
                    <a:gd name="connsiteX8" fmla="*/ 0 w 6702426"/>
                    <a:gd name="connsiteY8" fmla="*/ 3341688 h 6683376"/>
                    <a:gd name="connsiteX9" fmla="*/ 3351213 w 6702426"/>
                    <a:gd name="connsiteY9" fmla="*/ 0 h 66833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702426" h="6683376">
                      <a:moveTo>
                        <a:pt x="3351213" y="163512"/>
                      </a:moveTo>
                      <a:cubicBezTo>
                        <a:pt x="1591571" y="163512"/>
                        <a:pt x="165100" y="1586429"/>
                        <a:pt x="165100" y="3341687"/>
                      </a:cubicBezTo>
                      <a:cubicBezTo>
                        <a:pt x="165100" y="5096945"/>
                        <a:pt x="1591571" y="6519862"/>
                        <a:pt x="3351213" y="6519862"/>
                      </a:cubicBezTo>
                      <a:cubicBezTo>
                        <a:pt x="5110855" y="6519862"/>
                        <a:pt x="6537326" y="5096945"/>
                        <a:pt x="6537326" y="3341687"/>
                      </a:cubicBezTo>
                      <a:cubicBezTo>
                        <a:pt x="6537326" y="1586429"/>
                        <a:pt x="5110855" y="163512"/>
                        <a:pt x="3351213" y="163512"/>
                      </a:cubicBezTo>
                      <a:close/>
                      <a:moveTo>
                        <a:pt x="3351213" y="0"/>
                      </a:moveTo>
                      <a:cubicBezTo>
                        <a:pt x="5202037" y="0"/>
                        <a:pt x="6702426" y="1496125"/>
                        <a:pt x="6702426" y="3341688"/>
                      </a:cubicBezTo>
                      <a:cubicBezTo>
                        <a:pt x="6702426" y="5187251"/>
                        <a:pt x="5202037" y="6683376"/>
                        <a:pt x="3351213" y="6683376"/>
                      </a:cubicBezTo>
                      <a:cubicBezTo>
                        <a:pt x="1500389" y="6683376"/>
                        <a:pt x="0" y="5187251"/>
                        <a:pt x="0" y="3341688"/>
                      </a:cubicBezTo>
                      <a:cubicBezTo>
                        <a:pt x="0" y="1496125"/>
                        <a:pt x="1500389" y="0"/>
                        <a:pt x="335121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icrosoft Sans Serif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8" name="Freeform 7">
                <a:extLst>
                  <a:ext uri="{FF2B5EF4-FFF2-40B4-BE49-F238E27FC236}">
                    <a16:creationId xmlns:a16="http://schemas.microsoft.com/office/drawing/2014/main" id="{342FBB53-B2F3-5735-69BA-3CE78AAD10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1915" y="2441752"/>
                <a:ext cx="872196" cy="769703"/>
              </a:xfrm>
              <a:custGeom>
                <a:avLst/>
                <a:gdLst>
                  <a:gd name="T0" fmla="*/ 2171 w 4194"/>
                  <a:gd name="T1" fmla="*/ 1786 h 3714"/>
                  <a:gd name="T2" fmla="*/ 2177 w 4194"/>
                  <a:gd name="T3" fmla="*/ 645 h 3714"/>
                  <a:gd name="T4" fmla="*/ 2362 w 4194"/>
                  <a:gd name="T5" fmla="*/ 486 h 3714"/>
                  <a:gd name="T6" fmla="*/ 2226 w 4194"/>
                  <a:gd name="T7" fmla="*/ 77 h 3714"/>
                  <a:gd name="T8" fmla="*/ 1817 w 4194"/>
                  <a:gd name="T9" fmla="*/ 213 h 3714"/>
                  <a:gd name="T10" fmla="*/ 1953 w 4194"/>
                  <a:gd name="T11" fmla="*/ 623 h 3714"/>
                  <a:gd name="T12" fmla="*/ 2008 w 4194"/>
                  <a:gd name="T13" fmla="*/ 645 h 3714"/>
                  <a:gd name="T14" fmla="*/ 2008 w 4194"/>
                  <a:gd name="T15" fmla="*/ 1786 h 3714"/>
                  <a:gd name="T16" fmla="*/ 311 w 4194"/>
                  <a:gd name="T17" fmla="*/ 1786 h 3714"/>
                  <a:gd name="T18" fmla="*/ 0 w 4194"/>
                  <a:gd name="T19" fmla="*/ 2114 h 3714"/>
                  <a:gd name="T20" fmla="*/ 0 w 4194"/>
                  <a:gd name="T21" fmla="*/ 3086 h 3714"/>
                  <a:gd name="T22" fmla="*/ 311 w 4194"/>
                  <a:gd name="T23" fmla="*/ 3414 h 3714"/>
                  <a:gd name="T24" fmla="*/ 327 w 4194"/>
                  <a:gd name="T25" fmla="*/ 3414 h 3714"/>
                  <a:gd name="T26" fmla="*/ 327 w 4194"/>
                  <a:gd name="T27" fmla="*/ 3507 h 3714"/>
                  <a:gd name="T28" fmla="*/ 502 w 4194"/>
                  <a:gd name="T29" fmla="*/ 3714 h 3714"/>
                  <a:gd name="T30" fmla="*/ 900 w 4194"/>
                  <a:gd name="T31" fmla="*/ 3714 h 3714"/>
                  <a:gd name="T32" fmla="*/ 1074 w 4194"/>
                  <a:gd name="T33" fmla="*/ 3507 h 3714"/>
                  <a:gd name="T34" fmla="*/ 1074 w 4194"/>
                  <a:gd name="T35" fmla="*/ 3414 h 3714"/>
                  <a:gd name="T36" fmla="*/ 3136 w 4194"/>
                  <a:gd name="T37" fmla="*/ 3414 h 3714"/>
                  <a:gd name="T38" fmla="*/ 3136 w 4194"/>
                  <a:gd name="T39" fmla="*/ 3507 h 3714"/>
                  <a:gd name="T40" fmla="*/ 3305 w 4194"/>
                  <a:gd name="T41" fmla="*/ 3714 h 3714"/>
                  <a:gd name="T42" fmla="*/ 3708 w 4194"/>
                  <a:gd name="T43" fmla="*/ 3714 h 3714"/>
                  <a:gd name="T44" fmla="*/ 3877 w 4194"/>
                  <a:gd name="T45" fmla="*/ 3507 h 3714"/>
                  <a:gd name="T46" fmla="*/ 3877 w 4194"/>
                  <a:gd name="T47" fmla="*/ 3414 h 3714"/>
                  <a:gd name="T48" fmla="*/ 3883 w 4194"/>
                  <a:gd name="T49" fmla="*/ 3414 h 3714"/>
                  <a:gd name="T50" fmla="*/ 4194 w 4194"/>
                  <a:gd name="T51" fmla="*/ 3086 h 3714"/>
                  <a:gd name="T52" fmla="*/ 4194 w 4194"/>
                  <a:gd name="T53" fmla="*/ 2114 h 3714"/>
                  <a:gd name="T54" fmla="*/ 3883 w 4194"/>
                  <a:gd name="T55" fmla="*/ 1786 h 3714"/>
                  <a:gd name="T56" fmla="*/ 3883 w 4194"/>
                  <a:gd name="T57" fmla="*/ 1786 h 3714"/>
                  <a:gd name="T58" fmla="*/ 2171 w 4194"/>
                  <a:gd name="T59" fmla="*/ 1786 h 3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194" h="3714">
                    <a:moveTo>
                      <a:pt x="2171" y="1786"/>
                    </a:moveTo>
                    <a:cubicBezTo>
                      <a:pt x="2171" y="1573"/>
                      <a:pt x="2177" y="1224"/>
                      <a:pt x="2177" y="645"/>
                    </a:cubicBezTo>
                    <a:cubicBezTo>
                      <a:pt x="2253" y="618"/>
                      <a:pt x="2324" y="568"/>
                      <a:pt x="2362" y="486"/>
                    </a:cubicBezTo>
                    <a:cubicBezTo>
                      <a:pt x="2438" y="339"/>
                      <a:pt x="2378" y="153"/>
                      <a:pt x="2226" y="77"/>
                    </a:cubicBezTo>
                    <a:cubicBezTo>
                      <a:pt x="2078" y="0"/>
                      <a:pt x="1893" y="66"/>
                      <a:pt x="1817" y="213"/>
                    </a:cubicBezTo>
                    <a:cubicBezTo>
                      <a:pt x="1746" y="366"/>
                      <a:pt x="1806" y="547"/>
                      <a:pt x="1953" y="623"/>
                    </a:cubicBezTo>
                    <a:cubicBezTo>
                      <a:pt x="1969" y="634"/>
                      <a:pt x="1991" y="639"/>
                      <a:pt x="2008" y="645"/>
                    </a:cubicBezTo>
                    <a:cubicBezTo>
                      <a:pt x="2008" y="787"/>
                      <a:pt x="2008" y="1098"/>
                      <a:pt x="2008" y="1786"/>
                    </a:cubicBezTo>
                    <a:cubicBezTo>
                      <a:pt x="1937" y="1786"/>
                      <a:pt x="382" y="1786"/>
                      <a:pt x="311" y="1786"/>
                    </a:cubicBezTo>
                    <a:cubicBezTo>
                      <a:pt x="142" y="1786"/>
                      <a:pt x="0" y="1934"/>
                      <a:pt x="0" y="2114"/>
                    </a:cubicBezTo>
                    <a:cubicBezTo>
                      <a:pt x="0" y="2114"/>
                      <a:pt x="0" y="2114"/>
                      <a:pt x="0" y="3086"/>
                    </a:cubicBezTo>
                    <a:cubicBezTo>
                      <a:pt x="0" y="3266"/>
                      <a:pt x="142" y="3414"/>
                      <a:pt x="311" y="3414"/>
                    </a:cubicBezTo>
                    <a:cubicBezTo>
                      <a:pt x="311" y="3414"/>
                      <a:pt x="311" y="3414"/>
                      <a:pt x="327" y="3414"/>
                    </a:cubicBezTo>
                    <a:cubicBezTo>
                      <a:pt x="327" y="3414"/>
                      <a:pt x="327" y="3414"/>
                      <a:pt x="327" y="3507"/>
                    </a:cubicBezTo>
                    <a:cubicBezTo>
                      <a:pt x="327" y="3621"/>
                      <a:pt x="409" y="3714"/>
                      <a:pt x="502" y="3714"/>
                    </a:cubicBezTo>
                    <a:cubicBezTo>
                      <a:pt x="502" y="3714"/>
                      <a:pt x="502" y="3714"/>
                      <a:pt x="900" y="3714"/>
                    </a:cubicBezTo>
                    <a:cubicBezTo>
                      <a:pt x="998" y="3714"/>
                      <a:pt x="1074" y="3621"/>
                      <a:pt x="1074" y="3507"/>
                    </a:cubicBezTo>
                    <a:cubicBezTo>
                      <a:pt x="1074" y="3507"/>
                      <a:pt x="1074" y="3507"/>
                      <a:pt x="1074" y="3414"/>
                    </a:cubicBezTo>
                    <a:cubicBezTo>
                      <a:pt x="1074" y="3414"/>
                      <a:pt x="328" y="3414"/>
                      <a:pt x="3136" y="3414"/>
                    </a:cubicBezTo>
                    <a:cubicBezTo>
                      <a:pt x="3136" y="3414"/>
                      <a:pt x="3136" y="3414"/>
                      <a:pt x="3136" y="3507"/>
                    </a:cubicBezTo>
                    <a:cubicBezTo>
                      <a:pt x="3136" y="3621"/>
                      <a:pt x="3207" y="3714"/>
                      <a:pt x="3305" y="3714"/>
                    </a:cubicBezTo>
                    <a:cubicBezTo>
                      <a:pt x="3305" y="3714"/>
                      <a:pt x="3305" y="3714"/>
                      <a:pt x="3708" y="3714"/>
                    </a:cubicBezTo>
                    <a:cubicBezTo>
                      <a:pt x="3807" y="3714"/>
                      <a:pt x="3877" y="3621"/>
                      <a:pt x="3877" y="3507"/>
                    </a:cubicBezTo>
                    <a:cubicBezTo>
                      <a:pt x="3877" y="3507"/>
                      <a:pt x="3877" y="3507"/>
                      <a:pt x="3877" y="3414"/>
                    </a:cubicBezTo>
                    <a:cubicBezTo>
                      <a:pt x="3877" y="3414"/>
                      <a:pt x="3877" y="3414"/>
                      <a:pt x="3883" y="3414"/>
                    </a:cubicBezTo>
                    <a:cubicBezTo>
                      <a:pt x="4057" y="3414"/>
                      <a:pt x="4194" y="3266"/>
                      <a:pt x="4194" y="3086"/>
                    </a:cubicBezTo>
                    <a:cubicBezTo>
                      <a:pt x="4194" y="3086"/>
                      <a:pt x="4194" y="3086"/>
                      <a:pt x="4194" y="2114"/>
                    </a:cubicBezTo>
                    <a:cubicBezTo>
                      <a:pt x="4194" y="1934"/>
                      <a:pt x="4057" y="1786"/>
                      <a:pt x="3883" y="1786"/>
                    </a:cubicBezTo>
                    <a:cubicBezTo>
                      <a:pt x="3883" y="1786"/>
                      <a:pt x="3883" y="1786"/>
                      <a:pt x="3883" y="1786"/>
                    </a:cubicBezTo>
                    <a:cubicBezTo>
                      <a:pt x="3883" y="1786"/>
                      <a:pt x="2646" y="1786"/>
                      <a:pt x="2171" y="17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endParaRP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EC3D62D-1F20-563B-F083-9558CE935E93}"/>
                </a:ext>
              </a:extLst>
            </p:cNvPr>
            <p:cNvSpPr txBox="1"/>
            <p:nvPr/>
          </p:nvSpPr>
          <p:spPr>
            <a:xfrm>
              <a:off x="7774290" y="4890473"/>
              <a:ext cx="3741409" cy="472694"/>
            </a:xfrm>
            <a:prstGeom prst="rect">
              <a:avLst/>
            </a:prstGeom>
          </p:spPr>
          <p:txBody>
            <a:bodyPr wrap="none" lIns="0" tIns="0" rIns="0" bIns="0" rtlCol="0">
              <a:spAutoFit/>
            </a:bodyPr>
            <a:lstStyle/>
            <a:p>
              <a:pPr algn="l">
                <a:lnSpc>
                  <a:spcPct val="96000"/>
                </a:lnSpc>
              </a:pPr>
              <a:r>
                <a:rPr lang="en-US" sz="160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= AP that not able to generate its location</a:t>
              </a:r>
              <a:br>
                <a:rPr lang="en-US" sz="160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</a:br>
              <a:r>
                <a:rPr lang="en-US" sz="160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   through ‘internal capabilities’ 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F8C447E-F1E0-3E01-66C7-575E021F752E}"/>
                </a:ext>
              </a:extLst>
            </p:cNvPr>
            <p:cNvGrpSpPr/>
            <p:nvPr/>
          </p:nvGrpSpPr>
          <p:grpSpPr>
            <a:xfrm>
              <a:off x="6861454" y="4372132"/>
              <a:ext cx="718237" cy="936975"/>
              <a:chOff x="1121915" y="2295255"/>
              <a:chExt cx="872196" cy="916200"/>
            </a:xfrm>
            <a:solidFill>
              <a:srgbClr val="FFC000"/>
            </a:solidFill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0852F810-EE21-B1C0-0558-CABCBA6B166C}"/>
                  </a:ext>
                </a:extLst>
              </p:cNvPr>
              <p:cNvGrpSpPr/>
              <p:nvPr/>
            </p:nvGrpSpPr>
            <p:grpSpPr>
              <a:xfrm>
                <a:off x="1339679" y="2295255"/>
                <a:ext cx="437223" cy="435981"/>
                <a:chOff x="2744787" y="87313"/>
                <a:chExt cx="6702426" cy="6683376"/>
              </a:xfrm>
              <a:grpFill/>
            </p:grpSpPr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519D8F9D-5C5B-DBCB-1EE1-1B288039B5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08488" y="1746250"/>
                  <a:ext cx="3375025" cy="33655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icrosoft Sans Serif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Freeform: Shape 200">
                  <a:extLst>
                    <a:ext uri="{FF2B5EF4-FFF2-40B4-BE49-F238E27FC236}">
                      <a16:creationId xmlns:a16="http://schemas.microsoft.com/office/drawing/2014/main" id="{B6E9C669-F35D-5303-6EED-9EA4137255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4787" y="87313"/>
                  <a:ext cx="6702426" cy="6683376"/>
                </a:xfrm>
                <a:custGeom>
                  <a:avLst/>
                  <a:gdLst>
                    <a:gd name="connsiteX0" fmla="*/ 3351213 w 6702426"/>
                    <a:gd name="connsiteY0" fmla="*/ 163512 h 6683376"/>
                    <a:gd name="connsiteX1" fmla="*/ 165100 w 6702426"/>
                    <a:gd name="connsiteY1" fmla="*/ 3341687 h 6683376"/>
                    <a:gd name="connsiteX2" fmla="*/ 3351213 w 6702426"/>
                    <a:gd name="connsiteY2" fmla="*/ 6519862 h 6683376"/>
                    <a:gd name="connsiteX3" fmla="*/ 6537326 w 6702426"/>
                    <a:gd name="connsiteY3" fmla="*/ 3341687 h 6683376"/>
                    <a:gd name="connsiteX4" fmla="*/ 3351213 w 6702426"/>
                    <a:gd name="connsiteY4" fmla="*/ 163512 h 6683376"/>
                    <a:gd name="connsiteX5" fmla="*/ 3351213 w 6702426"/>
                    <a:gd name="connsiteY5" fmla="*/ 0 h 6683376"/>
                    <a:gd name="connsiteX6" fmla="*/ 6702426 w 6702426"/>
                    <a:gd name="connsiteY6" fmla="*/ 3341688 h 6683376"/>
                    <a:gd name="connsiteX7" fmla="*/ 3351213 w 6702426"/>
                    <a:gd name="connsiteY7" fmla="*/ 6683376 h 6683376"/>
                    <a:gd name="connsiteX8" fmla="*/ 0 w 6702426"/>
                    <a:gd name="connsiteY8" fmla="*/ 3341688 h 6683376"/>
                    <a:gd name="connsiteX9" fmla="*/ 3351213 w 6702426"/>
                    <a:gd name="connsiteY9" fmla="*/ 0 h 66833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702426" h="6683376">
                      <a:moveTo>
                        <a:pt x="3351213" y="163512"/>
                      </a:moveTo>
                      <a:cubicBezTo>
                        <a:pt x="1591571" y="163512"/>
                        <a:pt x="165100" y="1586429"/>
                        <a:pt x="165100" y="3341687"/>
                      </a:cubicBezTo>
                      <a:cubicBezTo>
                        <a:pt x="165100" y="5096945"/>
                        <a:pt x="1591571" y="6519862"/>
                        <a:pt x="3351213" y="6519862"/>
                      </a:cubicBezTo>
                      <a:cubicBezTo>
                        <a:pt x="5110855" y="6519862"/>
                        <a:pt x="6537326" y="5096945"/>
                        <a:pt x="6537326" y="3341687"/>
                      </a:cubicBezTo>
                      <a:cubicBezTo>
                        <a:pt x="6537326" y="1586429"/>
                        <a:pt x="5110855" y="163512"/>
                        <a:pt x="3351213" y="163512"/>
                      </a:cubicBezTo>
                      <a:close/>
                      <a:moveTo>
                        <a:pt x="3351213" y="0"/>
                      </a:moveTo>
                      <a:cubicBezTo>
                        <a:pt x="5202037" y="0"/>
                        <a:pt x="6702426" y="1496125"/>
                        <a:pt x="6702426" y="3341688"/>
                      </a:cubicBezTo>
                      <a:cubicBezTo>
                        <a:pt x="6702426" y="5187251"/>
                        <a:pt x="5202037" y="6683376"/>
                        <a:pt x="3351213" y="6683376"/>
                      </a:cubicBezTo>
                      <a:cubicBezTo>
                        <a:pt x="1500389" y="6683376"/>
                        <a:pt x="0" y="5187251"/>
                        <a:pt x="0" y="3341688"/>
                      </a:cubicBezTo>
                      <a:cubicBezTo>
                        <a:pt x="0" y="1496125"/>
                        <a:pt x="1500389" y="0"/>
                        <a:pt x="335121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icrosoft Sans Serif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4" name="Freeform 7">
                <a:extLst>
                  <a:ext uri="{FF2B5EF4-FFF2-40B4-BE49-F238E27FC236}">
                    <a16:creationId xmlns:a16="http://schemas.microsoft.com/office/drawing/2014/main" id="{6D6A4CFC-4CE9-D9F6-4208-DEF19E799F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1915" y="2441752"/>
                <a:ext cx="872196" cy="769703"/>
              </a:xfrm>
              <a:custGeom>
                <a:avLst/>
                <a:gdLst>
                  <a:gd name="T0" fmla="*/ 2171 w 4194"/>
                  <a:gd name="T1" fmla="*/ 1786 h 3714"/>
                  <a:gd name="T2" fmla="*/ 2177 w 4194"/>
                  <a:gd name="T3" fmla="*/ 645 h 3714"/>
                  <a:gd name="T4" fmla="*/ 2362 w 4194"/>
                  <a:gd name="T5" fmla="*/ 486 h 3714"/>
                  <a:gd name="T6" fmla="*/ 2226 w 4194"/>
                  <a:gd name="T7" fmla="*/ 77 h 3714"/>
                  <a:gd name="T8" fmla="*/ 1817 w 4194"/>
                  <a:gd name="T9" fmla="*/ 213 h 3714"/>
                  <a:gd name="T10" fmla="*/ 1953 w 4194"/>
                  <a:gd name="T11" fmla="*/ 623 h 3714"/>
                  <a:gd name="T12" fmla="*/ 2008 w 4194"/>
                  <a:gd name="T13" fmla="*/ 645 h 3714"/>
                  <a:gd name="T14" fmla="*/ 2008 w 4194"/>
                  <a:gd name="T15" fmla="*/ 1786 h 3714"/>
                  <a:gd name="T16" fmla="*/ 311 w 4194"/>
                  <a:gd name="T17" fmla="*/ 1786 h 3714"/>
                  <a:gd name="T18" fmla="*/ 0 w 4194"/>
                  <a:gd name="T19" fmla="*/ 2114 h 3714"/>
                  <a:gd name="T20" fmla="*/ 0 w 4194"/>
                  <a:gd name="T21" fmla="*/ 3086 h 3714"/>
                  <a:gd name="T22" fmla="*/ 311 w 4194"/>
                  <a:gd name="T23" fmla="*/ 3414 h 3714"/>
                  <a:gd name="T24" fmla="*/ 327 w 4194"/>
                  <a:gd name="T25" fmla="*/ 3414 h 3714"/>
                  <a:gd name="T26" fmla="*/ 327 w 4194"/>
                  <a:gd name="T27" fmla="*/ 3507 h 3714"/>
                  <a:gd name="T28" fmla="*/ 502 w 4194"/>
                  <a:gd name="T29" fmla="*/ 3714 h 3714"/>
                  <a:gd name="T30" fmla="*/ 900 w 4194"/>
                  <a:gd name="T31" fmla="*/ 3714 h 3714"/>
                  <a:gd name="T32" fmla="*/ 1074 w 4194"/>
                  <a:gd name="T33" fmla="*/ 3507 h 3714"/>
                  <a:gd name="T34" fmla="*/ 1074 w 4194"/>
                  <a:gd name="T35" fmla="*/ 3414 h 3714"/>
                  <a:gd name="T36" fmla="*/ 3136 w 4194"/>
                  <a:gd name="T37" fmla="*/ 3414 h 3714"/>
                  <a:gd name="T38" fmla="*/ 3136 w 4194"/>
                  <a:gd name="T39" fmla="*/ 3507 h 3714"/>
                  <a:gd name="T40" fmla="*/ 3305 w 4194"/>
                  <a:gd name="T41" fmla="*/ 3714 h 3714"/>
                  <a:gd name="T42" fmla="*/ 3708 w 4194"/>
                  <a:gd name="T43" fmla="*/ 3714 h 3714"/>
                  <a:gd name="T44" fmla="*/ 3877 w 4194"/>
                  <a:gd name="T45" fmla="*/ 3507 h 3714"/>
                  <a:gd name="T46" fmla="*/ 3877 w 4194"/>
                  <a:gd name="T47" fmla="*/ 3414 h 3714"/>
                  <a:gd name="T48" fmla="*/ 3883 w 4194"/>
                  <a:gd name="T49" fmla="*/ 3414 h 3714"/>
                  <a:gd name="T50" fmla="*/ 4194 w 4194"/>
                  <a:gd name="T51" fmla="*/ 3086 h 3714"/>
                  <a:gd name="T52" fmla="*/ 4194 w 4194"/>
                  <a:gd name="T53" fmla="*/ 2114 h 3714"/>
                  <a:gd name="T54" fmla="*/ 3883 w 4194"/>
                  <a:gd name="T55" fmla="*/ 1786 h 3714"/>
                  <a:gd name="T56" fmla="*/ 3883 w 4194"/>
                  <a:gd name="T57" fmla="*/ 1786 h 3714"/>
                  <a:gd name="T58" fmla="*/ 2171 w 4194"/>
                  <a:gd name="T59" fmla="*/ 1786 h 3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194" h="3714">
                    <a:moveTo>
                      <a:pt x="2171" y="1786"/>
                    </a:moveTo>
                    <a:cubicBezTo>
                      <a:pt x="2171" y="1573"/>
                      <a:pt x="2177" y="1224"/>
                      <a:pt x="2177" y="645"/>
                    </a:cubicBezTo>
                    <a:cubicBezTo>
                      <a:pt x="2253" y="618"/>
                      <a:pt x="2324" y="568"/>
                      <a:pt x="2362" y="486"/>
                    </a:cubicBezTo>
                    <a:cubicBezTo>
                      <a:pt x="2438" y="339"/>
                      <a:pt x="2378" y="153"/>
                      <a:pt x="2226" y="77"/>
                    </a:cubicBezTo>
                    <a:cubicBezTo>
                      <a:pt x="2078" y="0"/>
                      <a:pt x="1893" y="66"/>
                      <a:pt x="1817" y="213"/>
                    </a:cubicBezTo>
                    <a:cubicBezTo>
                      <a:pt x="1746" y="366"/>
                      <a:pt x="1806" y="547"/>
                      <a:pt x="1953" y="623"/>
                    </a:cubicBezTo>
                    <a:cubicBezTo>
                      <a:pt x="1969" y="634"/>
                      <a:pt x="1991" y="639"/>
                      <a:pt x="2008" y="645"/>
                    </a:cubicBezTo>
                    <a:cubicBezTo>
                      <a:pt x="2008" y="787"/>
                      <a:pt x="2008" y="1098"/>
                      <a:pt x="2008" y="1786"/>
                    </a:cubicBezTo>
                    <a:cubicBezTo>
                      <a:pt x="1937" y="1786"/>
                      <a:pt x="382" y="1786"/>
                      <a:pt x="311" y="1786"/>
                    </a:cubicBezTo>
                    <a:cubicBezTo>
                      <a:pt x="142" y="1786"/>
                      <a:pt x="0" y="1934"/>
                      <a:pt x="0" y="2114"/>
                    </a:cubicBezTo>
                    <a:cubicBezTo>
                      <a:pt x="0" y="2114"/>
                      <a:pt x="0" y="2114"/>
                      <a:pt x="0" y="3086"/>
                    </a:cubicBezTo>
                    <a:cubicBezTo>
                      <a:pt x="0" y="3266"/>
                      <a:pt x="142" y="3414"/>
                      <a:pt x="311" y="3414"/>
                    </a:cubicBezTo>
                    <a:cubicBezTo>
                      <a:pt x="311" y="3414"/>
                      <a:pt x="311" y="3414"/>
                      <a:pt x="327" y="3414"/>
                    </a:cubicBezTo>
                    <a:cubicBezTo>
                      <a:pt x="327" y="3414"/>
                      <a:pt x="327" y="3414"/>
                      <a:pt x="327" y="3507"/>
                    </a:cubicBezTo>
                    <a:cubicBezTo>
                      <a:pt x="327" y="3621"/>
                      <a:pt x="409" y="3714"/>
                      <a:pt x="502" y="3714"/>
                    </a:cubicBezTo>
                    <a:cubicBezTo>
                      <a:pt x="502" y="3714"/>
                      <a:pt x="502" y="3714"/>
                      <a:pt x="900" y="3714"/>
                    </a:cubicBezTo>
                    <a:cubicBezTo>
                      <a:pt x="998" y="3714"/>
                      <a:pt x="1074" y="3621"/>
                      <a:pt x="1074" y="3507"/>
                    </a:cubicBezTo>
                    <a:cubicBezTo>
                      <a:pt x="1074" y="3507"/>
                      <a:pt x="1074" y="3507"/>
                      <a:pt x="1074" y="3414"/>
                    </a:cubicBezTo>
                    <a:cubicBezTo>
                      <a:pt x="1074" y="3414"/>
                      <a:pt x="328" y="3414"/>
                      <a:pt x="3136" y="3414"/>
                    </a:cubicBezTo>
                    <a:cubicBezTo>
                      <a:pt x="3136" y="3414"/>
                      <a:pt x="3136" y="3414"/>
                      <a:pt x="3136" y="3507"/>
                    </a:cubicBezTo>
                    <a:cubicBezTo>
                      <a:pt x="3136" y="3621"/>
                      <a:pt x="3207" y="3714"/>
                      <a:pt x="3305" y="3714"/>
                    </a:cubicBezTo>
                    <a:cubicBezTo>
                      <a:pt x="3305" y="3714"/>
                      <a:pt x="3305" y="3714"/>
                      <a:pt x="3708" y="3714"/>
                    </a:cubicBezTo>
                    <a:cubicBezTo>
                      <a:pt x="3807" y="3714"/>
                      <a:pt x="3877" y="3621"/>
                      <a:pt x="3877" y="3507"/>
                    </a:cubicBezTo>
                    <a:cubicBezTo>
                      <a:pt x="3877" y="3507"/>
                      <a:pt x="3877" y="3507"/>
                      <a:pt x="3877" y="3414"/>
                    </a:cubicBezTo>
                    <a:cubicBezTo>
                      <a:pt x="3877" y="3414"/>
                      <a:pt x="3877" y="3414"/>
                      <a:pt x="3883" y="3414"/>
                    </a:cubicBezTo>
                    <a:cubicBezTo>
                      <a:pt x="4057" y="3414"/>
                      <a:pt x="4194" y="3266"/>
                      <a:pt x="4194" y="3086"/>
                    </a:cubicBezTo>
                    <a:cubicBezTo>
                      <a:pt x="4194" y="3086"/>
                      <a:pt x="4194" y="3086"/>
                      <a:pt x="4194" y="2114"/>
                    </a:cubicBezTo>
                    <a:cubicBezTo>
                      <a:pt x="4194" y="1934"/>
                      <a:pt x="4057" y="1786"/>
                      <a:pt x="3883" y="1786"/>
                    </a:cubicBezTo>
                    <a:cubicBezTo>
                      <a:pt x="3883" y="1786"/>
                      <a:pt x="3883" y="1786"/>
                      <a:pt x="3883" y="1786"/>
                    </a:cubicBezTo>
                    <a:cubicBezTo>
                      <a:pt x="3883" y="1786"/>
                      <a:pt x="2646" y="1786"/>
                      <a:pt x="2171" y="17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endParaRPr>
              </a:p>
            </p:txBody>
          </p:sp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D21F965D-7A62-5F54-D48D-313C77A4A02F}"/>
              </a:ext>
            </a:extLst>
          </p:cNvPr>
          <p:cNvSpPr txBox="1"/>
          <p:nvPr/>
        </p:nvSpPr>
        <p:spPr>
          <a:xfrm>
            <a:off x="7800924" y="4415815"/>
            <a:ext cx="2460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Microsoft Sans Serif"/>
                <a:cs typeface="Microsoft Sans Serif" panose="020B0604020202020204" pitchFamily="34" charset="0"/>
              </a:rPr>
              <a:t>= AP with known position</a:t>
            </a:r>
          </a:p>
        </p:txBody>
      </p:sp>
    </p:spTree>
    <p:extLst>
      <p:ext uri="{BB962C8B-B14F-4D97-AF65-F5344CB8AC3E}">
        <p14:creationId xmlns:p14="http://schemas.microsoft.com/office/powerpoint/2010/main" val="3552791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568C9-F1E7-8FB3-F570-4A7B63072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82" y="364868"/>
            <a:ext cx="10363200" cy="1066800"/>
          </a:xfrm>
        </p:spPr>
        <p:txBody>
          <a:bodyPr/>
          <a:lstStyle/>
          <a:p>
            <a:r>
              <a:rPr lang="en-US" dirty="0"/>
              <a:t>320 MHz Standardization Options and Recommendation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1A7EB-CD26-9A86-0550-68DBB7459A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2A0FB2-E1BF-1D82-CBB5-1F714704B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4B37E9B5-D545-CCB4-CEA1-8AA189E979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767971"/>
              </p:ext>
            </p:extLst>
          </p:nvPr>
        </p:nvGraphicFramePr>
        <p:xfrm>
          <a:off x="907342" y="1369659"/>
          <a:ext cx="10222160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2296">
                  <a:extLst>
                    <a:ext uri="{9D8B030D-6E8A-4147-A177-3AD203B41FA5}">
                      <a16:colId xmlns:a16="http://schemas.microsoft.com/office/drawing/2014/main" val="1768372118"/>
                    </a:ext>
                  </a:extLst>
                </a:gridCol>
                <a:gridCol w="7099864">
                  <a:extLst>
                    <a:ext uri="{9D8B030D-6E8A-4147-A177-3AD203B41FA5}">
                      <a16:colId xmlns:a16="http://schemas.microsoft.com/office/drawing/2014/main" val="3530349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Option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Considerations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283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TG 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Incompatible with the 802.11ax baseline requirement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395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TG 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 me does not include .11be, would have to wait for the Rev mf timeframe to address it as part of a maintenance project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479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TG bf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 of .11bf is sensing, a related but separate topic, would disrupt .11bf scope and timeline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26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TG 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Would be a distraction; would expand the scope of .11be and likely extend the timeline; workload is already very high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397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Stand Alone New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With the .11az work efforts wrapping up, a focused project as a follow on seems to make sense. Need for tight scope and timeline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951381"/>
                  </a:ext>
                </a:extLst>
              </a:tr>
            </a:tbl>
          </a:graphicData>
        </a:graphic>
      </p:graphicFrame>
      <p:sp>
        <p:nvSpPr>
          <p:cNvPr id="10" name="Arrow: Right 9">
            <a:extLst>
              <a:ext uri="{FF2B5EF4-FFF2-40B4-BE49-F238E27FC236}">
                <a16:creationId xmlns:a16="http://schemas.microsoft.com/office/drawing/2014/main" id="{8F7E99B2-9EBB-E615-1994-AADE08D16E0E}"/>
              </a:ext>
            </a:extLst>
          </p:cNvPr>
          <p:cNvSpPr/>
          <p:nvPr/>
        </p:nvSpPr>
        <p:spPr bwMode="auto">
          <a:xfrm rot="5400000">
            <a:off x="5522751" y="4542119"/>
            <a:ext cx="396044" cy="9001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008A7B-7695-EEB7-4058-D49ADAE9F26C}"/>
              </a:ext>
            </a:extLst>
          </p:cNvPr>
          <p:cNvSpPr txBox="1"/>
          <p:nvPr/>
        </p:nvSpPr>
        <p:spPr>
          <a:xfrm>
            <a:off x="1219876" y="5478859"/>
            <a:ext cx="93184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Recommendation is to develop a PAR and CSD for a stand alone Taskgroup for the </a:t>
            </a:r>
            <a:br>
              <a:rPr lang="en-US" sz="2000" b="1" dirty="0"/>
            </a:br>
            <a:r>
              <a:rPr lang="en-US" sz="2000" b="1" dirty="0"/>
              <a:t>purpose of standardizing 320 MHz mode ranging operation  </a:t>
            </a:r>
          </a:p>
        </p:txBody>
      </p:sp>
    </p:spTree>
    <p:extLst>
      <p:ext uri="{BB962C8B-B14F-4D97-AF65-F5344CB8AC3E}">
        <p14:creationId xmlns:p14="http://schemas.microsoft.com/office/powerpoint/2010/main" val="38912549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23110</TotalTime>
  <Words>965</Words>
  <Application>Microsoft Office PowerPoint</Application>
  <PresentationFormat>Widescreen</PresentationFormat>
  <Paragraphs>91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Microsoft Sans Serif</vt:lpstr>
      <vt:lpstr>Times New Roman</vt:lpstr>
      <vt:lpstr>802-11-Submission</vt:lpstr>
      <vt:lpstr>Document</vt:lpstr>
      <vt:lpstr>On the need for standardizing 802.11be 320 MHz mode ranging</vt:lpstr>
      <vt:lpstr>Topics</vt:lpstr>
      <vt:lpstr>Introduction</vt:lpstr>
      <vt:lpstr>Role of Frequency Bandwidth in Ranging Performance</vt:lpstr>
      <vt:lpstr>Updated Market Context for 802.11 Fine Timing Measurements </vt:lpstr>
      <vt:lpstr>Some measured results of FTM ranging at larger distances</vt:lpstr>
      <vt:lpstr>Standard Power 6 GHz adds an important new Use Case for Wi-Fi FTM Ranging Technology</vt:lpstr>
      <vt:lpstr>6GHz AFC FTM Ranging Use Case, Further explanation</vt:lpstr>
      <vt:lpstr>320 MHz Standardization Options and Recommendation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Rolf De Vegt</cp:lastModifiedBy>
  <cp:revision>853</cp:revision>
  <cp:lastPrinted>1998-02-10T13:28:06Z</cp:lastPrinted>
  <dcterms:created xsi:type="dcterms:W3CDTF">2004-12-02T14:01:45Z</dcterms:created>
  <dcterms:modified xsi:type="dcterms:W3CDTF">2022-07-11T16:09:04Z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