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 varScale="1">
        <p:scale>
          <a:sx n="112" d="100"/>
          <a:sy n="112" d="100"/>
        </p:scale>
        <p:origin x="328" y="20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802.11-22/1068r1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it-IT"/>
              <a:t>July 2022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Stefano Avallone, University of Napoli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802.11-22/1068r1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July 2022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Stefano Avallone, University of Napoli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802.11-22/1068r1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it-IT"/>
              <a:t>July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Stefano Avallone, University of Napoli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802.11-22/1068r1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it-IT"/>
              <a:t>July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Stefano Avallone, University of Napoli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July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July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July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July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July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802.11-22/1068r1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NS-3 Working Group on </a:t>
            </a:r>
            <a:r>
              <a:rPr lang="en-GB" dirty="0" err="1"/>
              <a:t>WiFi</a:t>
            </a:r>
            <a:r>
              <a:rPr lang="en-GB" dirty="0"/>
              <a:t>: An Update on 802.11ax and .11be Models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56606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2022-07-14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it-IT"/>
              <a:t>July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John Doe, Some Company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4841324"/>
              </p:ext>
            </p:extLst>
          </p:nvPr>
        </p:nvGraphicFramePr>
        <p:xfrm>
          <a:off x="993775" y="2428875"/>
          <a:ext cx="10272713" cy="245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514600" progId="Word.Document.8">
                  <p:embed/>
                </p:oleObj>
              </mc:Choice>
              <mc:Fallback>
                <p:oleObj name="Document" r:id="rId3" imgW="10439400" imgH="2514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28875"/>
                        <a:ext cx="10272713" cy="2459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E5915-17FA-84C3-A5FD-A4EF2FFA0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NS3W Group: achievements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11055-9E27-EBC1-DF9C-B63ECD819A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Code and project updates are shared within the group</a:t>
            </a:r>
            <a:endParaRPr lang="en-IT" dirty="0"/>
          </a:p>
          <a:p>
            <a:pPr>
              <a:buFont typeface="Arial" panose="020B0604020202020204" pitchFamily="34" charset="0"/>
              <a:buChar char="•"/>
            </a:pPr>
            <a:r>
              <a:rPr lang="en-IT" dirty="0"/>
              <a:t>Companies are not prevented from developing their own logic for internal use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T" dirty="0"/>
              <a:t>Multi-User Scheduler to select among SU, DL MU and UL MU transmissions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T" dirty="0"/>
              <a:t>Association Manager to select the links a non-AP MLD requests to setup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T" dirty="0"/>
              <a:t>TWT AP Manager and TWT STA Manager to define the behavior of TWT requesting/responding STA and TWT scheduling AP/scheduled STA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87325E-111C-B681-902E-C748299450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6F206-2931-7A3E-1C9B-7329CA2B2F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Stefano Avallone (UNINA)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291C80-ED89-A49F-DDD3-EA44176A81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2985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E5915-17FA-84C3-A5FD-A4EF2FFA0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NS3W Group: achievements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11055-9E27-EBC1-DF9C-B63ECD819A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Projects not necessarily have to implement standard features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2021 project on multi-AP coordination (C-TDMA and C-OFDMA)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Universities can use the developed features to carry out research works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Following slides illustrate sample simulation results obtained with the enhanced ns-3 simulator</a:t>
            </a:r>
            <a:endParaRPr lang="en-IT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87325E-111C-B681-902E-C748299450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6F206-2931-7A3E-1C9B-7329CA2B2F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Stefano Avallone (UNINA)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291C80-ED89-A49F-DDD3-EA44176A81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07572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E4D8E-B133-A23A-2AE5-7864943E8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OFDMA impact on latency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02CA5CA4-083F-AAB0-42FA-34F552E5D3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2757436"/>
            <a:ext cx="3839697" cy="2687788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AC17B2-5C46-1F6A-7630-5F3D27529B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D5A538-F04A-9053-6D0D-91BE1840E0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Stefano Avallone (UNINA)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F62E9B3-01AF-D9F5-C9DC-C22CFFF26B0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2022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D84218-1D83-F27D-9022-B67BE290AF28}"/>
              </a:ext>
            </a:extLst>
          </p:cNvPr>
          <p:cNvSpPr txBox="1"/>
          <p:nvPr/>
        </p:nvSpPr>
        <p:spPr>
          <a:xfrm>
            <a:off x="2220913" y="5661249"/>
            <a:ext cx="77597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tx1"/>
                </a:solidFill>
              </a:rPr>
              <a:t>S. </a:t>
            </a:r>
            <a:r>
              <a:rPr lang="en-GB" sz="1200" dirty="0" err="1">
                <a:solidFill>
                  <a:schemeClr val="tx1"/>
                </a:solidFill>
              </a:rPr>
              <a:t>Avallone</a:t>
            </a:r>
            <a:r>
              <a:rPr lang="en-GB" sz="1200" dirty="0">
                <a:solidFill>
                  <a:schemeClr val="tx1"/>
                </a:solidFill>
              </a:rPr>
              <a:t>, P. </a:t>
            </a:r>
            <a:r>
              <a:rPr lang="en-GB" sz="1200" dirty="0" err="1">
                <a:solidFill>
                  <a:schemeClr val="tx1"/>
                </a:solidFill>
              </a:rPr>
              <a:t>Imputato</a:t>
            </a:r>
            <a:r>
              <a:rPr lang="en-GB" sz="1200" dirty="0">
                <a:solidFill>
                  <a:schemeClr val="tx1"/>
                </a:solidFill>
              </a:rPr>
              <a:t>, G. </a:t>
            </a:r>
            <a:r>
              <a:rPr lang="en-GB" sz="1200" dirty="0" err="1">
                <a:solidFill>
                  <a:schemeClr val="tx1"/>
                </a:solidFill>
              </a:rPr>
              <a:t>Redieteab</a:t>
            </a:r>
            <a:r>
              <a:rPr lang="en-GB" sz="1200" dirty="0">
                <a:solidFill>
                  <a:schemeClr val="tx1"/>
                </a:solidFill>
              </a:rPr>
              <a:t>, C. Ghosh and S. Roy, "</a:t>
            </a:r>
            <a:r>
              <a:rPr lang="en-GB" sz="1200" b="1" dirty="0">
                <a:solidFill>
                  <a:schemeClr val="tx1"/>
                </a:solidFill>
              </a:rPr>
              <a:t>Will OFDMA Improve the Performance of 802.11 </a:t>
            </a:r>
            <a:r>
              <a:rPr lang="en-GB" sz="1200" b="1" dirty="0" err="1">
                <a:solidFill>
                  <a:schemeClr val="tx1"/>
                </a:solidFill>
              </a:rPr>
              <a:t>Wifi</a:t>
            </a:r>
            <a:r>
              <a:rPr lang="en-GB" sz="1200" b="1" dirty="0">
                <a:solidFill>
                  <a:schemeClr val="tx1"/>
                </a:solidFill>
              </a:rPr>
              <a:t> Networks?</a:t>
            </a:r>
            <a:r>
              <a:rPr lang="en-GB" sz="1200" dirty="0">
                <a:solidFill>
                  <a:schemeClr val="tx1"/>
                </a:solidFill>
              </a:rPr>
              <a:t>," in IEEE Wireless Communications, vol. 28, no. 3, pp. 100-107, June 2021, </a:t>
            </a:r>
            <a:r>
              <a:rPr lang="en-GB" sz="1200" dirty="0" err="1">
                <a:solidFill>
                  <a:schemeClr val="tx1"/>
                </a:solidFill>
              </a:rPr>
              <a:t>doi</a:t>
            </a:r>
            <a:r>
              <a:rPr lang="en-GB" sz="1200" dirty="0">
                <a:solidFill>
                  <a:schemeClr val="tx1"/>
                </a:solidFill>
              </a:rPr>
              <a:t>: 10.1109/MWC.001.2000332.</a:t>
            </a:r>
            <a:endParaRPr lang="en-IT" sz="1200" dirty="0">
              <a:solidFill>
                <a:schemeClr val="tx1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244477C-02B7-D7E2-1DB5-D28EA6A3F5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0916" y="2757436"/>
            <a:ext cx="3839697" cy="268778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D3F925D-FEF5-90C4-314D-1B7E96542D2F}"/>
              </a:ext>
            </a:extLst>
          </p:cNvPr>
          <p:cNvSpPr txBox="1"/>
          <p:nvPr/>
        </p:nvSpPr>
        <p:spPr>
          <a:xfrm>
            <a:off x="929217" y="1751013"/>
            <a:ext cx="103462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tx1"/>
                </a:solidFill>
              </a:rPr>
              <a:t>Single BSS, 40 MHz channel, 40 stations, MCS 11, non-saturated conditions (100 Mbps [left] or 125 Mbps [right])</a:t>
            </a:r>
            <a:endParaRPr lang="en-IT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923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E4D8E-B133-A23A-2AE5-7864943E8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OFDMA impact on throughput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AC17B2-5C46-1F6A-7630-5F3D27529B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D5A538-F04A-9053-6D0D-91BE1840E0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Stefano Avallone (UNINA)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F62E9B3-01AF-D9F5-C9DC-C22CFFF26B0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2022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D84218-1D83-F27D-9022-B67BE290AF28}"/>
              </a:ext>
            </a:extLst>
          </p:cNvPr>
          <p:cNvSpPr txBox="1"/>
          <p:nvPr/>
        </p:nvSpPr>
        <p:spPr>
          <a:xfrm>
            <a:off x="2220913" y="5661249"/>
            <a:ext cx="77597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tx1"/>
                </a:solidFill>
              </a:rPr>
              <a:t>S. </a:t>
            </a:r>
            <a:r>
              <a:rPr lang="en-GB" sz="1200" dirty="0" err="1">
                <a:solidFill>
                  <a:schemeClr val="tx1"/>
                </a:solidFill>
              </a:rPr>
              <a:t>Avallone</a:t>
            </a:r>
            <a:r>
              <a:rPr lang="en-GB" sz="1200" dirty="0">
                <a:solidFill>
                  <a:schemeClr val="tx1"/>
                </a:solidFill>
              </a:rPr>
              <a:t>, P. </a:t>
            </a:r>
            <a:r>
              <a:rPr lang="en-GB" sz="1200" dirty="0" err="1">
                <a:solidFill>
                  <a:schemeClr val="tx1"/>
                </a:solidFill>
              </a:rPr>
              <a:t>Imputato</a:t>
            </a:r>
            <a:r>
              <a:rPr lang="en-GB" sz="1200" dirty="0">
                <a:solidFill>
                  <a:schemeClr val="tx1"/>
                </a:solidFill>
              </a:rPr>
              <a:t>, G. </a:t>
            </a:r>
            <a:r>
              <a:rPr lang="en-GB" sz="1200" dirty="0" err="1">
                <a:solidFill>
                  <a:schemeClr val="tx1"/>
                </a:solidFill>
              </a:rPr>
              <a:t>Redieteab</a:t>
            </a:r>
            <a:r>
              <a:rPr lang="en-GB" sz="1200" dirty="0">
                <a:solidFill>
                  <a:schemeClr val="tx1"/>
                </a:solidFill>
              </a:rPr>
              <a:t>, C. Ghosh and S. Roy, "</a:t>
            </a:r>
            <a:r>
              <a:rPr lang="en-GB" sz="1200" b="1" dirty="0">
                <a:solidFill>
                  <a:schemeClr val="tx1"/>
                </a:solidFill>
              </a:rPr>
              <a:t>Will OFDMA Improve the Performance of 802.11 </a:t>
            </a:r>
            <a:r>
              <a:rPr lang="en-GB" sz="1200" b="1" dirty="0" err="1">
                <a:solidFill>
                  <a:schemeClr val="tx1"/>
                </a:solidFill>
              </a:rPr>
              <a:t>Wifi</a:t>
            </a:r>
            <a:r>
              <a:rPr lang="en-GB" sz="1200" b="1" dirty="0">
                <a:solidFill>
                  <a:schemeClr val="tx1"/>
                </a:solidFill>
              </a:rPr>
              <a:t> Networks?</a:t>
            </a:r>
            <a:r>
              <a:rPr lang="en-GB" sz="1200" dirty="0">
                <a:solidFill>
                  <a:schemeClr val="tx1"/>
                </a:solidFill>
              </a:rPr>
              <a:t>," in IEEE Wireless Communications, vol. 28, no. 3, pp. 100-107, June 2021, </a:t>
            </a:r>
            <a:r>
              <a:rPr lang="en-GB" sz="1200" dirty="0" err="1">
                <a:solidFill>
                  <a:schemeClr val="tx1"/>
                </a:solidFill>
              </a:rPr>
              <a:t>doi</a:t>
            </a:r>
            <a:r>
              <a:rPr lang="en-GB" sz="1200" dirty="0">
                <a:solidFill>
                  <a:schemeClr val="tx1"/>
                </a:solidFill>
              </a:rPr>
              <a:t>: 10.1109/MWC.001.2000332.</a:t>
            </a:r>
            <a:endParaRPr lang="en-IT" sz="1200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D3F925D-FEF5-90C4-314D-1B7E96542D2F}"/>
              </a:ext>
            </a:extLst>
          </p:cNvPr>
          <p:cNvSpPr txBox="1"/>
          <p:nvPr/>
        </p:nvSpPr>
        <p:spPr>
          <a:xfrm>
            <a:off x="929217" y="1751013"/>
            <a:ext cx="103462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tx1"/>
                </a:solidFill>
              </a:rPr>
              <a:t>Single BSS, 40 MHz channel, MCS 11, saturated conditions (data rate = PHY rate), DL only [left] or DL+UL with MU EDCA Param Set [right]</a:t>
            </a:r>
            <a:endParaRPr lang="en-IT" sz="2000" dirty="0">
              <a:solidFill>
                <a:schemeClr val="tx1"/>
              </a:solidFill>
            </a:endParaRPr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6292F49A-9203-CED0-66EF-334EC318F1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2700000"/>
            <a:ext cx="3841200" cy="2688840"/>
          </a:xfr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8379B39-343E-80F1-F2DD-4F49F1F71B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1002" y="2700000"/>
            <a:ext cx="3841200" cy="2688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3972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E4D8E-B133-A23A-2AE5-7864943E8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MU EDCA Timer impact on throughput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AC17B2-5C46-1F6A-7630-5F3D27529B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D5A538-F04A-9053-6D0D-91BE1840E0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Stefano Avallone (UNINA)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F62E9B3-01AF-D9F5-C9DC-C22CFFF26B0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2022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D84218-1D83-F27D-9022-B67BE290AF28}"/>
              </a:ext>
            </a:extLst>
          </p:cNvPr>
          <p:cNvSpPr txBox="1"/>
          <p:nvPr/>
        </p:nvSpPr>
        <p:spPr>
          <a:xfrm>
            <a:off x="2220913" y="5661249"/>
            <a:ext cx="77597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tx1"/>
                </a:solidFill>
              </a:rPr>
              <a:t>D. </a:t>
            </a:r>
            <a:r>
              <a:rPr lang="en-GB" sz="1200" dirty="0" err="1">
                <a:solidFill>
                  <a:schemeClr val="tx1"/>
                </a:solidFill>
              </a:rPr>
              <a:t>Magrin</a:t>
            </a:r>
            <a:r>
              <a:rPr lang="en-GB" sz="1200" dirty="0">
                <a:solidFill>
                  <a:schemeClr val="tx1"/>
                </a:solidFill>
              </a:rPr>
              <a:t>, S. </a:t>
            </a:r>
            <a:r>
              <a:rPr lang="en-GB" sz="1200" dirty="0" err="1">
                <a:solidFill>
                  <a:schemeClr val="tx1"/>
                </a:solidFill>
              </a:rPr>
              <a:t>Avallone</a:t>
            </a:r>
            <a:r>
              <a:rPr lang="en-GB" sz="1200" dirty="0">
                <a:solidFill>
                  <a:schemeClr val="tx1"/>
                </a:solidFill>
              </a:rPr>
              <a:t>, S. Roy, and M. </a:t>
            </a:r>
            <a:r>
              <a:rPr lang="en-GB" sz="1200" dirty="0" err="1">
                <a:solidFill>
                  <a:schemeClr val="tx1"/>
                </a:solidFill>
              </a:rPr>
              <a:t>Zorzi</a:t>
            </a:r>
            <a:r>
              <a:rPr lang="en-GB" sz="1200" dirty="0">
                <a:solidFill>
                  <a:schemeClr val="tx1"/>
                </a:solidFill>
              </a:rPr>
              <a:t>, "</a:t>
            </a:r>
            <a:r>
              <a:rPr lang="en-GB" sz="1200" b="1" dirty="0">
                <a:solidFill>
                  <a:schemeClr val="tx1"/>
                </a:solidFill>
              </a:rPr>
              <a:t>Performance Evaluation of 802.11ax OFDMA through</a:t>
            </a:r>
          </a:p>
          <a:p>
            <a:r>
              <a:rPr lang="en-GB" sz="1200" b="1" dirty="0">
                <a:solidFill>
                  <a:schemeClr val="tx1"/>
                </a:solidFill>
              </a:rPr>
              <a:t>Theoretical Analysis and Simulations</a:t>
            </a:r>
            <a:r>
              <a:rPr lang="en-GB" sz="1200" dirty="0">
                <a:solidFill>
                  <a:schemeClr val="tx1"/>
                </a:solidFill>
              </a:rPr>
              <a:t>," in IEEE Transactions on Wireless Communications, under revision.</a:t>
            </a:r>
            <a:endParaRPr lang="en-IT" sz="1200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D3F925D-FEF5-90C4-314D-1B7E96542D2F}"/>
              </a:ext>
            </a:extLst>
          </p:cNvPr>
          <p:cNvSpPr txBox="1"/>
          <p:nvPr/>
        </p:nvSpPr>
        <p:spPr>
          <a:xfrm>
            <a:off x="929217" y="1751013"/>
            <a:ext cx="9051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tx1"/>
                </a:solidFill>
              </a:rPr>
              <a:t>Single BSS, equal number of HE stations and legacy stations</a:t>
            </a:r>
            <a:endParaRPr lang="en-IT" sz="2000" dirty="0">
              <a:solidFill>
                <a:schemeClr val="tx1"/>
              </a:solidFill>
            </a:endParaRP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B67AA3FF-CED8-64A6-1319-83F60E44BE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1" y="2773046"/>
            <a:ext cx="7770813" cy="2529523"/>
          </a:xfrm>
        </p:spPr>
      </p:pic>
    </p:spTree>
    <p:extLst>
      <p:ext uri="{BB962C8B-B14F-4D97-AF65-F5344CB8AC3E}">
        <p14:creationId xmlns:p14="http://schemas.microsoft.com/office/powerpoint/2010/main" val="31918712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552BBD3-6AA0-B6F6-071B-EE25AE13C3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T" sz="3600" dirty="0"/>
              <a:t>Questions?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A7B64BD-6ABE-70D3-8C1B-D6C2043926E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884F8C-0245-8AF9-82D5-2F6D911950F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Stefano Avallone (UNINA)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29B065-D831-FB18-65A2-55D1055386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3865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Introducing the NS3W Group, focused on research on Wi-Fi with the aid of the ns-3 network simulator.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John Doe, Some Company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it-IT"/>
              <a:t>July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9573F-07E7-F892-6192-247CAEB26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Current usage of simulation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99CEE-0CE2-4E93-32BD-E22BD9867E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T" dirty="0"/>
              <a:t>Packet-level simulations are often used to evaluate proposed new 802.11 features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T" dirty="0"/>
              <a:t>The code of the simulator is not publicly available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O</a:t>
            </a:r>
            <a:r>
              <a:rPr lang="en-IT" dirty="0"/>
              <a:t>ften, companies maintain their own customized version of ns-3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T" dirty="0"/>
              <a:t>Results are not easily reproducible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T" dirty="0"/>
              <a:t>Difficult to verify and validate the presented results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AA0AFA-3123-F87A-2436-C0ACE2A0B0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2B527C-1614-677F-A540-F1AECC7758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Stefano Avallone (UNINA)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FA4ADD-423E-F197-E26E-700181A9F45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4828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343DE-2CF6-B548-5C93-9BBDF3553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Open source ns-3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CC879-1DB2-7A90-BDB4-FF5A3A4704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T" dirty="0"/>
              <a:t>Code is publicly available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T" dirty="0"/>
              <a:t>Existing code can be inspected by everyone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T" dirty="0"/>
              <a:t>New code is publicly reviewed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T" dirty="0"/>
              <a:t>No duplicate efforts to implement new features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T" dirty="0"/>
              <a:t>Community helps testing and finding bugs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T" dirty="0"/>
              <a:t>About five 802.11ax bugs were fixed in last months after user reports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T" dirty="0"/>
              <a:t>But ns-3 </a:t>
            </a:r>
            <a:r>
              <a:rPr lang="en-IT" i="1" dirty="0"/>
              <a:t>was</a:t>
            </a:r>
            <a:r>
              <a:rPr lang="en-IT" dirty="0"/>
              <a:t> running much behind the IEEE standard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T" dirty="0"/>
              <a:t>Support for a new amendment came months/years after the publication of the standard</a:t>
            </a:r>
          </a:p>
          <a:p>
            <a:pPr>
              <a:buFont typeface="Arial" panose="020B0604020202020204" pitchFamily="34" charset="0"/>
              <a:buChar char="•"/>
            </a:pPr>
            <a:endParaRPr lang="en-IT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B7874E-7B22-2159-DA48-2E3392CE0D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692854-DC78-F0C0-03D9-C54FADCCA01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Stefano Avallone (UNINA)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156A8DB-8195-114F-A5B6-0B3ECF4824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3588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AC839-E036-A71C-15DF-88A4A29B8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The NS3W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5E0C4-22F4-FB98-B573-9E773CB84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T" dirty="0"/>
              <a:t>In March 2021, the NS3W group was formed to conduct research on Wi-Fi by leveraging the ns-3 network simulator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T" dirty="0"/>
              <a:t>Membership from industry and academia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T" dirty="0"/>
              <a:t>Founding members/</a:t>
            </a:r>
            <a:r>
              <a:rPr lang="en-IT" dirty="0">
                <a:solidFill>
                  <a:srgbClr val="FF0000"/>
                </a:solidFill>
              </a:rPr>
              <a:t>new members</a:t>
            </a:r>
            <a:endParaRPr lang="en-IT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D9E331-A7E0-1737-8E98-85410C1AFB9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55EF9D-4EEB-0FAA-EACA-080BAE181E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Stefano Avallone (UNINA)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5BEEAB-FACE-64A7-AEB8-20C7D514F1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2022</a:t>
            </a:r>
            <a:endParaRPr lang="en-GB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917024C4-1A48-9D45-57DD-099E030A5F6C}"/>
              </a:ext>
            </a:extLst>
          </p:cNvPr>
          <p:cNvGraphicFramePr>
            <a:graphicFrameLocks noGrp="1"/>
          </p:cNvGraphicFramePr>
          <p:nvPr/>
        </p:nvGraphicFramePr>
        <p:xfrm>
          <a:off x="2711624" y="4221088"/>
          <a:ext cx="6096000" cy="1854200"/>
        </p:xfrm>
        <a:graphic>
          <a:graphicData uri="http://schemas.openxmlformats.org/drawingml/2006/table">
            <a:tbl>
              <a:tblPr bandRow="1">
                <a:tableStyleId>{22838BEF-8BB2-4498-84A7-C5851F593DF1}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252322864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632253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Intel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Univ. of Washington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1145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Cisco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Univ. of Napoli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21810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>
                          <a:solidFill>
                            <a:srgbClr val="FF0000"/>
                          </a:solidFill>
                        </a:rPr>
                        <a:t>Apple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UPF Barcelona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443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>
                          <a:solidFill>
                            <a:srgbClr val="FF0000"/>
                          </a:solidFill>
                        </a:rPr>
                        <a:t>MaxLinear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Univ. of Delaware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259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>
                          <a:solidFill>
                            <a:srgbClr val="FF0000"/>
                          </a:solidFill>
                        </a:rPr>
                        <a:t>Georgia Tech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75874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8134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59162-998C-B047-2E6B-44812CAC5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The NS3W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EAF63-2BC3-E640-3AE2-C6BD3414E3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T" dirty="0"/>
              <a:t>Companies provide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F</a:t>
            </a:r>
            <a:r>
              <a:rPr lang="en-IT" dirty="0"/>
              <a:t>unding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T" dirty="0"/>
              <a:t>Directions for current/future research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T" dirty="0"/>
              <a:t>Insights on specs interpretation &amp; implementation choices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T" dirty="0"/>
              <a:t>Code review (optional)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T" dirty="0"/>
              <a:t>Universities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P</a:t>
            </a:r>
            <a:r>
              <a:rPr lang="en-IT" dirty="0"/>
              <a:t>ropose projects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T" dirty="0"/>
              <a:t>Periodically (bi-weekly) share updates on project progress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68AD57-17B1-6D8E-8FD3-10EA3DE0E9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A174D9-6196-1245-1952-030DED132A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Stefano Avallone (UNINA)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F0518D-E6F0-D0D7-E441-6B515B552E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9872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E5915-17FA-84C3-A5FD-A4EF2FFA0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NS3W Group: achievements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11055-9E27-EBC1-DF9C-B63ECD819A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T" dirty="0"/>
              <a:t>Developed code eventually is merged into the open source ns-3 (at the discretion of the Group)</a:t>
            </a:r>
          </a:p>
          <a:p>
            <a:pPr>
              <a:buFont typeface="Arial" panose="020B0604020202020204" pitchFamily="34" charset="0"/>
              <a:buChar char="•"/>
            </a:pPr>
            <a:endParaRPr lang="en-IT" dirty="0"/>
          </a:p>
          <a:p>
            <a:pPr>
              <a:buFont typeface="Arial" panose="020B0604020202020204" pitchFamily="34" charset="0"/>
              <a:buChar char="•"/>
            </a:pPr>
            <a:r>
              <a:rPr lang="en-IT" dirty="0"/>
              <a:t>Many 802.11ax features were merged shortly after the publication of 802.11ax-2021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T" dirty="0"/>
              <a:t>DL OFDMA (three ack sequences)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T" dirty="0"/>
              <a:t>UL OFDMA (Basic TF, BSRP TF, Multi-STA Block Ack)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T" dirty="0"/>
              <a:t>Spatial Reuse (OBSS-PD)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87325E-111C-B681-902E-C748299450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6F206-2931-7A3E-1C9B-7329CA2B2F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Stefano Avallone (UNINA)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291C80-ED89-A49F-DDD3-EA44176A81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3425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E5915-17FA-84C3-A5FD-A4EF2FFA0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NS3W Group: achievements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11055-9E27-EBC1-DF9C-B63ECD819A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T" dirty="0"/>
              <a:t>Many other features are in development/being merged into the open source ns-3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T" dirty="0"/>
              <a:t>Per-20 MHz channel sensing and dynamic bandwidth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T" dirty="0"/>
              <a:t>Dual NAV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T" dirty="0"/>
              <a:t>MU-MIMO (both DL and UL), including CSI feedback protocol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T" dirty="0"/>
              <a:t>PowerSave mode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T" dirty="0"/>
              <a:t>TWT (both Individual TWT agreements and broadcast TWT schedules)</a:t>
            </a:r>
          </a:p>
          <a:p>
            <a:pPr>
              <a:buFont typeface="Arial" panose="020B0604020202020204" pitchFamily="34" charset="0"/>
              <a:buChar char="•"/>
            </a:pPr>
            <a:endParaRPr lang="en-IT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87325E-111C-B681-902E-C748299450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6F206-2931-7A3E-1C9B-7329CA2B2F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Stefano Avallone (UNINA)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291C80-ED89-A49F-DDD3-EA44176A81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7281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E5915-17FA-84C3-A5FD-A4EF2FFA0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NS3W Group: achievements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11055-9E27-EBC1-DF9C-B63ECD819A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W</a:t>
            </a:r>
            <a:r>
              <a:rPr lang="en-IT" dirty="0"/>
              <a:t>ork is already ongoing to support new 11be features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T" dirty="0"/>
              <a:t>Node architecture has been redesigned to support Multi-Link Operation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F</a:t>
            </a:r>
            <a:r>
              <a:rPr lang="en-IT" dirty="0"/>
              <a:t>irst two merge requests already merged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T" dirty="0"/>
              <a:t>Multi-Link discovery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T" dirty="0"/>
              <a:t>Multi-Link setup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T" dirty="0"/>
              <a:t>EHT PPDU formats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IT" dirty="0"/>
          </a:p>
          <a:p>
            <a:pPr>
              <a:buFont typeface="Arial" panose="020B0604020202020204" pitchFamily="34" charset="0"/>
              <a:buChar char="•"/>
            </a:pPr>
            <a:endParaRPr lang="en-IT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87325E-111C-B681-902E-C748299450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6F206-2931-7A3E-1C9B-7329CA2B2F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Stefano Avallone (UNINA)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291C80-ED89-A49F-DDD3-EA44176A81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3200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923</Words>
  <Application>Microsoft Macintosh PowerPoint</Application>
  <PresentationFormat>Widescreen</PresentationFormat>
  <Paragraphs>139</Paragraphs>
  <Slides>15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Times New Roman</vt:lpstr>
      <vt:lpstr>Office Theme</vt:lpstr>
      <vt:lpstr>Document</vt:lpstr>
      <vt:lpstr>NS-3 Working Group on WiFi: An Update on 802.11ax and .11be Models</vt:lpstr>
      <vt:lpstr>Abstract</vt:lpstr>
      <vt:lpstr>Current usage of simulation results</vt:lpstr>
      <vt:lpstr>Open source ns-3</vt:lpstr>
      <vt:lpstr>The NS3W Group</vt:lpstr>
      <vt:lpstr>The NS3W Group</vt:lpstr>
      <vt:lpstr>NS3W Group: achievements</vt:lpstr>
      <vt:lpstr>NS3W Group: achievements</vt:lpstr>
      <vt:lpstr>NS3W Group: achievements</vt:lpstr>
      <vt:lpstr>NS3W Group: achievements</vt:lpstr>
      <vt:lpstr>NS3W Group: achievements</vt:lpstr>
      <vt:lpstr>OFDMA impact on latency</vt:lpstr>
      <vt:lpstr>OFDMA impact on throughput</vt:lpstr>
      <vt:lpstr>MU EDCA Timer impact on throughput</vt:lpstr>
      <vt:lpstr>PowerPoint Presentation</vt:lpstr>
    </vt:vector>
  </TitlesOfParts>
  <Manager/>
  <Company>University of Napoli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NS-3 Working Group on Wi-Fi: An update on 802.11ax and .be Models</dc:title>
  <dc:subject/>
  <dc:creator>Stefano Avallone</dc:creator>
  <cp:keywords/>
  <dc:description/>
  <cp:lastModifiedBy>Stefano Avallone</cp:lastModifiedBy>
  <cp:revision>7</cp:revision>
  <cp:lastPrinted>1601-01-01T00:00:00Z</cp:lastPrinted>
  <dcterms:created xsi:type="dcterms:W3CDTF">2014-04-14T10:59:07Z</dcterms:created>
  <dcterms:modified xsi:type="dcterms:W3CDTF">2022-07-11T16:36:52Z</dcterms:modified>
  <cp:category/>
</cp:coreProperties>
</file>