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2" d="100"/>
          <a:sy n="112" d="100"/>
        </p:scale>
        <p:origin x="328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802.11-22/1068-00-0wng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it-IT"/>
              <a:t>July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Stefano Avallone, University of Napoli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802.11-22/1068-00-0wng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Stefano Avallone, University of Napoli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802.11-22/1068-00-0wng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Stefano Avallone, University of Napoli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802.11-22/1068-00-0wng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Stefano Avallone, University of Napoli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802.11-22/1068-00-0wng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NS-3 Working Group on </a:t>
            </a:r>
            <a:r>
              <a:rPr lang="en-GB" dirty="0" err="1"/>
              <a:t>WiFi</a:t>
            </a:r>
            <a:r>
              <a:rPr lang="en-GB" dirty="0"/>
              <a:t>: An Update on 802.11ax and .11be Models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841324"/>
              </p:ext>
            </p:extLst>
          </p:nvPr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514600" progId="Word.Document.8">
                  <p:embed/>
                </p:oleObj>
              </mc:Choice>
              <mc:Fallback>
                <p:oleObj name="Document" r:id="rId3" imgW="104394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Code and project updates are shared within the group</a:t>
            </a:r>
            <a:endParaRPr lang="en-IT" dirty="0"/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Companies are not prevented from developing their own logic for internal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Multi-User Scheduler to select among SU, DL MU and UL MU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Association Manager to select the links a non-AP MLD requests to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TWT AP Manager and TWT STA Manager to define the behavior of TWT requesting/responding STA and TWT scheduling AP/scheduled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98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Projects not necessarily have to implement standard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2021 project on multi-AP coordination (C-TDMA and C-OFDMA)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Universities can use the developed features to carry out research 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Following slides illustrate sample simulation results obtained with the enhanced ns-3 simulator</a:t>
            </a: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75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4D8E-B133-A23A-2AE5-7864943E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OFDMA impact on latency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2CA5CA4-083F-AAB0-42FA-34F552E5D3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757436"/>
            <a:ext cx="3839697" cy="268778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17B2-5C46-1F6A-7630-5F3D27529B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5A538-F04A-9053-6D0D-91BE1840E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62E9B3-01AF-D9F5-C9DC-C22CFFF26B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84218-1D83-F27D-9022-B67BE290AF28}"/>
              </a:ext>
            </a:extLst>
          </p:cNvPr>
          <p:cNvSpPr txBox="1"/>
          <p:nvPr/>
        </p:nvSpPr>
        <p:spPr>
          <a:xfrm>
            <a:off x="2220913" y="5661249"/>
            <a:ext cx="775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S. </a:t>
            </a:r>
            <a:r>
              <a:rPr lang="en-GB" sz="1200" dirty="0" err="1">
                <a:solidFill>
                  <a:schemeClr val="tx1"/>
                </a:solidFill>
              </a:rPr>
              <a:t>Avallone</a:t>
            </a:r>
            <a:r>
              <a:rPr lang="en-GB" sz="1200" dirty="0">
                <a:solidFill>
                  <a:schemeClr val="tx1"/>
                </a:solidFill>
              </a:rPr>
              <a:t>, P. </a:t>
            </a:r>
            <a:r>
              <a:rPr lang="en-GB" sz="1200" dirty="0" err="1">
                <a:solidFill>
                  <a:schemeClr val="tx1"/>
                </a:solidFill>
              </a:rPr>
              <a:t>Imputato</a:t>
            </a:r>
            <a:r>
              <a:rPr lang="en-GB" sz="1200" dirty="0">
                <a:solidFill>
                  <a:schemeClr val="tx1"/>
                </a:solidFill>
              </a:rPr>
              <a:t>, G. </a:t>
            </a:r>
            <a:r>
              <a:rPr lang="en-GB" sz="1200" dirty="0" err="1">
                <a:solidFill>
                  <a:schemeClr val="tx1"/>
                </a:solidFill>
              </a:rPr>
              <a:t>Redieteab</a:t>
            </a:r>
            <a:r>
              <a:rPr lang="en-GB" sz="1200" dirty="0">
                <a:solidFill>
                  <a:schemeClr val="tx1"/>
                </a:solidFill>
              </a:rPr>
              <a:t>, C. Ghosh and S. Roy, "</a:t>
            </a:r>
            <a:r>
              <a:rPr lang="en-GB" sz="1200" b="1" dirty="0">
                <a:solidFill>
                  <a:schemeClr val="tx1"/>
                </a:solidFill>
              </a:rPr>
              <a:t>Will OFDMA Improve the Performance of 802.11 </a:t>
            </a:r>
            <a:r>
              <a:rPr lang="en-GB" sz="1200" b="1" dirty="0" err="1">
                <a:solidFill>
                  <a:schemeClr val="tx1"/>
                </a:solidFill>
              </a:rPr>
              <a:t>Wifi</a:t>
            </a:r>
            <a:r>
              <a:rPr lang="en-GB" sz="1200" b="1" dirty="0">
                <a:solidFill>
                  <a:schemeClr val="tx1"/>
                </a:solidFill>
              </a:rPr>
              <a:t> Networks?</a:t>
            </a:r>
            <a:r>
              <a:rPr lang="en-GB" sz="1200" dirty="0">
                <a:solidFill>
                  <a:schemeClr val="tx1"/>
                </a:solidFill>
              </a:rPr>
              <a:t>," in IEEE Wireless Communications, vol. 28, no. 3, pp. 100-107, June 2021, </a:t>
            </a:r>
            <a:r>
              <a:rPr lang="en-GB" sz="1200" dirty="0" err="1">
                <a:solidFill>
                  <a:schemeClr val="tx1"/>
                </a:solidFill>
              </a:rPr>
              <a:t>doi</a:t>
            </a:r>
            <a:r>
              <a:rPr lang="en-GB" sz="1200" dirty="0">
                <a:solidFill>
                  <a:schemeClr val="tx1"/>
                </a:solidFill>
              </a:rPr>
              <a:t>: 10.1109/MWC.001.2000332.</a:t>
            </a:r>
            <a:endParaRPr lang="en-IT" sz="12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44477C-02B7-D7E2-1DB5-D28EA6A3F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916" y="2757436"/>
            <a:ext cx="3839697" cy="26877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D3F925D-FEF5-90C4-314D-1B7E96542D2F}"/>
              </a:ext>
            </a:extLst>
          </p:cNvPr>
          <p:cNvSpPr txBox="1"/>
          <p:nvPr/>
        </p:nvSpPr>
        <p:spPr>
          <a:xfrm>
            <a:off x="929217" y="1751013"/>
            <a:ext cx="10346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Single BSS, 40 MHz channel, 40 stations, MCS 11, non-saturated conditions (100 Mbps [left] or 125 Mbps [right])</a:t>
            </a:r>
            <a:endParaRPr lang="en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2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4D8E-B133-A23A-2AE5-7864943E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OFDMA impact on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17B2-5C46-1F6A-7630-5F3D27529B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5A538-F04A-9053-6D0D-91BE1840E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62E9B3-01AF-D9F5-C9DC-C22CFFF26B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84218-1D83-F27D-9022-B67BE290AF28}"/>
              </a:ext>
            </a:extLst>
          </p:cNvPr>
          <p:cNvSpPr txBox="1"/>
          <p:nvPr/>
        </p:nvSpPr>
        <p:spPr>
          <a:xfrm>
            <a:off x="2220913" y="5661249"/>
            <a:ext cx="775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S. </a:t>
            </a:r>
            <a:r>
              <a:rPr lang="en-GB" sz="1200" dirty="0" err="1">
                <a:solidFill>
                  <a:schemeClr val="tx1"/>
                </a:solidFill>
              </a:rPr>
              <a:t>Avallone</a:t>
            </a:r>
            <a:r>
              <a:rPr lang="en-GB" sz="1200" dirty="0">
                <a:solidFill>
                  <a:schemeClr val="tx1"/>
                </a:solidFill>
              </a:rPr>
              <a:t>, P. </a:t>
            </a:r>
            <a:r>
              <a:rPr lang="en-GB" sz="1200" dirty="0" err="1">
                <a:solidFill>
                  <a:schemeClr val="tx1"/>
                </a:solidFill>
              </a:rPr>
              <a:t>Imputato</a:t>
            </a:r>
            <a:r>
              <a:rPr lang="en-GB" sz="1200" dirty="0">
                <a:solidFill>
                  <a:schemeClr val="tx1"/>
                </a:solidFill>
              </a:rPr>
              <a:t>, G. </a:t>
            </a:r>
            <a:r>
              <a:rPr lang="en-GB" sz="1200" dirty="0" err="1">
                <a:solidFill>
                  <a:schemeClr val="tx1"/>
                </a:solidFill>
              </a:rPr>
              <a:t>Redieteab</a:t>
            </a:r>
            <a:r>
              <a:rPr lang="en-GB" sz="1200" dirty="0">
                <a:solidFill>
                  <a:schemeClr val="tx1"/>
                </a:solidFill>
              </a:rPr>
              <a:t>, C. Ghosh and S. Roy, "</a:t>
            </a:r>
            <a:r>
              <a:rPr lang="en-GB" sz="1200" b="1" dirty="0">
                <a:solidFill>
                  <a:schemeClr val="tx1"/>
                </a:solidFill>
              </a:rPr>
              <a:t>Will OFDMA Improve the Performance of 802.11 </a:t>
            </a:r>
            <a:r>
              <a:rPr lang="en-GB" sz="1200" b="1" dirty="0" err="1">
                <a:solidFill>
                  <a:schemeClr val="tx1"/>
                </a:solidFill>
              </a:rPr>
              <a:t>Wifi</a:t>
            </a:r>
            <a:r>
              <a:rPr lang="en-GB" sz="1200" b="1" dirty="0">
                <a:solidFill>
                  <a:schemeClr val="tx1"/>
                </a:solidFill>
              </a:rPr>
              <a:t> Networks?</a:t>
            </a:r>
            <a:r>
              <a:rPr lang="en-GB" sz="1200" dirty="0">
                <a:solidFill>
                  <a:schemeClr val="tx1"/>
                </a:solidFill>
              </a:rPr>
              <a:t>," in IEEE Wireless Communications, vol. 28, no. 3, pp. 100-107, June 2021, </a:t>
            </a:r>
            <a:r>
              <a:rPr lang="en-GB" sz="1200" dirty="0" err="1">
                <a:solidFill>
                  <a:schemeClr val="tx1"/>
                </a:solidFill>
              </a:rPr>
              <a:t>doi</a:t>
            </a:r>
            <a:r>
              <a:rPr lang="en-GB" sz="1200" dirty="0">
                <a:solidFill>
                  <a:schemeClr val="tx1"/>
                </a:solidFill>
              </a:rPr>
              <a:t>: 10.1109/MWC.001.2000332.</a:t>
            </a:r>
            <a:endParaRPr lang="en-IT" sz="12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F925D-FEF5-90C4-314D-1B7E96542D2F}"/>
              </a:ext>
            </a:extLst>
          </p:cNvPr>
          <p:cNvSpPr txBox="1"/>
          <p:nvPr/>
        </p:nvSpPr>
        <p:spPr>
          <a:xfrm>
            <a:off x="929217" y="1751013"/>
            <a:ext cx="10346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Single BSS, 40 MHz channel, MCS 11, saturated conditions (data rate = PHY rate), DL only [left] or DL+UL with MU EDCA Param Set [right]</a:t>
            </a:r>
            <a:endParaRPr lang="en-IT" sz="2000" dirty="0">
              <a:solidFill>
                <a:schemeClr val="tx1"/>
              </a:solidFill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292F49A-9203-CED0-66EF-334EC318F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700000"/>
            <a:ext cx="3841200" cy="2688840"/>
          </a:xfr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8379B39-343E-80F1-F2DD-4F49F1F71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002" y="2700000"/>
            <a:ext cx="3841200" cy="26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97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4D8E-B133-A23A-2AE5-7864943E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MU EDCA Timer impact on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17B2-5C46-1F6A-7630-5F3D27529B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5A538-F04A-9053-6D0D-91BE1840E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62E9B3-01AF-D9F5-C9DC-C22CFFF26B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84218-1D83-F27D-9022-B67BE290AF28}"/>
              </a:ext>
            </a:extLst>
          </p:cNvPr>
          <p:cNvSpPr txBox="1"/>
          <p:nvPr/>
        </p:nvSpPr>
        <p:spPr>
          <a:xfrm>
            <a:off x="2220913" y="5661249"/>
            <a:ext cx="775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D. </a:t>
            </a:r>
            <a:r>
              <a:rPr lang="en-GB" sz="1200" dirty="0" err="1">
                <a:solidFill>
                  <a:schemeClr val="tx1"/>
                </a:solidFill>
              </a:rPr>
              <a:t>Magrin</a:t>
            </a:r>
            <a:r>
              <a:rPr lang="en-GB" sz="1200" dirty="0">
                <a:solidFill>
                  <a:schemeClr val="tx1"/>
                </a:solidFill>
              </a:rPr>
              <a:t>, S. </a:t>
            </a:r>
            <a:r>
              <a:rPr lang="en-GB" sz="1200" dirty="0" err="1">
                <a:solidFill>
                  <a:schemeClr val="tx1"/>
                </a:solidFill>
              </a:rPr>
              <a:t>Avallone</a:t>
            </a:r>
            <a:r>
              <a:rPr lang="en-GB" sz="1200" dirty="0">
                <a:solidFill>
                  <a:schemeClr val="tx1"/>
                </a:solidFill>
              </a:rPr>
              <a:t>, S. Roy, and M. </a:t>
            </a:r>
            <a:r>
              <a:rPr lang="en-GB" sz="1200" dirty="0" err="1">
                <a:solidFill>
                  <a:schemeClr val="tx1"/>
                </a:solidFill>
              </a:rPr>
              <a:t>Zorzi</a:t>
            </a:r>
            <a:r>
              <a:rPr lang="en-GB" sz="1200" dirty="0">
                <a:solidFill>
                  <a:schemeClr val="tx1"/>
                </a:solidFill>
              </a:rPr>
              <a:t>, "</a:t>
            </a:r>
            <a:r>
              <a:rPr lang="en-GB" sz="1200" b="1" dirty="0">
                <a:solidFill>
                  <a:schemeClr val="tx1"/>
                </a:solidFill>
              </a:rPr>
              <a:t>Performance Evaluation of 802.11ax OFDMA through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Theoretical Analysis and Simulations</a:t>
            </a:r>
            <a:r>
              <a:rPr lang="en-GB" sz="1200" dirty="0">
                <a:solidFill>
                  <a:schemeClr val="tx1"/>
                </a:solidFill>
              </a:rPr>
              <a:t>," in IEEE Transactions on Wireless Communications, under revision.</a:t>
            </a:r>
            <a:endParaRPr lang="en-IT" sz="12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F925D-FEF5-90C4-314D-1B7E96542D2F}"/>
              </a:ext>
            </a:extLst>
          </p:cNvPr>
          <p:cNvSpPr txBox="1"/>
          <p:nvPr/>
        </p:nvSpPr>
        <p:spPr>
          <a:xfrm>
            <a:off x="929217" y="1751013"/>
            <a:ext cx="9051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Single BSS, equal number of HE stations and legacy stations</a:t>
            </a:r>
            <a:endParaRPr lang="en-IT" sz="2000" dirty="0">
              <a:solidFill>
                <a:schemeClr val="tx1"/>
              </a:solidFill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67AA3FF-CED8-64A6-1319-83F60E44B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1" y="2773046"/>
            <a:ext cx="7770813" cy="2529523"/>
          </a:xfrm>
        </p:spPr>
      </p:pic>
    </p:spTree>
    <p:extLst>
      <p:ext uri="{BB962C8B-B14F-4D97-AF65-F5344CB8AC3E}">
        <p14:creationId xmlns:p14="http://schemas.microsoft.com/office/powerpoint/2010/main" val="3191871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52BBD3-6AA0-B6F6-071B-EE25AE13C3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T" sz="3600" dirty="0"/>
              <a:t>Questions?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7B64BD-6ABE-70D3-8C1B-D6C2043926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F8C-0245-8AF9-82D5-2F6D911950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9B065-D831-FB18-65A2-55D1055386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86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Introducing the NS3W Group, focused on research on Wi-Fi with the aid of the ns-3 network simulator.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573F-07E7-F892-6192-247CAEB2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Current usage of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99CEE-0CE2-4E93-32BD-E22BD9867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Packet-level simulations are often used to evaluate proposed new 802.11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The code of the simulator is not publicly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IT" dirty="0"/>
              <a:t>ften, companies maintain their own customized version of ns-3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Results are not easily reproducible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Difficult to verify and validate the presented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A0AFA-3123-F87A-2436-C0ACE2A0B0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B527C-1614-677F-A540-F1AECC7758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A4ADD-423E-F197-E26E-700181A9F4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82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343DE-2CF6-B548-5C93-9BBDF3553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Open source ns-3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CC879-1DB2-7A90-BDB4-FF5A3A470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Code is publicly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Existing code can be inspected by everyone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New code is publicly reviewed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No duplicate efforts to implement new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Community helps testing and finding bugs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About five 802.11ax bugs were fixed in last months after user reports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But ns-3 </a:t>
            </a:r>
            <a:r>
              <a:rPr lang="en-IT" i="1" dirty="0"/>
              <a:t>was</a:t>
            </a:r>
            <a:r>
              <a:rPr lang="en-IT" dirty="0"/>
              <a:t> running much behind the IEEE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Support for a new amendment came months/years after the publication of the standard</a:t>
            </a:r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7874E-7B22-2159-DA48-2E3392CE0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92854-DC78-F0C0-03D9-C54FADCCA0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56A8DB-8195-114F-A5B6-0B3ECF4824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58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AC839-E036-A71C-15DF-88A4A29B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The NS3W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5E0C4-22F4-FB98-B573-9E773CB84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In March 2021, the NS3W group was formed to conduct research on Wi-Fi by leveraging the ns-3 network simulator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Membership from industry and academia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Founding members/</a:t>
            </a:r>
            <a:r>
              <a:rPr lang="en-IT" dirty="0">
                <a:solidFill>
                  <a:srgbClr val="FF0000"/>
                </a:solidFill>
              </a:rPr>
              <a:t>new members</a:t>
            </a: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9E331-A7E0-1737-8E98-85410C1AFB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5EF9D-4EEB-0FAA-EACA-080BAE181E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BEEAB-FACE-64A7-AEB8-20C7D514F1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17024C4-1A48-9D45-57DD-099E030A5F6C}"/>
              </a:ext>
            </a:extLst>
          </p:cNvPr>
          <p:cNvGraphicFramePr>
            <a:graphicFrameLocks noGrp="1"/>
          </p:cNvGraphicFramePr>
          <p:nvPr/>
        </p:nvGraphicFramePr>
        <p:xfrm>
          <a:off x="2711624" y="4221088"/>
          <a:ext cx="6096000" cy="1854200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523228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32253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Univ. of Washington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145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Cisco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Univ. of Napoli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181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UPF Barcelona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MaxLinear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Univ. of Delaware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9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Georgia 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587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13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9162-998C-B047-2E6B-44812CAC5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The NS3W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EAF63-2BC3-E640-3AE2-C6BD3414E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Companies provide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IT" dirty="0"/>
              <a:t>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Directions for current/future research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Insights on specs interpretation &amp; implementation choices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Code review (optional)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Universities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IT" dirty="0"/>
              <a:t>ropose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Periodically (bi-weekly) share updates on project progress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AD57-17B1-6D8E-8FD3-10EA3DE0E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174D9-6196-1245-1952-030DED132A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F0518D-E6F0-D0D7-E441-6B515B552E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87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Developed code eventually is merged into the open source ns-3 (at the discretion of the Group)</a:t>
            </a:r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Many 802.11ax features were merged shortly after the publication of 802.11ax-2021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DL OFDMA (three ack sequences)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UL OFDMA (Basic TF, BSRP TF, Multi-STA Block Ack)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Spatial Reuse (OBSS-PD)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42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Many other features are in development/being merged into the open source ns-3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Per-20 MHz channel sensing and dynamic bandwidth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Dual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MU-MIMO (both DL and UL)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PowerSave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TWT (both Individual TWT agreements and broadcast TWT schedules)</a:t>
            </a:r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28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</a:t>
            </a:r>
            <a:r>
              <a:rPr lang="en-IT" dirty="0"/>
              <a:t>ork is already ongoing to support new 11be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Node architecture has been redesigned to support Multi-Link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IT" dirty="0"/>
              <a:t>irst two merge requests already merged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Multi-Link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Multi-Link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EHT PPDU formats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T" dirty="0"/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200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919</Words>
  <Application>Microsoft Macintosh PowerPoint</Application>
  <PresentationFormat>Widescreen</PresentationFormat>
  <Paragraphs>139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Microsoft Word 97-2004 Document</vt:lpstr>
      <vt:lpstr>NS-3 Working Group on WiFi: An Update on 802.11ax and .11be Models</vt:lpstr>
      <vt:lpstr>Abstract</vt:lpstr>
      <vt:lpstr>Current usage of simulation results</vt:lpstr>
      <vt:lpstr>Open source ns-3</vt:lpstr>
      <vt:lpstr>The NS3W Group</vt:lpstr>
      <vt:lpstr>The NS3W Group</vt:lpstr>
      <vt:lpstr>NS3W Group: achievements</vt:lpstr>
      <vt:lpstr>NS3W Group: achievements</vt:lpstr>
      <vt:lpstr>NS3W Group: achievements</vt:lpstr>
      <vt:lpstr>NS3W Group: achievements</vt:lpstr>
      <vt:lpstr>NS3W Group: achievements</vt:lpstr>
      <vt:lpstr>OFDMA impact on latency</vt:lpstr>
      <vt:lpstr>OFDMA impact on throughput</vt:lpstr>
      <vt:lpstr>MU EDCA Timer impact on throughput</vt:lpstr>
      <vt:lpstr>PowerPoint Presentation</vt:lpstr>
    </vt:vector>
  </TitlesOfParts>
  <Manager/>
  <Company>University of Napoli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Working Group on Wi-Fi: An update on 802.11ax and .be Models</dc:title>
  <dc:subject/>
  <dc:creator>Stefano Avallone</dc:creator>
  <cp:keywords/>
  <dc:description/>
  <cp:lastModifiedBy>Stefano Avallone</cp:lastModifiedBy>
  <cp:revision>5</cp:revision>
  <cp:lastPrinted>1601-01-01T00:00:00Z</cp:lastPrinted>
  <dcterms:created xsi:type="dcterms:W3CDTF">2014-04-14T10:59:07Z</dcterms:created>
  <dcterms:modified xsi:type="dcterms:W3CDTF">2022-07-11T16:19:45Z</dcterms:modified>
  <cp:category/>
</cp:coreProperties>
</file>