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0"/>
  </p:notesMasterIdLst>
  <p:handoutMasterIdLst>
    <p:handoutMasterId r:id="rId161"/>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9" r:id="rId115"/>
    <p:sldId id="1000" r:id="rId116"/>
    <p:sldId id="1001" r:id="rId117"/>
    <p:sldId id="1002" r:id="rId118"/>
    <p:sldId id="1003" r:id="rId119"/>
    <p:sldId id="1010" r:id="rId120"/>
    <p:sldId id="1004" r:id="rId121"/>
    <p:sldId id="1012" r:id="rId122"/>
    <p:sldId id="1013" r:id="rId123"/>
    <p:sldId id="1014" r:id="rId124"/>
    <p:sldId id="1017" r:id="rId125"/>
    <p:sldId id="1026" r:id="rId126"/>
    <p:sldId id="1019" r:id="rId127"/>
    <p:sldId id="1021" r:id="rId128"/>
    <p:sldId id="1023" r:id="rId129"/>
    <p:sldId id="1025" r:id="rId130"/>
    <p:sldId id="1024" r:id="rId131"/>
    <p:sldId id="1037" r:id="rId132"/>
    <p:sldId id="1028" r:id="rId133"/>
    <p:sldId id="1020" r:id="rId134"/>
    <p:sldId id="1015" r:id="rId135"/>
    <p:sldId id="1018" r:id="rId136"/>
    <p:sldId id="1030" r:id="rId137"/>
    <p:sldId id="1031" r:id="rId138"/>
    <p:sldId id="1032" r:id="rId139"/>
    <p:sldId id="1033" r:id="rId140"/>
    <p:sldId id="1034" r:id="rId141"/>
    <p:sldId id="1035" r:id="rId142"/>
    <p:sldId id="1038" r:id="rId143"/>
    <p:sldId id="1039" r:id="rId144"/>
    <p:sldId id="1064" r:id="rId145"/>
    <p:sldId id="1062" r:id="rId146"/>
    <p:sldId id="1070" r:id="rId147"/>
    <p:sldId id="1073" r:id="rId148"/>
    <p:sldId id="1065" r:id="rId149"/>
    <p:sldId id="1069" r:id="rId150"/>
    <p:sldId id="1067" r:id="rId151"/>
    <p:sldId id="1072" r:id="rId152"/>
    <p:sldId id="1068" r:id="rId153"/>
    <p:sldId id="1078" r:id="rId154"/>
    <p:sldId id="1080" r:id="rId155"/>
    <p:sldId id="1079" r:id="rId156"/>
    <p:sldId id="1077" r:id="rId157"/>
    <p:sldId id="1075" r:id="rId158"/>
    <p:sldId id="1076" r:id="rId1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D8662-A94E-4851-8378-360A7F03AA7C}" v="232" dt="2023-01-19T20:09:50.6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06"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notesMaster" Target="notesMasters/notesMaster1.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slide" Target="slides/slide136.xml"/><Relationship Id="rId145" Type="http://schemas.openxmlformats.org/officeDocument/2006/relationships/slide" Target="slides/slide141.xml"/><Relationship Id="rId161" Type="http://schemas.openxmlformats.org/officeDocument/2006/relationships/handoutMaster" Target="handoutMasters/handoutMaster1.xml"/><Relationship Id="rId16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presProps" Target="presProps.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viewProps" Target="viewProp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tableStyles" Target="tableStyles.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802.11-22/1038r43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3-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8-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8" Type="http://schemas.openxmlformats.org/officeDocument/2006/relationships/hyperlink" Target="https://mentor.ieee.org/802.11/dcn/22/11-22-1743-03-00be-lb266-cr-for-emlmr-supported-mcs-and-nss-set-related-cids.docx" TargetMode="External"/><Relationship Id="rId13" Type="http://schemas.openxmlformats.org/officeDocument/2006/relationships/hyperlink" Target="https://mentor.ieee.org/802.11/dcn/22/11-22-1973-01-00be-cr-for-cid14099.docx" TargetMode="External"/><Relationship Id="rId3" Type="http://schemas.openxmlformats.org/officeDocument/2006/relationships/hyperlink" Target="https://mentor.ieee.org/802.11/dcn/22/11-22-2033-01-00be-cr-for-miscellaneous-cids-ii.docx" TargetMode="External"/><Relationship Id="rId7" Type="http://schemas.openxmlformats.org/officeDocument/2006/relationships/hyperlink" Target="https://mentor.ieee.org/802.11/dcn/22/11-22-2045-00-00be-lb266-cr-misc-part2.docx" TargetMode="External"/><Relationship Id="rId12" Type="http://schemas.openxmlformats.org/officeDocument/2006/relationships/hyperlink" Target="https://mentor.ieee.org/802.11/dcn/22/11-22-1848-02-00be-lb266-cr-misc.docx" TargetMode="External"/><Relationship Id="rId2" Type="http://schemas.openxmlformats.org/officeDocument/2006/relationships/hyperlink" Target="https://mentor.ieee.org/802.11/dcn/22/11-22-1260-02-00be-cr-for-5-1-5-1-architecture-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00-02-00be-lb266-cr-for-remaining-cids.docx" TargetMode="External"/><Relationship Id="rId11" Type="http://schemas.openxmlformats.org/officeDocument/2006/relationships/hyperlink" Target="https://mentor.ieee.org/802.11/dcn/22/11-22-1765-01-00be-cr-for-cid-13284.docx" TargetMode="External"/><Relationship Id="rId5" Type="http://schemas.openxmlformats.org/officeDocument/2006/relationships/hyperlink" Target="https://mentor.ieee.org/802.11/dcn/22/11-22-1771-01-00be-lb266-cr-for-9-6-35-8.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69-03-00be-lb266-cr-for-35-2-3.docx" TargetMode="External"/><Relationship Id="rId9" Type="http://schemas.openxmlformats.org/officeDocument/2006/relationships/hyperlink" Target="https://mentor.ieee.org/802.11/dcn/22/11-22-1736-03-00be-cr-for-13-part-iii.docx" TargetMode="External"/><Relationship Id="rId14" Type="http://schemas.openxmlformats.org/officeDocument/2006/relationships/hyperlink" Target="https://mentor.ieee.org/802.11/dcn/22/11-22-1775-02-00be-lb266-cr-for-9-4-2-164.docx" TargetMode="External"/></Relationships>
</file>

<file path=ppt/slides/_rels/slide113.xml.rels><?xml version="1.0" encoding="UTF-8" standalone="yes"?>
<Relationships xmlns="http://schemas.openxmlformats.org/package/2006/relationships"><Relationship Id="rId8" Type="http://schemas.openxmlformats.org/officeDocument/2006/relationships/hyperlink" Target="https://mentor.ieee.org/802.11/dcn/22/11-22-1504-02-00be-11be-d2-0-comment-resolution-subclause-35-3-18-part-2.docx" TargetMode="External"/><Relationship Id="rId3" Type="http://schemas.openxmlformats.org/officeDocument/2006/relationships/hyperlink" Target="https://mentor.ieee.org/802.11/dcn/22/11-22-2059-00-00be-lb266-cr-for-cid-11778-and-12716.docx" TargetMode="External"/><Relationship Id="rId7" Type="http://schemas.openxmlformats.org/officeDocument/2006/relationships/hyperlink" Target="https://mentor.ieee.org/802.11/dcn/22/11-22-1909-03-00be-txs-related-cids-part-2.docx" TargetMode="External"/><Relationship Id="rId2" Type="http://schemas.openxmlformats.org/officeDocument/2006/relationships/hyperlink" Target="https://mentor.ieee.org/802.11/dcn/22/11-22-1898-02-00be-lb-266-cr-for-emlsr-misc-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0-01-00be-lb266-cr-for-clause-9.docx" TargetMode="External"/><Relationship Id="rId5" Type="http://schemas.openxmlformats.org/officeDocument/2006/relationships/hyperlink" Target="https://mentor.ieee.org/802.11/dcn/22/11-22-2108-02-00be-cr-for-misc-cids.docx" TargetMode="External"/><Relationship Id="rId4" Type="http://schemas.openxmlformats.org/officeDocument/2006/relationships/hyperlink" Target="https://mentor.ieee.org/802.11/dcn/22/11-22-1890-03-00be-lb266-cr-for-reconfiguration-ml-element.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2/11-22-1565-03-00be-lb266-cr-for-uora.docx" TargetMode="External"/><Relationship Id="rId2" Type="http://schemas.openxmlformats.org/officeDocument/2006/relationships/hyperlink" Target="https://mentor.ieee.org/802.11/dcn/22/11-22-1695-01-00be-cr-on-cid-11827-and-1211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4-00-00be-epcs-mld-and-eht-sta.docx" TargetMode="External"/><Relationship Id="rId5" Type="http://schemas.openxmlformats.org/officeDocument/2006/relationships/hyperlink" Target="https://mentor.ieee.org/802.11/dcn/22/11-22-1321-04-00be-cr-reducing-size-of-ml-traffic-indication.docx" TargetMode="External"/><Relationship Id="rId4" Type="http://schemas.openxmlformats.org/officeDocument/2006/relationships/hyperlink" Target="https://mentor.ieee.org/802.11/dcn/22/11-22-2123-00-00be-lb266-cr-for-trigger-frame-misc-part1.doc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2/11-22-1849-05-00be-lb266-crs-for-cids-in-quarantine-part-2.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2/11-22-1767-02-00be-lb266-cr-for-nonprimary-link-channel-switch.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2/11-22-1709-04-00be-lb266-cr-for-ml-reconfiguration-add-delete-link-procedure.docx" TargetMode="External"/><Relationship Id="rId2" Type="http://schemas.openxmlformats.org/officeDocument/2006/relationships/hyperlink" Target="https://mentor.ieee.org/802.11/dcn/22/11-22-2042-00-00be-lb266-cr-for-ml-reconfigur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2/11-22-1316-02-00be-cr-for-35-3-1.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2/11-22-2169-02-00be-tgbe-nov-jan-teleconference-minutes.docx" TargetMode="External"/><Relationship Id="rId2" Type="http://schemas.openxmlformats.org/officeDocument/2006/relationships/hyperlink" Target="https://mentor.ieee.org/802.11/dcn/22/11-22-1984-01-00be-tgbe-november-2022-meeting-minute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2/11-22-2209-00-00be-proposed-resolution-for-miscellaneous-lb266-comments-part-2.docx" TargetMode="External"/><Relationship Id="rId2" Type="http://schemas.openxmlformats.org/officeDocument/2006/relationships/hyperlink" Target="https://mentor.ieee.org/802.11/dcn/22/11-22-2157-01-00be-proposed-resolution-for-miscellaneous-lb266-comments.doc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2/11-22-1978-05-00be-lb266-resolution-for-misc-comments.docx" TargetMode="External"/><Relationship Id="rId2" Type="http://schemas.openxmlformats.org/officeDocument/2006/relationships/hyperlink" Target="https://mentor.ieee.org/802.11/dcn/22/11-22-1789-01-00be-lb266-cr-for-remaining-cids-in-35-3-19-3.doc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8" Type="http://schemas.openxmlformats.org/officeDocument/2006/relationships/hyperlink" Target="https://mentor.ieee.org/802.11/dcn/22/11-22-1204-05-00be-lb266-cr-cl35-emlsr-part2.docx" TargetMode="External"/><Relationship Id="rId13" Type="http://schemas.openxmlformats.org/officeDocument/2006/relationships/hyperlink" Target="https://mentor.ieee.org/802.11/dcn/22/11-22-1844-01-00be-cr-for-nstrmobileap-part2.docx" TargetMode="External"/><Relationship Id="rId18" Type="http://schemas.openxmlformats.org/officeDocument/2006/relationships/hyperlink" Target="https://mentor.ieee.org/802.11/dcn/22/11-22-2201-01-00be-cr-for-miscellaneous-cids-iv.docx" TargetMode="External"/><Relationship Id="rId3" Type="http://schemas.openxmlformats.org/officeDocument/2006/relationships/hyperlink" Target="https://mentor.ieee.org/802.11/dcn/22/11-22-1265-03-00be-lb266-cr-for-cid-13736-and-13973.docx" TargetMode="External"/><Relationship Id="rId7" Type="http://schemas.openxmlformats.org/officeDocument/2006/relationships/hyperlink" Target="https://mentor.ieee.org/802.11/dcn/22/11-22-1129-03-00be-lb266-cr-cl9-emlsr.docx" TargetMode="External"/><Relationship Id="rId12" Type="http://schemas.openxmlformats.org/officeDocument/2006/relationships/hyperlink" Target="https://mentor.ieee.org/802.11/dcn/22/11-22-1436-07-00be-cr-for-9-4-2-316-qos-charateristics-element-part-1.docx" TargetMode="External"/><Relationship Id="rId17" Type="http://schemas.openxmlformats.org/officeDocument/2006/relationships/hyperlink" Target="https://mentor.ieee.org/802.11/dcn/22/11-22-2168-00-00be-lb266-cr-for-cid-10096.docx" TargetMode="External"/><Relationship Id="rId2" Type="http://schemas.openxmlformats.org/officeDocument/2006/relationships/hyperlink" Target="https://mentor.ieee.org/802.11/dcn/22/11-22-1051-04-00be-lb266-cr-for-twt.docx" TargetMode="External"/><Relationship Id="rId16" Type="http://schemas.openxmlformats.org/officeDocument/2006/relationships/hyperlink" Target="https://mentor.ieee.org/802.11/dcn/22/11-22-2170-05-00be-lb266-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3-00be-lb266-cr-cl35-emlsr-part1.docx" TargetMode="External"/><Relationship Id="rId11" Type="http://schemas.openxmlformats.org/officeDocument/2006/relationships/hyperlink" Target="https://mentor.ieee.org/802.11/dcn/22/11-22-1903-06-00be-lb266-cr-for-misc-cids.docx" TargetMode="External"/><Relationship Id="rId5" Type="http://schemas.openxmlformats.org/officeDocument/2006/relationships/hyperlink" Target="https://mentor.ieee.org/802.11/dcn/22/11-22-1959-00-00be-lb-266-cr-for-r-twt-related-cids-part2.docx" TargetMode="External"/><Relationship Id="rId15" Type="http://schemas.openxmlformats.org/officeDocument/2006/relationships/hyperlink" Target="https://mentor.ieee.org/802.11/dcn/22/11-22-2162-03-00be-comment-resolution-for-cid-11852-13453.docx" TargetMode="External"/><Relationship Id="rId10" Type="http://schemas.openxmlformats.org/officeDocument/2006/relationships/hyperlink" Target="https://mentor.ieee.org/802.11/dcn/22/11-22-1526-05-00be-lb266-cr-for-subclause-35-8-2.docx" TargetMode="External"/><Relationship Id="rId19" Type="http://schemas.openxmlformats.org/officeDocument/2006/relationships/hyperlink" Target="https://mentor.ieee.org/802.11/dcn/22/11-22-1943-03-00be-cr-13063-13773-for-35-2-1-2-3.docx" TargetMode="External"/><Relationship Id="rId4" Type="http://schemas.openxmlformats.org/officeDocument/2006/relationships/hyperlink" Target="https://mentor.ieee.org/802.11/dcn/22/11-22-1263-04-00be-lb266-cr-for-txop-return-in-mu-rts-txs.docx" TargetMode="External"/><Relationship Id="rId9" Type="http://schemas.openxmlformats.org/officeDocument/2006/relationships/hyperlink" Target="https://mentor.ieee.org/802.11/dcn/22/11-22-1239-04-00be-lb266-cr-for-35-3-16-4.docx" TargetMode="External"/><Relationship Id="rId14" Type="http://schemas.openxmlformats.org/officeDocument/2006/relationships/hyperlink" Target="https://mentor.ieee.org/802.11/dcn/22/11-22-1717-01-00be-lb266-cr-for-subclause-11.docx" TargetMode="External"/></Relationships>
</file>

<file path=ppt/slides/_rels/slide126.xml.rels><?xml version="1.0" encoding="UTF-8" standalone="yes"?>
<Relationships xmlns="http://schemas.openxmlformats.org/package/2006/relationships"><Relationship Id="rId8" Type="http://schemas.openxmlformats.org/officeDocument/2006/relationships/hyperlink" Target="https://mentor.ieee.org/802.11/dcn/22/11-22-1745-01-00be-lb266-cr-for-dynamic-nstr-capability-update.docx" TargetMode="External"/><Relationship Id="rId3" Type="http://schemas.openxmlformats.org/officeDocument/2006/relationships/hyperlink" Target="https://mentor.ieee.org/802.11/dcn/22/11-22-1583-06-00be-cr-for-35-3-14.docx" TargetMode="External"/><Relationship Id="rId7" Type="http://schemas.openxmlformats.org/officeDocument/2006/relationships/hyperlink" Target="https://mentor.ieee.org/802.11/dcn/22/11-22-1906-01-00be-lb266-cr-for-r-twt-related-to-qos-characteristics-and-scs.docx" TargetMode="External"/><Relationship Id="rId2" Type="http://schemas.openxmlformats.org/officeDocument/2006/relationships/hyperlink" Target="https://mentor.ieee.org/802.11/dcn/22/11-22-1189-08-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52-02-00be-remaining-11be-cids-misc.docx" TargetMode="External"/><Relationship Id="rId5" Type="http://schemas.openxmlformats.org/officeDocument/2006/relationships/hyperlink" Target="https://mentor.ieee.org/802.11/dcn/22/11-22-2181-02-00be-lb266-misc-cids-part-2.docx" TargetMode="External"/><Relationship Id="rId10" Type="http://schemas.openxmlformats.org/officeDocument/2006/relationships/hyperlink" Target="https://mentor.ieee.org/802.11/dcn/22/11-22-1782-03-00be-lb266-cr-for-10013.docx" TargetMode="External"/><Relationship Id="rId4" Type="http://schemas.openxmlformats.org/officeDocument/2006/relationships/hyperlink" Target="https://mentor.ieee.org/802.11/dcn/22/11-22-1501-03-00be-11be-d2-0-comment-resolution-35-4.docx" TargetMode="External"/><Relationship Id="rId9" Type="http://schemas.openxmlformats.org/officeDocument/2006/relationships/hyperlink" Target="https://mentor.ieee.org/802.11/dcn/22/11-22-1480-03-00be-lb266-cr-for-clause-9.docx" TargetMode="Externa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2/11-22-1838-05-00be-lb266-cr-for-ml-reconfiguration-clause-35-3-6-part-2.docx"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11/dcn/22/11-22-1366-02-00be-cr-for-miscellaneous-cids.docx"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11/dcn/22/11-22-1480-01-00be-lb266-cr-for-clause-9.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8" Type="http://schemas.openxmlformats.org/officeDocument/2006/relationships/hyperlink" Target="https://mentor.ieee.org/802.11/dcn/22/11-22-2108-03-00be-cr-for-misc-cids.docx" TargetMode="External"/><Relationship Id="rId3" Type="http://schemas.openxmlformats.org/officeDocument/2006/relationships/hyperlink" Target="https://mentor.ieee.org/802.11/dcn/22/11-22-2179-01-00be-cc36-cr-for-cid-12622.docx" TargetMode="External"/><Relationship Id="rId7"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489-01-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2-03-00be-lb266-cr-for-subclause-35-3-4-4.docx" TargetMode="External"/><Relationship Id="rId5" Type="http://schemas.openxmlformats.org/officeDocument/2006/relationships/hyperlink" Target="https://mentor.ieee.org/802.11/dcn/23/11-23-0084-01-00be-d2-0-misc-cids.docx" TargetMode="External"/><Relationship Id="rId4" Type="http://schemas.openxmlformats.org/officeDocument/2006/relationships/hyperlink" Target="https://mentor.ieee.org/802.11/dcn/22/11-22-2196-00-00be-lb266-cr-for-misc-cid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40.xml.rels><?xml version="1.0" encoding="UTF-8" standalone="yes"?>
<Relationships xmlns="http://schemas.openxmlformats.org/package/2006/relationships"><Relationship Id="rId8" Type="http://schemas.openxmlformats.org/officeDocument/2006/relationships/hyperlink" Target="https://mentor.ieee.org/802.11/dcn/22/11-22-1774-05-00be-lb266-cr-for-misc-cids.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2109-01-00be-lb266-cr-for-cid-11196.doc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1-00be-lb266-general-cid.docx" TargetMode="External"/><Relationship Id="rId4" Type="http://schemas.openxmlformats.org/officeDocument/2006/relationships/hyperlink" Target="https://mentor.ieee.org/802.11/dcn/22/11-22-2125-00-00be-lb266-cr-for-trigger-frame-misc-part2.docx" TargetMode="External"/><Relationship Id="rId9" Type="http://schemas.openxmlformats.org/officeDocument/2006/relationships/hyperlink" Target="https://mentor.ieee.org/802.11/dcn/22/11-22-2164-02-00be-epcs-and-fast-tranisition.docx" TargetMode="Externa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2/11-22-1373-07-00be-lb266-cr-for-cid-11700.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hyperlink" Target="https://mentor.ieee.org/802.11/dcn/22/11-22-1683-09-00be-lb-266-cr-for-capability-update-notification.docx" TargetMode="Externa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hyperlink" Target="https://mentor.ieee.org/802.11/dcn/22/11-22-1418-03-00be-lb266-cr-of-nstr-capability-update.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2/11-22-1978-06-00be-lb266-resolution-for-misc-comments.docx" TargetMode="External"/><Relationship Id="rId13" Type="http://schemas.openxmlformats.org/officeDocument/2006/relationships/hyperlink" Target="https://mentor.ieee.org/802.11/dcn/22/11-22-1683-09-00be-lb-266-cr-for-capability-update-notification.docx" TargetMode="External"/><Relationship Id="rId3" Type="http://schemas.openxmlformats.org/officeDocument/2006/relationships/hyperlink" Target="https://mentor.ieee.org/802.11/dcn/22/11-22-1881-04-00be-lb266-cr-for-leftover-cids.docx" TargetMode="External"/><Relationship Id="rId7" Type="http://schemas.openxmlformats.org/officeDocument/2006/relationships/hyperlink" Target="https://mentor.ieee.org/802.11/dcn/22/11-22-1793-06-00be-nstr-mobile-ap-miscellaneous-cids.docx" TargetMode="External"/><Relationship Id="rId12" Type="http://schemas.openxmlformats.org/officeDocument/2006/relationships/hyperlink" Target="https://mentor.ieee.org/802.11/dcn/22/11-22-1503-08-00be-d2-0-comment-resolution-subclause-35-3-18-part-1.docx" TargetMode="External"/><Relationship Id="rId2" Type="http://schemas.openxmlformats.org/officeDocument/2006/relationships/hyperlink" Target="https://mentor.ieee.org/802.11/dcn/22/11-22-1890-05-00be-lb266-cr-for-reconfiguration-ml-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17-04-00be-lb266-cr-for-35-3-16-2.docx" TargetMode="External"/><Relationship Id="rId11" Type="http://schemas.openxmlformats.org/officeDocument/2006/relationships/hyperlink" Target="https://mentor.ieee.org/802.11/dcn/22/11-22-1503-07-00be-d2-0-comment-resolution-subclause-35-3-18-part-1.docx" TargetMode="External"/><Relationship Id="rId5" Type="http://schemas.openxmlformats.org/officeDocument/2006/relationships/hyperlink" Target="https://mentor.ieee.org/802.11/dcn/22/11-22-1705-02-00be-lb266-cr-for-miscellaneous-cids.docx" TargetMode="External"/><Relationship Id="rId15" Type="http://schemas.openxmlformats.org/officeDocument/2006/relationships/hyperlink" Target="https://mentor.ieee.org/802.11/dcn/22/11-22-1436-09-00be-cr-for-9-4-2-316-qos-charateristics-element-part-1.docx" TargetMode="External"/><Relationship Id="rId10" Type="http://schemas.openxmlformats.org/officeDocument/2006/relationships/hyperlink" Target="https://mentor.ieee.org/802.11/dcn/22/11-22-2196-01-00be-lb266-cr-for-misc-cids.docx" TargetMode="External"/><Relationship Id="rId4" Type="http://schemas.openxmlformats.org/officeDocument/2006/relationships/hyperlink" Target="https://mentor.ieee.org/802.11/dcn/22/11-22-1263-05-00be-lb266-cr-for-txop-return-in-mu-rts-txs.docx" TargetMode="External"/><Relationship Id="rId9" Type="http://schemas.openxmlformats.org/officeDocument/2006/relationships/hyperlink" Target="https://mentor.ieee.org/802.11/dcn/22/11-22-1369-05-00be-cr-for-some-cids-on-clause-9.docx" TargetMode="External"/><Relationship Id="rId14" Type="http://schemas.openxmlformats.org/officeDocument/2006/relationships/hyperlink" Target="https://mentor.ieee.org/802.11/dcn/22/11-22-1418-02-00be-lb266-cr-of-nstr-capability-update.docx" TargetMode="External"/></Relationships>
</file>

<file path=ppt/slides/_rels/slide146.xml.rels><?xml version="1.0" encoding="UTF-8" standalone="yes"?>
<Relationships xmlns="http://schemas.openxmlformats.org/package/2006/relationships"><Relationship Id="rId8" Type="http://schemas.openxmlformats.org/officeDocument/2006/relationships/hyperlink" Target="https://mentor.ieee.org/802.11/dcn/22/11-22-2184-02-00be-lb266-cr-for-remaining-cids.docx" TargetMode="External"/><Relationship Id="rId3" Type="http://schemas.openxmlformats.org/officeDocument/2006/relationships/hyperlink" Target="https://mentor.ieee.org/802.11/dcn/22/11-22-2196-02-00be-lb266-cr-for-misc-cids.docx" TargetMode="External"/><Relationship Id="rId7" Type="http://schemas.openxmlformats.org/officeDocument/2006/relationships/hyperlink" Target="https://mentor.ieee.org/802.11/dcn/22/11-22-2170-07-00be-lb266-misc-cids.docx" TargetMode="External"/><Relationship Id="rId2" Type="http://schemas.openxmlformats.org/officeDocument/2006/relationships/hyperlink" Target="https://mentor.ieee.org/802.11/dcn/22/11-22-2175-02-00be-proposed-resolutions-to-lb266-cids-on-emlsr-entering-and-exit-proces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4-04-00be-11be-d2-0-comment-resolution-subclause-35-3-18-part-2.docx" TargetMode="External"/><Relationship Id="rId5" Type="http://schemas.openxmlformats.org/officeDocument/2006/relationships/hyperlink" Target="https://mentor.ieee.org/802.11/dcn/23/11-23-0105-02-00be-cr-for-9-4-2-316-qos-charateristics-element-misc.docx" TargetMode="External"/><Relationship Id="rId10" Type="http://schemas.openxmlformats.org/officeDocument/2006/relationships/hyperlink" Target="https://mentor.ieee.org/802.11/dcn/22/11-22-1505-05-00be-11be-d2-0-comment-resolution-subclause-35-3-18-part-3.docx" TargetMode="External"/><Relationship Id="rId4" Type="http://schemas.openxmlformats.org/officeDocument/2006/relationships/hyperlink" Target="https://mentor.ieee.org/802.11/dcn/22/11-22-2167-01-00be-eht-bandwidth-indication.docx" TargetMode="External"/><Relationship Id="rId9" Type="http://schemas.openxmlformats.org/officeDocument/2006/relationships/hyperlink" Target="https://mentor.ieee.org/802.11/dcn/22/11-22-2174-03-00be-proposed-resolution-to-lb266-cid-on-emlsr-parameter-indication.docx" TargetMode="External"/></Relationships>
</file>

<file path=ppt/slides/_rels/slide147.xml.rels><?xml version="1.0" encoding="UTF-8" standalone="yes"?>
<Relationships xmlns="http://schemas.openxmlformats.org/package/2006/relationships"><Relationship Id="rId8" Type="http://schemas.openxmlformats.org/officeDocument/2006/relationships/hyperlink" Target="https://mentor.ieee.org/802.11/dcn/22/11-22-1844-03-00be-cr-for-nstrmobileap-part2.docx" TargetMode="External"/><Relationship Id="rId3" Type="http://schemas.openxmlformats.org/officeDocument/2006/relationships/hyperlink" Target="https://mentor.ieee.org/802.11/dcn/22/11-22-1779-00-00be-cr-for-cid-11714.docx" TargetMode="External"/><Relationship Id="rId7" Type="http://schemas.openxmlformats.org/officeDocument/2006/relationships/hyperlink" Target="https://mentor.ieee.org/802.11/dcn/22/11-22-1906-03-00be-lb266-cr-for-r-twt-related-to-qos-characteristics-and-scs.docx" TargetMode="External"/><Relationship Id="rId2" Type="http://schemas.openxmlformats.org/officeDocument/2006/relationships/hyperlink" Target="https://mentor.ieee.org/802.11/dcn/22/11-22-1966-03-00be-cr-for-tid-to-link-mapping-advertis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26-00-00be-lb266-cr-for-preamble-puncturing-misc.docx" TargetMode="External"/><Relationship Id="rId5" Type="http://schemas.openxmlformats.org/officeDocument/2006/relationships/hyperlink" Target="https://mentor.ieee.org/802.11/dcn/22/11-22-1348-03-00be-lb266-cr-for-par-verification-low-latency.pptx" TargetMode="External"/><Relationship Id="rId10" Type="http://schemas.openxmlformats.org/officeDocument/2006/relationships/hyperlink" Target="https://mentor.ieee.org/802.11/dcn/23/11-23-0105-03-00be-cr-for-9-4-2-316-qos-charateristics-element-misc.docx" TargetMode="External"/><Relationship Id="rId4" Type="http://schemas.openxmlformats.org/officeDocument/2006/relationships/hyperlink" Target="https://mentor.ieee.org/802.11/dcn/22/11-22-1692-02-00be-clause-3-2-comment-resolutions.docx" TargetMode="External"/><Relationship Id="rId9" Type="http://schemas.openxmlformats.org/officeDocument/2006/relationships/hyperlink" Target="https://mentor.ieee.org/802.11/dcn/22/11-22-1811-04-00be-tgbe-d2-0-comment-resolution-20-mhz-only-sta.docx" TargetMode="External"/></Relationships>
</file>

<file path=ppt/slides/_rels/slide148.xml.rels><?xml version="1.0" encoding="UTF-8" standalone="yes"?>
<Relationships xmlns="http://schemas.openxmlformats.org/package/2006/relationships"><Relationship Id="rId3" Type="http://schemas.openxmlformats.org/officeDocument/2006/relationships/hyperlink" Target="https://mentor.ieee.org/802.11/dcn/22/11-22-1774-06-00be-lb266-cr-for-misc-cids.docx" TargetMode="External"/><Relationship Id="rId2" Type="http://schemas.openxmlformats.org/officeDocument/2006/relationships/hyperlink" Target="https://mentor.ieee.org/802.11/dcn/22/11-22-1680-04-00be-comment-resolution-for-clause-11-20-6-5.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90-06-00be-lb266-cr-for-reconfiguration-ml-element.docx" TargetMode="External"/><Relationship Id="rId4" Type="http://schemas.openxmlformats.org/officeDocument/2006/relationships/hyperlink" Target="https://mentor.ieee.org/802.11/dcn/22/11-22-2182-02-00be-lb266-cr-for-misc-cids-in-35-9-and-35-9-4-1.docx" TargetMode="Externa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2/11-22-0971-52-00be-ieee-802-11be-lb266-comments.xls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1/11-21-0706-07-00be-tgbe-coexistence-assessment-documen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10284, 10875, 10297</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Stephen McCann		Second: Abhishek Patil</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11-22/1849r3</a:t>
            </a:r>
            <a:endParaRPr lang="en-US" sz="1800" dirty="0"/>
          </a:p>
          <a:p>
            <a:pPr>
              <a:buFont typeface="Arial" panose="020B0604020202020204" pitchFamily="34" charset="0"/>
              <a:buChar char="•"/>
            </a:pPr>
            <a:endParaRPr lang="en-US" sz="1800" dirty="0"/>
          </a:p>
          <a:p>
            <a:pPr marL="0" indent="0"/>
            <a:r>
              <a:rPr lang="en-US" sz="1800" dirty="0"/>
              <a:t>Move: Abhishek Patil		Second: Po-Kai Huang</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R2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Stephen McCann		Second: Yanjun Sun</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11-22/1335r8</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Rubayet Shafin		Second: Stephen McCann</a:t>
            </a:r>
          </a:p>
          <a:p>
            <a:pPr marL="0" indent="0"/>
            <a:r>
              <a:rPr lang="en-US" sz="1800" dirty="0"/>
              <a:t>Discussion: Some discussion.</a:t>
            </a:r>
          </a:p>
          <a:p>
            <a:pPr marL="0" indent="0"/>
            <a:r>
              <a:rPr lang="en-US" sz="1800" dirty="0"/>
              <a:t>Preliminary Result: 32Y, 37N, 30A (fails)</a:t>
            </a:r>
          </a:p>
          <a:p>
            <a:pPr marL="0" indent="0"/>
            <a:r>
              <a:rPr lang="en-US" sz="1800" dirty="0"/>
              <a:t>Result: </a:t>
            </a:r>
            <a:r>
              <a:rPr lang="en-US" sz="1800" dirty="0">
                <a:highlight>
                  <a:srgbClr val="FF0000"/>
                </a:highlight>
              </a:rPr>
              <a:t>31Y, 37N, 30A (fails)</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48537020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10279, 10342, 10343, 10344, 10446, 10447, 10528, 10898, 12087, 12282, 12364, 12950, 13045 in </a:t>
            </a:r>
            <a:r>
              <a:rPr lang="en-US" sz="1100" b="0" dirty="0">
                <a:solidFill>
                  <a:schemeClr val="tx1"/>
                </a:solidFill>
                <a:hlinkClick r:id="rId2"/>
              </a:rPr>
              <a:t>11-22/1260r2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10068, 11072, 11073, 11939, 13601 in </a:t>
            </a:r>
            <a:r>
              <a:rPr lang="en-US" sz="1100" b="0" dirty="0">
                <a:solidFill>
                  <a:schemeClr val="tx1"/>
                </a:solidFill>
                <a:hlinkClick r:id="rId3"/>
              </a:rPr>
              <a:t>11-22/2033r1</a:t>
            </a:r>
            <a:r>
              <a:rPr lang="en-US" sz="1100" b="0" dirty="0">
                <a:solidFill>
                  <a:schemeClr val="tx1"/>
                </a:solidFill>
              </a:rPr>
              <a:t> &amp;</a:t>
            </a:r>
            <a:r>
              <a:rPr lang="en-US" sz="1100" b="0" i="1" dirty="0">
                <a:solidFill>
                  <a:schemeClr val="tx1"/>
                </a:solidFill>
              </a:rPr>
              <a:t> </a:t>
            </a:r>
            <a:r>
              <a:rPr lang="en-US" sz="1100" b="0" dirty="0">
                <a:solidFill>
                  <a:schemeClr val="tx1"/>
                </a:solidFill>
              </a:rPr>
              <a:t>14097 in </a:t>
            </a:r>
            <a:r>
              <a:rPr lang="en-US" sz="1100" b="0" dirty="0">
                <a:solidFill>
                  <a:schemeClr val="tx1"/>
                </a:solidFill>
                <a:hlinkClick r:id="rId4"/>
              </a:rPr>
              <a:t>11-22/1669r3</a:t>
            </a:r>
            <a:r>
              <a:rPr lang="en-US" sz="1100" b="0" dirty="0">
                <a:solidFill>
                  <a:schemeClr val="tx1"/>
                </a:solidFill>
              </a:rPr>
              <a:t> &amp; 12610 in </a:t>
            </a:r>
            <a:r>
              <a:rPr lang="en-US" sz="1100" b="0" dirty="0">
                <a:solidFill>
                  <a:schemeClr val="tx1"/>
                </a:solidFill>
                <a:hlinkClick r:id="rId5"/>
              </a:rPr>
              <a:t>11-22/1771r1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12713, 13387, 13666, 13390, 12817, 10325 in </a:t>
            </a:r>
            <a:r>
              <a:rPr lang="en-US" sz="1100" b="0" dirty="0">
                <a:solidFill>
                  <a:schemeClr val="tx1"/>
                </a:solidFill>
                <a:hlinkClick r:id="rId6"/>
              </a:rPr>
              <a:t>11-22/1900r2</a:t>
            </a:r>
            <a:r>
              <a:rPr lang="en-US" sz="1100" b="0" dirty="0">
                <a:solidFill>
                  <a:schemeClr val="tx1"/>
                </a:solidFill>
              </a:rPr>
              <a:t> &amp;</a:t>
            </a:r>
            <a:r>
              <a:rPr lang="en-US" sz="1100" b="0" i="1" dirty="0">
                <a:solidFill>
                  <a:schemeClr val="tx1"/>
                </a:solidFill>
              </a:rPr>
              <a:t> </a:t>
            </a:r>
            <a:r>
              <a:rPr lang="en-US" sz="1100" b="0" dirty="0">
                <a:solidFill>
                  <a:schemeClr val="tx1"/>
                </a:solidFill>
              </a:rPr>
              <a:t>12886, 13400, 13674, 13703 in </a:t>
            </a:r>
            <a:r>
              <a:rPr lang="en-US" sz="1100" b="0" dirty="0">
                <a:solidFill>
                  <a:schemeClr val="tx1"/>
                </a:solidFill>
                <a:hlinkClick r:id="rId7"/>
              </a:rPr>
              <a:t>11-22/2045r0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10369, 10509, 11383 in </a:t>
            </a:r>
            <a:r>
              <a:rPr lang="en-US" sz="1100" b="0" dirty="0">
                <a:solidFill>
                  <a:schemeClr val="tx1"/>
                </a:solidFill>
                <a:hlinkClick r:id="rId8"/>
              </a:rPr>
              <a:t>11-22/1743r3</a:t>
            </a:r>
            <a:r>
              <a:rPr lang="en-US" sz="1100" b="0" dirty="0">
                <a:solidFill>
                  <a:schemeClr val="tx1"/>
                </a:solidFill>
              </a:rPr>
              <a:t> &amp; 12782, 12109, 10296 in </a:t>
            </a:r>
            <a:r>
              <a:rPr lang="en-US" sz="1100" b="0" dirty="0">
                <a:solidFill>
                  <a:schemeClr val="tx1"/>
                </a:solidFill>
                <a:hlinkClick r:id="rId9"/>
              </a:rPr>
              <a:t>11-22/1736r3</a:t>
            </a:r>
            <a:r>
              <a:rPr lang="en-US" sz="1100" b="0" dirty="0">
                <a:solidFill>
                  <a:schemeClr val="tx1"/>
                </a:solidFill>
              </a:rPr>
              <a:t> &amp; 10355, 11601 in </a:t>
            </a:r>
            <a:r>
              <a:rPr lang="en-US" sz="1100" b="0" dirty="0">
                <a:solidFill>
                  <a:schemeClr val="tx1"/>
                </a:solidFill>
                <a:hlinkClick r:id="rId10"/>
              </a:rPr>
              <a:t>11-22/1864r0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13284 in </a:t>
            </a:r>
            <a:r>
              <a:rPr lang="en-US" sz="1100" b="0" dirty="0">
                <a:solidFill>
                  <a:schemeClr val="tx1"/>
                </a:solidFill>
                <a:hlinkClick r:id="rId11"/>
              </a:rPr>
              <a:t>11-22/1765r1</a:t>
            </a:r>
            <a:r>
              <a:rPr lang="en-US" sz="1100" b="0" dirty="0">
                <a:solidFill>
                  <a:schemeClr val="tx1"/>
                </a:solidFill>
              </a:rPr>
              <a:t> &amp; 14115 in </a:t>
            </a:r>
            <a:r>
              <a:rPr lang="en-US" sz="1100" b="0" dirty="0">
                <a:solidFill>
                  <a:schemeClr val="tx1"/>
                </a:solidFill>
                <a:hlinkClick r:id="rId12"/>
              </a:rPr>
              <a:t>11-22/1848r2</a:t>
            </a:r>
            <a:r>
              <a:rPr lang="en-US" sz="1100" b="0" dirty="0">
                <a:solidFill>
                  <a:schemeClr val="tx1"/>
                </a:solidFill>
              </a:rPr>
              <a:t> &amp; 14099 in </a:t>
            </a:r>
            <a:r>
              <a:rPr lang="en-US" sz="1100" b="0" dirty="0">
                <a:solidFill>
                  <a:schemeClr val="tx1"/>
                </a:solidFill>
                <a:hlinkClick r:id="rId13"/>
              </a:rPr>
              <a:t>11-22/1973r1</a:t>
            </a:r>
            <a:r>
              <a:rPr lang="en-US" sz="1100" b="0" dirty="0">
                <a:solidFill>
                  <a:schemeClr val="tx1"/>
                </a:solidFill>
              </a:rPr>
              <a:t> &amp; 12070 in </a:t>
            </a:r>
            <a:r>
              <a:rPr lang="en-US" sz="1100" b="0" dirty="0">
                <a:solidFill>
                  <a:schemeClr val="tx1"/>
                </a:solidFill>
                <a:hlinkClick r:id="rId14"/>
              </a:rPr>
              <a:t>11-22/1775r2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Chunyu Hu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8640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13854 in </a:t>
            </a:r>
            <a:r>
              <a:rPr lang="en-US" sz="1100" b="0" dirty="0">
                <a:solidFill>
                  <a:schemeClr val="tx1"/>
                </a:solidFill>
                <a:hlinkClick r:id="rId2"/>
              </a:rPr>
              <a:t>11-22/1898r2</a:t>
            </a:r>
            <a:r>
              <a:rPr lang="en-US" sz="1100" b="0" dirty="0">
                <a:solidFill>
                  <a:schemeClr val="tx1"/>
                </a:solidFill>
              </a:rPr>
              <a:t> &amp; 11778, 12716 in </a:t>
            </a:r>
            <a:r>
              <a:rPr lang="en-US" sz="1100" b="0" dirty="0">
                <a:solidFill>
                  <a:schemeClr val="tx1"/>
                </a:solidFill>
                <a:hlinkClick r:id="rId3"/>
              </a:rPr>
              <a:t>11-22/2059r0</a:t>
            </a:r>
            <a:r>
              <a:rPr lang="en-US" sz="1100" b="0" dirty="0">
                <a:solidFill>
                  <a:schemeClr val="tx1"/>
                </a:solidFill>
              </a:rPr>
              <a:t> &amp; 12604, 13263, 13264 in </a:t>
            </a:r>
            <a:r>
              <a:rPr lang="en-US" sz="1100" b="0" dirty="0">
                <a:solidFill>
                  <a:schemeClr val="tx1"/>
                </a:solidFill>
                <a:hlinkClick r:id="rId4"/>
              </a:rPr>
              <a:t>11-22/1890r3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10287, 11545, 11546, 11549, 11550, 11551, 13712 in </a:t>
            </a:r>
            <a:r>
              <a:rPr lang="en-US" sz="1100" b="0" dirty="0">
                <a:solidFill>
                  <a:schemeClr val="tx1"/>
                </a:solidFill>
                <a:hlinkClick r:id="rId5"/>
              </a:rPr>
              <a:t>11-22/2108r2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13753, </a:t>
            </a:r>
            <a:r>
              <a:rPr lang="en-US" sz="1100" b="0" strike="sngStrike" dirty="0">
                <a:solidFill>
                  <a:srgbClr val="FF0000"/>
                </a:solidFill>
              </a:rPr>
              <a:t>13476,</a:t>
            </a:r>
            <a:r>
              <a:rPr lang="en-US" sz="1100" b="0" dirty="0">
                <a:solidFill>
                  <a:schemeClr val="tx1"/>
                </a:solidFill>
              </a:rPr>
              <a:t> 14113, 11518, 11515, 10558, 12739, 12740, 12058, 12933 in </a:t>
            </a:r>
            <a:r>
              <a:rPr lang="en-US" sz="1100" b="0" dirty="0">
                <a:solidFill>
                  <a:schemeClr val="tx1"/>
                </a:solidFill>
                <a:hlinkClick r:id="rId6"/>
              </a:rPr>
              <a:t>11-22/1480r1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10011, 10075, 12458, 12721, 12722, 12754, 13857, 13879, 13880, 13214, 10217, 10738, 10970, 11834, 11017, 11521, 12420, 12480, 13255, 14030, 14025, 12489, 12321 in </a:t>
            </a:r>
            <a:r>
              <a:rPr lang="en-US" sz="1100" b="0" dirty="0">
                <a:solidFill>
                  <a:schemeClr val="tx1"/>
                </a:solidFill>
                <a:hlinkClick r:id="rId7"/>
              </a:rPr>
              <a:t>11-22/1909r3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13708, </a:t>
            </a:r>
            <a:r>
              <a:rPr lang="en-US" sz="1100" b="0" strike="sngStrike" dirty="0">
                <a:solidFill>
                  <a:srgbClr val="FF0000"/>
                </a:solidFill>
              </a:rPr>
              <a:t>10369,</a:t>
            </a:r>
            <a:r>
              <a:rPr lang="en-US" sz="1100" b="0" dirty="0">
                <a:solidFill>
                  <a:schemeClr val="tx1"/>
                </a:solidFill>
              </a:rPr>
              <a:t> </a:t>
            </a:r>
            <a:r>
              <a:rPr lang="en-US" sz="1100" b="0" strike="sngStrike" dirty="0">
                <a:solidFill>
                  <a:srgbClr val="FF0000"/>
                </a:solidFill>
              </a:rPr>
              <a:t>10509, </a:t>
            </a:r>
            <a:r>
              <a:rPr lang="en-US" sz="1100" b="0" dirty="0">
                <a:solidFill>
                  <a:schemeClr val="tx1"/>
                </a:solidFill>
              </a:rPr>
              <a:t>11465, 12875, 12876, 10162, 13877, 10159, 10160, 10161, 12684, 12452, 12166, 11466 in </a:t>
            </a:r>
            <a:r>
              <a:rPr lang="en-US" sz="1100" b="0" dirty="0">
                <a:solidFill>
                  <a:schemeClr val="tx1"/>
                </a:solidFill>
                <a:hlinkClick r:id="rId8"/>
              </a:rPr>
              <a:t>11-22/1504r2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Xiaofei Wang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 10369, 10509 are resolved in 11-22/1743r3 (motion 487). 13476 requested to be removed. Separate motion prepared.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22959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a:solidFill>
                  <a:schemeClr val="tx1"/>
                </a:solidFill>
              </a:rPr>
              <a:t>Motion 489 </a:t>
            </a:r>
            <a:r>
              <a:rPr lang="en-US" dirty="0">
                <a:solidFill>
                  <a:schemeClr val="tx1"/>
                </a:solidFill>
              </a:rPr>
              <a:t>(Joint)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11827 in </a:t>
            </a:r>
            <a:r>
              <a:rPr lang="en-US" sz="1200" b="0" dirty="0">
                <a:solidFill>
                  <a:schemeClr val="tx1"/>
                </a:solidFill>
                <a:hlinkClick r:id="rId2"/>
              </a:rPr>
              <a:t>11-22/1695r1</a:t>
            </a:r>
            <a:r>
              <a:rPr lang="en-US" sz="1200" b="0" dirty="0">
                <a:solidFill>
                  <a:schemeClr val="tx1"/>
                </a:solidFill>
              </a:rPr>
              <a:t> &amp; 13550, 13958, 10802, 10957, 12491, 12492, 14052, 14050 in </a:t>
            </a:r>
            <a:r>
              <a:rPr lang="en-US" sz="1200" b="0" dirty="0">
                <a:solidFill>
                  <a:schemeClr val="tx1"/>
                </a:solidFill>
                <a:hlinkClick r:id="rId3"/>
              </a:rPr>
              <a:t>11-22/1565r3</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10979, 10958, 13549, 13440, 10813 in </a:t>
            </a:r>
            <a:r>
              <a:rPr lang="en-US" sz="1200" b="0" dirty="0">
                <a:solidFill>
                  <a:schemeClr val="tx1"/>
                </a:solidFill>
                <a:hlinkClick r:id="rId4"/>
              </a:rPr>
              <a:t>11-22/2123r0</a:t>
            </a:r>
            <a:r>
              <a:rPr lang="en-US" sz="1200" b="0" dirty="0">
                <a:solidFill>
                  <a:schemeClr val="tx1"/>
                </a:solidFill>
              </a:rPr>
              <a:t> &amp; 10124 in </a:t>
            </a:r>
            <a:r>
              <a:rPr lang="en-US" sz="1200" b="0" dirty="0">
                <a:solidFill>
                  <a:schemeClr val="tx1"/>
                </a:solidFill>
                <a:hlinkClick r:id="rId5"/>
              </a:rPr>
              <a:t>11-22/1321r4</a:t>
            </a:r>
            <a:r>
              <a:rPr lang="en-US" sz="1200" b="0" dirty="0">
                <a:solidFill>
                  <a:schemeClr val="tx1"/>
                </a:solidFill>
              </a:rPr>
              <a:t> &amp; 11472 in </a:t>
            </a:r>
            <a:r>
              <a:rPr lang="en-US" sz="1200" b="0" dirty="0">
                <a:solidFill>
                  <a:schemeClr val="tx1"/>
                </a:solidFill>
                <a:hlinkClick r:id="rId6"/>
              </a:rPr>
              <a:t>11-22/1864r0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Stephen McCann		Second: Xiaofei Wang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501279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a:solidFill>
                  <a:schemeClr val="tx1"/>
                </a:solidFill>
              </a:rPr>
              <a:t>Motion 490 </a:t>
            </a:r>
            <a:r>
              <a:rPr lang="en-US" dirty="0">
                <a:solidFill>
                  <a:schemeClr val="tx1"/>
                </a:solidFill>
              </a:rPr>
              <a:t>(Withdrawal)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400" b="0" dirty="0">
                <a:solidFill>
                  <a:schemeClr val="tx1"/>
                </a:solidFill>
              </a:rPr>
              <a:t>13737, 14101, 11240, 11242, 10611, 10561, 10452, 11056</a:t>
            </a:r>
            <a:r>
              <a:rPr lang="en-US" sz="1400" b="0" dirty="0">
                <a:solidFill>
                  <a:srgbClr val="FF0000"/>
                </a:solidFill>
              </a:rPr>
              <a:t>*</a:t>
            </a:r>
            <a:endParaRPr lang="en-US" sz="12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Binita Gupta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a:p>
            <a:r>
              <a:rPr lang="en-US" sz="1200" i="1" dirty="0"/>
              <a:t>Notes:</a:t>
            </a:r>
          </a:p>
          <a:p>
            <a:r>
              <a:rPr lang="en-US" sz="1200" i="1" dirty="0">
                <a:solidFill>
                  <a:srgbClr val="FF0000"/>
                </a:solidFill>
              </a:rPr>
              <a:t>*Recent addition of CID 11056.</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5727588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491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highlighted </a:t>
            </a:r>
            <a:r>
              <a:rPr lang="en-US" sz="1800" dirty="0">
                <a:solidFill>
                  <a:srgbClr val="00B050"/>
                </a:solidFill>
              </a:rPr>
              <a:t>in green</a:t>
            </a:r>
            <a:r>
              <a:rPr lang="en-US" sz="1800" dirty="0"/>
              <a:t>, wherein additional details for the proposed resolution are shown in the last column of the table in </a:t>
            </a:r>
            <a:r>
              <a:rPr lang="en-US" sz="1800" dirty="0">
                <a:hlinkClick r:id="rId2"/>
              </a:rPr>
              <a:t>11-22/1849r5</a:t>
            </a:r>
            <a:endParaRPr lang="en-US" sz="1800" dirty="0"/>
          </a:p>
          <a:p>
            <a:pPr>
              <a:buFont typeface="Arial" panose="020B0604020202020204" pitchFamily="34" charset="0"/>
              <a:buChar char="•"/>
            </a:pPr>
            <a:endParaRPr lang="en-US" sz="1800" dirty="0"/>
          </a:p>
          <a:p>
            <a:pPr marL="0" indent="0"/>
            <a:r>
              <a:rPr lang="en-US" sz="1800" dirty="0"/>
              <a:t>Move: Stephen McCann		Second: Stephen Palm</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a:t>
            </a:r>
            <a:r>
              <a:rPr lang="en-US" sz="1200" dirty="0">
                <a:solidFill>
                  <a:srgbClr val="FF0000"/>
                </a:solidFill>
              </a:rPr>
              <a:t>11-22/1335r8, 11-22/1509r4, 11-22/1746r4, 11-22/1454r2.</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5450696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13819, 10659, 13844 in </a:t>
            </a:r>
            <a:r>
              <a:rPr lang="en-US" sz="1400" b="0" dirty="0">
                <a:hlinkClick r:id="rId2"/>
              </a:rPr>
              <a:t>11-22/1767r2</a:t>
            </a:r>
            <a:r>
              <a:rPr lang="en-US" sz="1400" b="0" dirty="0"/>
              <a:t> [3 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Sanghyun Kim		Second: Geonjung Ko</a:t>
            </a:r>
          </a:p>
          <a:p>
            <a:pPr marL="0" indent="0"/>
            <a:r>
              <a:rPr lang="en-US" sz="2000" dirty="0"/>
              <a:t>Discussion: Overview provided by author. No further comments.</a:t>
            </a:r>
          </a:p>
          <a:p>
            <a:pPr marL="0" indent="0"/>
            <a:r>
              <a:rPr lang="en-US" sz="2000" dirty="0"/>
              <a:t>Result: </a:t>
            </a:r>
            <a:r>
              <a:rPr lang="en-US" sz="2000" dirty="0">
                <a:highlight>
                  <a:srgbClr val="00FF00"/>
                </a:highlight>
              </a:rPr>
              <a:t>Approved with unanimous consent.</a:t>
            </a:r>
            <a:endParaRPr lang="en-US" sz="2000" dirty="0"/>
          </a:p>
          <a:p>
            <a:pPr marL="0" indent="0"/>
            <a:endParaRPr lang="en-US" sz="1400" dirty="0"/>
          </a:p>
          <a:p>
            <a:pPr marL="0" indent="0"/>
            <a:r>
              <a:rPr lang="en-US" sz="1400" dirty="0"/>
              <a:t>Note: These CIDs were discussed on November 16, 2022, but no straw poll is conducted yet. POC is Sanghyun</a:t>
            </a:r>
            <a:r>
              <a:rPr lang="en-US" sz="14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301979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highlight>
                  <a:srgbClr val="FFFF00"/>
                </a:highlight>
              </a:rPr>
              <a:t>Result: Postponed to F2F.</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0911728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494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200" b="0" dirty="0">
                <a:effectLst/>
                <a:ea typeface="Malgun Gothic" panose="020B0503020000020004" pitchFamily="34" charset="-127"/>
              </a:rPr>
              <a:t>10385, 10436, 10486, 10632, 10722, 10771, 10772, 11102, 11428, 11742, 12163, 12164, 12168, 12169, 12377, 12378, 12481, 12906, 13092, 13277, 12165, 10717, 11658, 13066 in </a:t>
            </a:r>
            <a:r>
              <a:rPr lang="en-GB" sz="1200" b="0" dirty="0">
                <a:effectLst/>
                <a:ea typeface="Malgun Gothic" panose="020B0503020000020004" pitchFamily="34" charset="-127"/>
                <a:hlinkClick r:id="rId2"/>
              </a:rPr>
              <a:t>11-22/2042r0</a:t>
            </a:r>
            <a:r>
              <a:rPr lang="en-GB" sz="1200" b="0" dirty="0">
                <a:effectLst/>
                <a:ea typeface="Malgun Gothic" panose="020B0503020000020004" pitchFamily="34" charset="-127"/>
              </a:rPr>
              <a:t> </a:t>
            </a:r>
            <a:r>
              <a:rPr lang="en-GB" sz="1200" b="0" i="1" dirty="0">
                <a:effectLst/>
                <a:ea typeface="Malgun Gothic" panose="020B0503020000020004" pitchFamily="34" charset="-127"/>
              </a:rPr>
              <a:t>[24 CIDs]</a:t>
            </a:r>
            <a:endParaRPr lang="en-US" sz="1200" i="1"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Yongho Seok		Second: Ming Gan</a:t>
            </a:r>
          </a:p>
          <a:p>
            <a:pPr marL="0" indent="0"/>
            <a:r>
              <a:rPr lang="en-US" sz="2000" dirty="0"/>
              <a:t>Discussion: Some discussion.</a:t>
            </a:r>
          </a:p>
          <a:p>
            <a:pPr marL="0" indent="0"/>
            <a:r>
              <a:rPr lang="en-US" sz="2000" dirty="0"/>
              <a:t>Preliminary Result: </a:t>
            </a:r>
            <a:r>
              <a:rPr lang="en-US" sz="2000" dirty="0">
                <a:highlight>
                  <a:srgbClr val="FF0000"/>
                </a:highlight>
              </a:rPr>
              <a:t>42Y, 70N, 16A (fails)</a:t>
            </a:r>
          </a:p>
          <a:p>
            <a:pPr marL="0" indent="0"/>
            <a:r>
              <a:rPr lang="en-US" sz="2000" dirty="0"/>
              <a:t>Result: </a:t>
            </a:r>
            <a:r>
              <a:rPr lang="en-US" sz="2000" dirty="0">
                <a:highlight>
                  <a:srgbClr val="FF0000"/>
                </a:highlight>
              </a:rPr>
              <a:t>42Y, 70N, 15A (fails)</a:t>
            </a:r>
          </a:p>
          <a:p>
            <a:pPr marL="0" indent="0"/>
            <a:r>
              <a:rPr lang="en-US" sz="1200" dirty="0"/>
              <a:t>Note: This document is prepared by Yongho after the contribution </a:t>
            </a:r>
            <a:r>
              <a:rPr lang="en-US" sz="1200" dirty="0">
                <a:hlinkClick r:id="rId3"/>
              </a:rPr>
              <a:t>11-22/1709r4</a:t>
            </a:r>
            <a:r>
              <a:rPr lang="en-US" sz="1200" dirty="0"/>
              <a:t> that was prepared by Binita and was proposing resolutions to these CIDs did not obtain majority support (SP result: 50Y, 47N, 18A)</a:t>
            </a:r>
          </a:p>
          <a:p>
            <a:pPr marL="0" indent="0"/>
            <a:endParaRPr lang="en-US" sz="1200" dirty="0">
              <a:solidFill>
                <a:schemeClr val="tx1"/>
              </a:solidFill>
            </a:endParaRP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490580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495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latin typeface="Times New Roman" panose="02020603050405020304" pitchFamily="18" charset="0"/>
                <a:ea typeface="Malgun Gothic" panose="020B0503020000020004" pitchFamily="34" charset="-127"/>
              </a:rPr>
              <a:t>12510, 11542, 11544, 13256 in </a:t>
            </a:r>
            <a:r>
              <a:rPr lang="en-GB" sz="1400" b="0" dirty="0">
                <a:effectLst/>
                <a:latin typeface="Times New Roman" panose="02020603050405020304" pitchFamily="18" charset="0"/>
                <a:ea typeface="Malgun Gothic" panose="020B0503020000020004" pitchFamily="34" charset="-127"/>
                <a:hlinkClick r:id="rId2"/>
              </a:rPr>
              <a:t>11-22/1316r2</a:t>
            </a:r>
            <a:r>
              <a:rPr lang="en-GB" sz="1400" b="0" dirty="0">
                <a:effectLst/>
                <a:latin typeface="Times New Roman" panose="02020603050405020304" pitchFamily="18" charset="0"/>
                <a:ea typeface="Malgun Gothic" panose="020B0503020000020004" pitchFamily="34" charset="-127"/>
              </a:rPr>
              <a:t> </a:t>
            </a:r>
            <a:r>
              <a:rPr lang="en-GB" sz="1400" b="0" i="1" dirty="0">
                <a:effectLst/>
                <a:latin typeface="Times New Roman" panose="02020603050405020304" pitchFamily="18" charset="0"/>
                <a:ea typeface="Malgun Gothic" panose="020B0503020000020004" pitchFamily="34" charset="-127"/>
              </a:rPr>
              <a:t>[4 CIDs]</a:t>
            </a:r>
            <a:endParaRPr lang="en-US" sz="1400" dirty="0"/>
          </a:p>
          <a:p>
            <a:pPr marL="0" indent="0"/>
            <a:endParaRPr lang="en-US" sz="1400" dirty="0"/>
          </a:p>
          <a:p>
            <a:pPr>
              <a:buFont typeface="Arial" panose="020B0604020202020204" pitchFamily="34" charset="0"/>
              <a:buChar char="•"/>
            </a:pPr>
            <a:endParaRPr lang="en-US" sz="1400" dirty="0"/>
          </a:p>
          <a:p>
            <a:pPr marL="0" indent="0"/>
            <a:r>
              <a:rPr lang="en-US" sz="2000" dirty="0"/>
              <a:t>Move:  Po-Kai Huang		Second: Binita Gupta</a:t>
            </a:r>
          </a:p>
          <a:p>
            <a:pPr marL="0" indent="0"/>
            <a:r>
              <a:rPr lang="en-US" sz="2000" dirty="0"/>
              <a:t>Discussion: Some clarification questions. </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These CIDs were discussed on September 07, 2022, but no straw poll is conducted yet. POC is Po-Kai</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628322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282750297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https://mentor.ieee.org/802.11/dcn/22/11-22-1984-</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-00be-tgbe-november-2022-meeting-minutes.docx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Nov-Jan: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https://mentor.ieee.org/802.11/dcn/22/11-22-2169-</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-00be-tgbe-nov-jan-teleconference-minutes.docx</a:t>
            </a:r>
            <a:endParaRPr lang="en-US" sz="1800" dirty="0">
              <a:solidFill>
                <a:srgbClr val="6B9F25"/>
              </a:solidFill>
            </a:endParaRPr>
          </a:p>
          <a:p>
            <a:endParaRPr lang="en-US" sz="1800" dirty="0"/>
          </a:p>
          <a:p>
            <a:r>
              <a:rPr lang="en-US" sz="1800" dirty="0"/>
              <a:t>Move: Stephen Palm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10074, 10135, 10136, 10137, 10138, 10139, 10140, 10141, 10215, 10353, 10579, 13716, 11845, 12976, 10755, 10756, 11478, 11489, 11833, 12247, 12955, 13724, 11822, 11901, 11976, 12499, 13713 in </a:t>
            </a:r>
            <a:r>
              <a:rPr lang="en-US" sz="1200" b="0" dirty="0">
                <a:solidFill>
                  <a:schemeClr val="tx1"/>
                </a:solidFill>
                <a:hlinkClick r:id="rId2"/>
              </a:rPr>
              <a:t>11-22/2157r1</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12079, 13749, 13750, 14002, 13746, 12366, 12367, 12152, 13123, 13188, 11985, 12982 in </a:t>
            </a:r>
            <a:r>
              <a:rPr lang="en-US" sz="1200" b="0" dirty="0">
                <a:solidFill>
                  <a:schemeClr val="tx1"/>
                </a:solidFill>
                <a:hlinkClick r:id="rId3"/>
              </a:rPr>
              <a:t>11-22/2209r0</a:t>
            </a:r>
            <a:r>
              <a:rPr lang="en-US" sz="1200" b="0" dirty="0">
                <a:solidFill>
                  <a:schemeClr val="tx1"/>
                </a:solidFill>
              </a:rPr>
              <a:t> </a:t>
            </a:r>
            <a:r>
              <a:rPr lang="en-US" sz="12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Subir Das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619030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13424, 13843 in </a:t>
            </a:r>
            <a:r>
              <a:rPr lang="en-US" sz="1100" b="0" dirty="0">
                <a:solidFill>
                  <a:schemeClr val="tx1"/>
                </a:solidFill>
                <a:hlinkClick r:id="rId2"/>
              </a:rPr>
              <a:t>11-22/1789r1</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11844, 10578, 11953, 12418, 13428, 13959, 13272, 14053, 14062 in </a:t>
            </a:r>
            <a:r>
              <a:rPr lang="en-US" sz="1100" b="0" dirty="0">
                <a:solidFill>
                  <a:schemeClr val="tx1"/>
                </a:solidFill>
                <a:hlinkClick r:id="rId3"/>
              </a:rPr>
              <a:t>11-22/1978r5</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Ming Gan			Second: Stephen Palm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7457700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13633, 11949, 13872, 11155, 13643 in </a:t>
            </a:r>
            <a:r>
              <a:rPr lang="en-US" sz="1100" b="0" dirty="0">
                <a:solidFill>
                  <a:schemeClr val="tx1"/>
                </a:solidFill>
                <a:hlinkClick r:id="rId2"/>
              </a:rPr>
              <a:t>11-22/1051r4</a:t>
            </a:r>
            <a:r>
              <a:rPr lang="en-US" sz="1100" b="0" dirty="0">
                <a:solidFill>
                  <a:schemeClr val="tx1"/>
                </a:solidFill>
              </a:rPr>
              <a:t>  &amp; 13736, 13973 in </a:t>
            </a:r>
            <a:r>
              <a:rPr lang="en-US" sz="1100" b="0" dirty="0">
                <a:solidFill>
                  <a:schemeClr val="tx1"/>
                </a:solidFill>
                <a:hlinkClick r:id="rId3"/>
              </a:rPr>
              <a:t>11-22/1265r3</a:t>
            </a:r>
            <a:r>
              <a:rPr lang="en-US" sz="1100" b="0" dirty="0">
                <a:solidFill>
                  <a:schemeClr val="tx1"/>
                </a:solidFill>
              </a:rPr>
              <a:t> &amp; 11486 in </a:t>
            </a:r>
            <a:r>
              <a:rPr lang="en-US" sz="1100" b="0" dirty="0">
                <a:solidFill>
                  <a:schemeClr val="tx1"/>
                </a:solidFill>
                <a:hlinkClick r:id="rId4"/>
              </a:rPr>
              <a:t>11-22/1263r4</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10683, 11159, 13656, 11316, 12075, 12474, 12966 in </a:t>
            </a:r>
            <a:r>
              <a:rPr lang="en-US" sz="1100" b="0" dirty="0">
                <a:solidFill>
                  <a:schemeClr val="tx1"/>
                </a:solidFill>
                <a:hlinkClick r:id="rId5"/>
              </a:rPr>
              <a:t>11-22/1959r0</a:t>
            </a:r>
            <a:r>
              <a:rPr lang="en-US" sz="1100" b="0" dirty="0">
                <a:solidFill>
                  <a:schemeClr val="tx1"/>
                </a:solidFill>
              </a:rPr>
              <a:t> &amp; 10052, 12853 in </a:t>
            </a:r>
            <a:r>
              <a:rPr lang="en-US" sz="1100" b="0" dirty="0">
                <a:solidFill>
                  <a:schemeClr val="tx1"/>
                </a:solidFill>
                <a:hlinkClick r:id="rId6"/>
              </a:rPr>
              <a:t>11-22/1181r3</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11505 in </a:t>
            </a:r>
            <a:r>
              <a:rPr lang="en-US" sz="1100" b="0" dirty="0">
                <a:solidFill>
                  <a:schemeClr val="tx1"/>
                </a:solidFill>
                <a:hlinkClick r:id="rId7"/>
              </a:rPr>
              <a:t>11-22/1129r3</a:t>
            </a:r>
            <a:r>
              <a:rPr lang="en-US" sz="1100" b="0" dirty="0">
                <a:solidFill>
                  <a:schemeClr val="tx1"/>
                </a:solidFill>
              </a:rPr>
              <a:t> &amp; </a:t>
            </a:r>
            <a:r>
              <a:rPr lang="en-US" sz="1100" b="0" strike="sngStrike" dirty="0">
                <a:solidFill>
                  <a:srgbClr val="FF0000"/>
                </a:solidFill>
              </a:rPr>
              <a:t>10158,</a:t>
            </a:r>
            <a:r>
              <a:rPr lang="en-US" sz="1100" b="0" dirty="0">
                <a:solidFill>
                  <a:srgbClr val="FF0000"/>
                </a:solidFill>
              </a:rPr>
              <a:t>*</a:t>
            </a:r>
            <a:r>
              <a:rPr lang="en-US" sz="1100" b="0" dirty="0">
                <a:solidFill>
                  <a:schemeClr val="tx1"/>
                </a:solidFill>
              </a:rPr>
              <a:t> 14077 in </a:t>
            </a:r>
            <a:r>
              <a:rPr lang="en-US" sz="1100" b="0" dirty="0">
                <a:solidFill>
                  <a:schemeClr val="tx1"/>
                </a:solidFill>
                <a:hlinkClick r:id="rId8"/>
              </a:rPr>
              <a:t>11-22/1204r5</a:t>
            </a:r>
            <a:r>
              <a:rPr lang="en-US" sz="1100" b="0" dirty="0">
                <a:solidFill>
                  <a:schemeClr val="tx1"/>
                </a:solidFill>
              </a:rPr>
              <a:t> &amp; 13055, 13056 in </a:t>
            </a:r>
            <a:r>
              <a:rPr lang="en-US" sz="1100" b="0" dirty="0">
                <a:solidFill>
                  <a:schemeClr val="tx1"/>
                </a:solidFill>
                <a:hlinkClick r:id="rId9"/>
              </a:rPr>
              <a:t>11-22/1239r4</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10050 in </a:t>
            </a:r>
            <a:r>
              <a:rPr lang="en-US" sz="1100" b="0" dirty="0">
                <a:solidFill>
                  <a:schemeClr val="tx1"/>
                </a:solidFill>
                <a:hlinkClick r:id="rId10"/>
              </a:rPr>
              <a:t>11-22/1526r5</a:t>
            </a:r>
            <a:r>
              <a:rPr lang="en-US" sz="1100" b="0" dirty="0">
                <a:solidFill>
                  <a:schemeClr val="tx1"/>
                </a:solidFill>
              </a:rPr>
              <a:t> &amp; 12803, 12804, 11326, 10072, 13355, 11325, 13356 in </a:t>
            </a:r>
            <a:r>
              <a:rPr lang="en-US" sz="1100" b="0" dirty="0">
                <a:solidFill>
                  <a:schemeClr val="tx1"/>
                </a:solidFill>
                <a:hlinkClick r:id="rId11"/>
              </a:rPr>
              <a:t>11-22/1903r6</a:t>
            </a:r>
            <a:r>
              <a:rPr lang="en-US" sz="1100" b="0" dirty="0">
                <a:solidFill>
                  <a:schemeClr val="tx1"/>
                </a:solidFill>
              </a:rPr>
              <a:t> &amp; 12972 in </a:t>
            </a:r>
            <a:r>
              <a:rPr lang="en-US" sz="1100" b="0" dirty="0">
                <a:solidFill>
                  <a:schemeClr val="tx1"/>
                </a:solidFill>
                <a:hlinkClick r:id="rId12"/>
              </a:rPr>
              <a:t>11-22/1436r7</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10168, 10721, 13007 in </a:t>
            </a:r>
            <a:r>
              <a:rPr lang="en-US" sz="1100" b="0" dirty="0">
                <a:solidFill>
                  <a:schemeClr val="tx1"/>
                </a:solidFill>
                <a:hlinkClick r:id="rId13"/>
              </a:rPr>
              <a:t>11-22/1844r1</a:t>
            </a:r>
            <a:r>
              <a:rPr lang="en-US" sz="1100" b="0" dirty="0">
                <a:solidFill>
                  <a:schemeClr val="tx1"/>
                </a:solidFill>
              </a:rPr>
              <a:t> &amp; 13471 in </a:t>
            </a:r>
            <a:r>
              <a:rPr lang="en-US" sz="1100" b="0" dirty="0">
                <a:solidFill>
                  <a:schemeClr val="tx1"/>
                </a:solidFill>
                <a:hlinkClick r:id="rId14"/>
              </a:rPr>
              <a:t>11-22/1717r1</a:t>
            </a:r>
            <a:r>
              <a:rPr lang="en-US" sz="1100" b="0" dirty="0">
                <a:solidFill>
                  <a:schemeClr val="tx1"/>
                </a:solidFill>
              </a:rPr>
              <a:t> &amp; 13453,11852 in in </a:t>
            </a:r>
            <a:r>
              <a:rPr lang="en-US" sz="1100" b="0" dirty="0">
                <a:solidFill>
                  <a:schemeClr val="tx1"/>
                </a:solidFill>
                <a:hlinkClick r:id="rId15"/>
              </a:rPr>
              <a:t>11-22/2162r3</a:t>
            </a:r>
            <a:r>
              <a:rPr lang="en-US" sz="1100" b="0" dirty="0">
                <a:solidFill>
                  <a:srgbClr val="FF0000"/>
                </a:solidFill>
              </a:rPr>
              <a:t>** </a:t>
            </a:r>
            <a:r>
              <a:rPr lang="en-US" sz="1100" b="0" i="1" dirty="0">
                <a:solidFill>
                  <a:schemeClr val="tx1"/>
                </a:solidFill>
              </a:rPr>
              <a:t>[6 CIDs]</a:t>
            </a:r>
            <a:r>
              <a:rPr lang="en-US" sz="1100" b="0" dirty="0">
                <a:solidFill>
                  <a:schemeClr val="tx1"/>
                </a:solidFill>
              </a:rPr>
              <a:t> </a:t>
            </a:r>
          </a:p>
          <a:p>
            <a:pPr marL="285750" indent="-285750">
              <a:buFont typeface="Arial" panose="020B0604020202020204" pitchFamily="34" charset="0"/>
              <a:buChar char="•"/>
            </a:pPr>
            <a:r>
              <a:rPr lang="en-US" sz="1100" b="0" dirty="0">
                <a:solidFill>
                  <a:schemeClr val="tx1"/>
                </a:solidFill>
              </a:rPr>
              <a:t>11098, 11449, 11450, 12368, 13215, 13689, 13894, 13321, 13729, 10706, 11938 in </a:t>
            </a:r>
            <a:r>
              <a:rPr lang="en-US" sz="1100" b="0" dirty="0">
                <a:solidFill>
                  <a:schemeClr val="tx1"/>
                </a:solidFill>
                <a:hlinkClick r:id="rId16"/>
              </a:rPr>
              <a:t>11-22/2170r5</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10096 in </a:t>
            </a:r>
            <a:r>
              <a:rPr lang="en-US" sz="1100" b="0" dirty="0">
                <a:solidFill>
                  <a:schemeClr val="tx1"/>
                </a:solidFill>
                <a:hlinkClick r:id="rId17"/>
              </a:rPr>
              <a:t>11-22/2168r0</a:t>
            </a:r>
            <a:r>
              <a:rPr lang="en-US" sz="1100" b="0" dirty="0">
                <a:solidFill>
                  <a:schemeClr val="tx1"/>
                </a:solidFill>
              </a:rPr>
              <a:t> &amp; 10487 in </a:t>
            </a:r>
            <a:r>
              <a:rPr lang="en-US" sz="1100" b="0" dirty="0">
                <a:solidFill>
                  <a:schemeClr val="tx1"/>
                </a:solidFill>
                <a:hlinkClick r:id="rId18"/>
              </a:rPr>
              <a:t>11-22/2201r1</a:t>
            </a:r>
            <a:r>
              <a:rPr lang="en-US" sz="1100" b="0" dirty="0">
                <a:solidFill>
                  <a:schemeClr val="tx1"/>
                </a:solidFill>
              </a:rPr>
              <a:t> &amp; 13063, 13773, 12756, 11866 in </a:t>
            </a:r>
            <a:r>
              <a:rPr lang="en-US" sz="1100" b="0" dirty="0">
                <a:solidFill>
                  <a:schemeClr val="tx1"/>
                </a:solidFill>
                <a:hlinkClick r:id="rId19"/>
              </a:rPr>
              <a:t>11-22/1943r3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r>
              <a:rPr lang="en-US" sz="1600" dirty="0"/>
              <a:t>Move: Mike Montemurro			Second: Serhat Erkucuk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r>
              <a:rPr lang="en-US" sz="1200" i="1" dirty="0">
                <a:solidFill>
                  <a:srgbClr val="FF0000"/>
                </a:solidFill>
              </a:rPr>
              <a:t>* This CID was already approved by motion 452. Hence removed. </a:t>
            </a:r>
          </a:p>
          <a:p>
            <a:r>
              <a:rPr lang="en-US" sz="1200" i="1" dirty="0">
                <a:solidFill>
                  <a:srgbClr val="FF0000"/>
                </a:solidFill>
              </a:rPr>
              <a:t>** SP was ran on r2. Rev 3 contained an editorial update (added a sentence pointing to the proposed table).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9" name="Date Placeholder 5">
            <a:extLst>
              <a:ext uri="{FF2B5EF4-FFF2-40B4-BE49-F238E27FC236}">
                <a16:creationId xmlns:a16="http://schemas.microsoft.com/office/drawing/2014/main" id="{AB368F28-02C7-0EAF-6701-90D49BEB255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336054164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11704, 10078, 10079, 13252, 13845, 11089, 11252, 11092, 13962, 11927, 11928, 11767, 13318, 13771, 12985, 13975, 12506, 10216, 12374, 12507, 12989, 13254, 11540, 14029, 10017, 11637, 13774, 13775, 10726, 11535, 11536, 11701, 12835, 12990, 11848, 12494, 13484, 11539, 12505, 12987, 14098, 12988, 11538, 13884, 13064, 12990 in </a:t>
            </a:r>
            <a:r>
              <a:rPr lang="en-US" sz="1100" b="0" dirty="0">
                <a:solidFill>
                  <a:schemeClr val="tx1"/>
                </a:solidFill>
                <a:hlinkClick r:id="rId2"/>
              </a:rPr>
              <a:t>11-22/1189r8</a:t>
            </a:r>
            <a:r>
              <a:rPr lang="en-US" sz="1100" b="0" dirty="0">
                <a:solidFill>
                  <a:schemeClr val="tx1"/>
                </a:solidFill>
              </a:rPr>
              <a:t> </a:t>
            </a:r>
            <a:r>
              <a:rPr lang="en-US" sz="1100" b="0" i="1" dirty="0">
                <a:solidFill>
                  <a:schemeClr val="tx1"/>
                </a:solidFill>
              </a:rPr>
              <a:t>[46 CIDs]</a:t>
            </a:r>
          </a:p>
          <a:p>
            <a:pPr marL="285750" indent="-285750">
              <a:buFont typeface="Arial" panose="020B0604020202020204" pitchFamily="34" charset="0"/>
              <a:buChar char="•"/>
            </a:pPr>
            <a:r>
              <a:rPr lang="en-US" sz="1100" b="0" dirty="0">
                <a:solidFill>
                  <a:schemeClr val="tx1"/>
                </a:solidFill>
              </a:rPr>
              <a:t>13386, 12487 in </a:t>
            </a:r>
            <a:r>
              <a:rPr lang="en-US" sz="1100" b="0" dirty="0">
                <a:solidFill>
                  <a:schemeClr val="tx1"/>
                </a:solidFill>
                <a:hlinkClick r:id="rId3"/>
              </a:rPr>
              <a:t>11-22/1583r6</a:t>
            </a:r>
            <a:r>
              <a:rPr lang="en-US" sz="1100" b="0" dirty="0">
                <a:solidFill>
                  <a:schemeClr val="tx1"/>
                </a:solidFill>
              </a:rPr>
              <a:t> &amp; 10841 in </a:t>
            </a:r>
            <a:r>
              <a:rPr lang="en-US" sz="1100" b="0" dirty="0">
                <a:solidFill>
                  <a:schemeClr val="tx1"/>
                </a:solidFill>
                <a:hlinkClick r:id="rId4"/>
              </a:rPr>
              <a:t>11-22/1501r3</a:t>
            </a:r>
            <a:r>
              <a:rPr lang="en-US" sz="1100" b="0" dirty="0">
                <a:solidFill>
                  <a:schemeClr val="tx1"/>
                </a:solidFill>
              </a:rPr>
              <a:t> &amp; 11024 in </a:t>
            </a:r>
            <a:r>
              <a:rPr lang="en-US" sz="1100" b="0" dirty="0">
                <a:solidFill>
                  <a:schemeClr val="tx1"/>
                </a:solidFill>
                <a:hlinkClick r:id="rId5"/>
              </a:rPr>
              <a:t>11-22/2181r2</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11578, 12386, 12428, 13002, 13398, 13399, 13673 in </a:t>
            </a:r>
            <a:r>
              <a:rPr lang="en-US" sz="1100" b="0" dirty="0">
                <a:solidFill>
                  <a:schemeClr val="tx1"/>
                </a:solidFill>
                <a:hlinkClick r:id="rId6"/>
              </a:rPr>
              <a:t>11-22/2152r2</a:t>
            </a:r>
            <a:r>
              <a:rPr lang="en-US" sz="1100" b="0" dirty="0">
                <a:solidFill>
                  <a:srgbClr val="FF0000"/>
                </a:solidFill>
              </a:rPr>
              <a:t>*</a:t>
            </a:r>
            <a:r>
              <a:rPr lang="en-US" sz="1100" b="0" dirty="0">
                <a:solidFill>
                  <a:schemeClr val="tx1"/>
                </a:solidFill>
              </a:rPr>
              <a:t> &amp; 13020, 13229, 13233, 12319, 12320 in </a:t>
            </a:r>
            <a:r>
              <a:rPr lang="en-US" sz="1100" b="0" dirty="0">
                <a:solidFill>
                  <a:schemeClr val="tx1"/>
                </a:solidFill>
                <a:hlinkClick r:id="rId7"/>
              </a:rPr>
              <a:t>11-22/1906r1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12439, 12524, 13640, 13212 in </a:t>
            </a:r>
            <a:r>
              <a:rPr lang="en-US" sz="1100" b="0" dirty="0">
                <a:solidFill>
                  <a:schemeClr val="tx1"/>
                </a:solidFill>
                <a:hlinkClick r:id="rId8"/>
              </a:rPr>
              <a:t>11-22/1745r1</a:t>
            </a:r>
            <a:r>
              <a:rPr lang="en-US" sz="1100" b="0" dirty="0">
                <a:solidFill>
                  <a:schemeClr val="tx1"/>
                </a:solidFill>
              </a:rPr>
              <a:t> &amp; 13100, 12936, 11516 in </a:t>
            </a:r>
            <a:r>
              <a:rPr lang="en-US" sz="1100" b="0" dirty="0">
                <a:solidFill>
                  <a:schemeClr val="tx1"/>
                </a:solidFill>
                <a:hlinkClick r:id="rId9"/>
              </a:rPr>
              <a:t>11-22/1480r3</a:t>
            </a:r>
            <a:r>
              <a:rPr lang="en-US" sz="1100" b="0" dirty="0">
                <a:solidFill>
                  <a:schemeClr val="tx1"/>
                </a:solidFill>
              </a:rPr>
              <a:t> &amp; 10013 in </a:t>
            </a:r>
            <a:r>
              <a:rPr lang="en-US" sz="1100" b="0" dirty="0">
                <a:solidFill>
                  <a:schemeClr val="tx1"/>
                </a:solidFill>
                <a:hlinkClick r:id="rId10"/>
              </a:rPr>
              <a:t>11-22/1782r3</a:t>
            </a:r>
            <a:r>
              <a:rPr lang="en-US" sz="1100" b="0" dirty="0">
                <a:solidFill>
                  <a:schemeClr val="tx1"/>
                </a:solidFill>
              </a:rPr>
              <a:t> </a:t>
            </a:r>
            <a:r>
              <a:rPr lang="en-US" sz="1100" b="0" i="1" dirty="0">
                <a:solidFill>
                  <a:schemeClr val="tx1"/>
                </a:solidFill>
              </a:rPr>
              <a:t>[8 CIDs]</a:t>
            </a:r>
          </a:p>
          <a:p>
            <a:pPr marL="0" indent="0"/>
            <a:r>
              <a:rPr lang="en-US" altLang="en-US" sz="1600" b="1" dirty="0"/>
              <a:t>and incorporate the text changes into the latest TGbe draft.</a:t>
            </a:r>
          </a:p>
          <a:p>
            <a:pPr marL="0" indent="0"/>
            <a:r>
              <a:rPr lang="en-US" sz="1600" dirty="0"/>
              <a:t>Move: Matthew Fischer 			Second: Stephen Palm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endParaRPr lang="en-US" sz="1200" i="1" dirty="0"/>
          </a:p>
          <a:p>
            <a:r>
              <a:rPr lang="en-US" sz="1200" i="1" dirty="0">
                <a:solidFill>
                  <a:srgbClr val="FF0000"/>
                </a:solidFill>
              </a:rPr>
              <a:t>** SP was ran on r1. Rev 2 contained an editorial update (added a sentence pointing to the proposed figure).</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12386438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500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	13744, </a:t>
            </a:r>
            <a:r>
              <a:rPr lang="en-US" sz="1400" b="0" dirty="0">
                <a:effectLst/>
                <a:ea typeface="Calibri" panose="020F0502020204030204" pitchFamily="34" charset="0"/>
              </a:rPr>
              <a:t>13665, 14090, 12827, 12830</a:t>
            </a:r>
          </a:p>
          <a:p>
            <a:pPr marL="285750" indent="-285750">
              <a:buFont typeface="Arial" panose="020B0604020202020204" pitchFamily="34" charset="0"/>
              <a:buChar char="•"/>
            </a:pPr>
            <a:endParaRPr lang="en-US" sz="14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Jason Y. Guo				Second: Serhat Erkucuk</a:t>
            </a:r>
          </a:p>
          <a:p>
            <a:pPr marL="0" indent="0"/>
            <a:r>
              <a:rPr lang="en-US" sz="1600" dirty="0"/>
              <a:t>Discussion: None.</a:t>
            </a:r>
          </a:p>
          <a:p>
            <a:pPr marL="0" indent="0"/>
            <a:r>
              <a:rPr lang="en-US" sz="1600" dirty="0"/>
              <a:t>Result: </a:t>
            </a:r>
            <a:r>
              <a:rPr lang="en-US" sz="16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3" name="Date Placeholder 5">
            <a:extLst>
              <a:ext uri="{FF2B5EF4-FFF2-40B4-BE49-F238E27FC236}">
                <a16:creationId xmlns:a16="http://schemas.microsoft.com/office/drawing/2014/main" id="{7704E9DB-6FC6-94C7-876F-A0938782D8F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656314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501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10021, 11640, 13067, 13987, 10022, 13068, 10073, 10095, 10633, 11103, 13281, 13282, 13900 in </a:t>
            </a:r>
            <a:r>
              <a:rPr lang="en-US" sz="1100" b="0" dirty="0">
                <a:solidFill>
                  <a:schemeClr val="tx1"/>
                </a:solidFill>
                <a:hlinkClick r:id="rId2"/>
              </a:rPr>
              <a:t>11-22/1838r5</a:t>
            </a:r>
            <a:r>
              <a:rPr lang="en-US" sz="1100" b="0" dirty="0">
                <a:solidFill>
                  <a:schemeClr val="tx1"/>
                </a:solidFill>
              </a:rPr>
              <a:t> </a:t>
            </a:r>
            <a:r>
              <a:rPr lang="en-US" sz="1100" b="0" i="1" dirty="0">
                <a:solidFill>
                  <a:schemeClr val="tx1"/>
                </a:solidFill>
              </a:rPr>
              <a:t>[ 13 CIDs]</a:t>
            </a:r>
          </a:p>
          <a:p>
            <a:pPr marL="0" indent="0"/>
            <a:r>
              <a:rPr lang="en-US" altLang="en-US" sz="1600" b="1" dirty="0"/>
              <a:t>and incorporate the text changes into the latest TGbe draft.</a:t>
            </a:r>
          </a:p>
          <a:p>
            <a:pPr marL="0" indent="0"/>
            <a:r>
              <a:rPr lang="en-US" sz="1600" dirty="0"/>
              <a:t>Move: Binita Gupta			Second: Kumail Haider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200" i="1" dirty="0"/>
          </a:p>
          <a:p>
            <a:r>
              <a:rPr lang="en-US" sz="1200" i="1" dirty="0"/>
              <a:t>Note: These are comment resolution documents that obtained ≥ 75% support during the straw poll phase of the MAC ad-hoc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392665953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3" name="Date Placeholder 5">
            <a:extLst>
              <a:ext uri="{FF2B5EF4-FFF2-40B4-BE49-F238E27FC236}">
                <a16:creationId xmlns:a16="http://schemas.microsoft.com/office/drawing/2014/main" id="{59D62CEA-C6A8-73F0-67F1-C0A9D3F68860}"/>
              </a:ext>
            </a:extLst>
          </p:cNvPr>
          <p:cNvSpPr txBox="1">
            <a:spLocks/>
          </p:cNvSpPr>
          <p:nvPr/>
        </p:nvSpPr>
        <p:spPr>
          <a:xfrm>
            <a:off x="696912" y="260350"/>
            <a:ext cx="187482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2023</a:t>
            </a:r>
            <a:endParaRPr lang="en-GB" sz="1800" b="1" dirty="0">
              <a:solidFill>
                <a:schemeClr val="tx1"/>
              </a:solidFill>
            </a:endParaRPr>
          </a:p>
        </p:txBody>
      </p:sp>
    </p:spTree>
    <p:extLst>
      <p:ext uri="{BB962C8B-B14F-4D97-AF65-F5344CB8AC3E}">
        <p14:creationId xmlns:p14="http://schemas.microsoft.com/office/powerpoint/2010/main" val="4222601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11-22/1366r2</a:t>
            </a:r>
            <a:r>
              <a:rPr lang="en-US" sz="1400" b="0" dirty="0"/>
              <a:t> [1 CID]</a:t>
            </a:r>
          </a:p>
          <a:p>
            <a:pPr marL="0" indent="0"/>
            <a:endParaRPr lang="en-US" sz="1400" dirty="0"/>
          </a:p>
          <a:p>
            <a:pPr marL="0" indent="0"/>
            <a:endParaRPr lang="en-US" sz="1400" dirty="0"/>
          </a:p>
          <a:p>
            <a:pPr marL="0" indent="0"/>
            <a:r>
              <a:rPr lang="en-US" sz="2000" dirty="0"/>
              <a:t>Move: Guogang Huang		Second: Massinissa </a:t>
            </a:r>
            <a:r>
              <a:rPr lang="en-US" sz="2000" dirty="0" err="1"/>
              <a:t>Lalam</a:t>
            </a:r>
            <a:endParaRPr lang="en-US" sz="2000" dirty="0"/>
          </a:p>
          <a:p>
            <a:pPr marL="0" indent="0"/>
            <a:r>
              <a:rPr lang="en-US" sz="2000" dirty="0"/>
              <a:t>Discussion: None.</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4215647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11714 in </a:t>
            </a:r>
            <a:r>
              <a:rPr lang="en-GB" sz="1400" b="0" dirty="0">
                <a:effectLst/>
                <a:ea typeface="Malgun Gothic" panose="020B0503020000020004" pitchFamily="34" charset="-127"/>
                <a:hlinkClick r:id="rId2"/>
              </a:rPr>
              <a:t>11-22/1779r0</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Po-Kai Huang		Second: Gaurav Patwardhan</a:t>
            </a:r>
          </a:p>
          <a:p>
            <a:pPr marL="0" indent="0"/>
            <a:r>
              <a:rPr lang="en-US" sz="2000" dirty="0"/>
              <a:t>Discussion: None.</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This CID is discussed with </a:t>
            </a:r>
            <a:r>
              <a:rPr lang="en-US" sz="1200" dirty="0" err="1"/>
              <a:t>Abhi's</a:t>
            </a:r>
            <a:r>
              <a:rPr lang="en-US" sz="1200" dirty="0"/>
              <a:t> CR document 22/1182r7 on August 15, 2022, but no straw poll is conducted yet. The PoC is reassigned from Abhi to Po-Kai on August 30, 2022. POC is Po-Kai.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9498923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504 (MAC-Separate)</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13476 in </a:t>
            </a:r>
            <a:r>
              <a:rPr lang="en-GB" sz="1400" b="0" dirty="0">
                <a:effectLst/>
                <a:ea typeface="Malgun Gothic" panose="020B0503020000020004" pitchFamily="34" charset="-127"/>
                <a:hlinkClick r:id="rId2"/>
              </a:rPr>
              <a:t>11-22/1480r1</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marL="0" indent="0"/>
            <a:endParaRPr lang="en-US" sz="1400" dirty="0"/>
          </a:p>
          <a:p>
            <a:pPr marL="0" indent="0"/>
            <a:endParaRPr lang="en-US" sz="1400" dirty="0"/>
          </a:p>
          <a:p>
            <a:pPr marL="0" indent="0"/>
            <a:r>
              <a:rPr lang="en-US" sz="2000" dirty="0"/>
              <a:t>Move: Abhishek Patil		Second: Serhat Erkucuk</a:t>
            </a:r>
          </a:p>
          <a:p>
            <a:pPr marL="0" indent="0"/>
            <a:r>
              <a:rPr lang="en-US" sz="2000" dirty="0"/>
              <a:t>Discussion: Some discussion. Recorded vote request. But voting data was not saved.</a:t>
            </a:r>
          </a:p>
          <a:p>
            <a:pPr marL="0" indent="0"/>
            <a:r>
              <a:rPr lang="en-US" sz="2000" dirty="0"/>
              <a:t>Preliminary Result: 45Y, 35N, 38A (9Y, 5N, 11A) (fails)</a:t>
            </a:r>
          </a:p>
          <a:p>
            <a:pPr marL="0" indent="0"/>
            <a:r>
              <a:rPr lang="en-US" sz="2000" dirty="0"/>
              <a:t>Result: </a:t>
            </a:r>
            <a:r>
              <a:rPr lang="en-US" sz="2000" dirty="0">
                <a:highlight>
                  <a:srgbClr val="FF0000"/>
                </a:highlight>
              </a:rPr>
              <a:t>54Y, 40N, 49A (fails)</a:t>
            </a:r>
          </a:p>
          <a:p>
            <a:pPr marL="0" indent="0"/>
            <a:r>
              <a:rPr lang="en-US" sz="1200" dirty="0"/>
              <a:t>Note: This CID was requested to be removed from cumulative motion 488. There was no objection to the straw poll. POC: Gaurang.</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21317100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505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400" dirty="0"/>
              <a:t>Move to approve a resolution of:</a:t>
            </a:r>
          </a:p>
          <a:p>
            <a:pPr>
              <a:buFont typeface="Arial" panose="020B0604020202020204" pitchFamily="34" charset="0"/>
              <a:buChar char="•"/>
            </a:pPr>
            <a:r>
              <a:rPr lang="en-US" sz="1400" dirty="0"/>
              <a:t>“Rejected -- A proposed resolution for “this CID” was discussed as part of the comment resolutions in “document”, however the group could not reach consensus on a proposed change that would resolve the comment.” for the CIDs that have “Q1” in the “Motion Number” column, wherein the full rejection reason is shown in the “Resolution column” of </a:t>
            </a:r>
            <a:r>
              <a:rPr lang="en-US" sz="1400" dirty="0">
                <a:hlinkClick r:id="rId2"/>
              </a:rPr>
              <a:t>11-23/0085r1</a:t>
            </a:r>
            <a:r>
              <a:rPr lang="en-US" sz="1400" dirty="0"/>
              <a:t>, except those under submissions: </a:t>
            </a:r>
            <a:r>
              <a:rPr lang="en-US" sz="1400" dirty="0">
                <a:solidFill>
                  <a:srgbClr val="FF0000"/>
                </a:solidFill>
              </a:rPr>
              <a:t>11-22/1201r4, 11-22/1264r6, </a:t>
            </a:r>
            <a:r>
              <a:rPr lang="en-US" sz="1400" dirty="0">
                <a:solidFill>
                  <a:srgbClr val="00B050"/>
                </a:solidFill>
              </a:rPr>
              <a:t>11-22/1263r4</a:t>
            </a:r>
            <a:r>
              <a:rPr lang="en-US" sz="1400" dirty="0">
                <a:solidFill>
                  <a:srgbClr val="FF0000"/>
                </a:solidFill>
              </a:rPr>
              <a:t>, </a:t>
            </a:r>
            <a:r>
              <a:rPr lang="en-US" sz="1400" dirty="0">
                <a:solidFill>
                  <a:srgbClr val="FFC000"/>
                </a:solidFill>
              </a:rPr>
              <a:t>11-22/1366r0</a:t>
            </a:r>
            <a:r>
              <a:rPr lang="en-US" sz="1400" dirty="0">
                <a:solidFill>
                  <a:srgbClr val="FF0000"/>
                </a:solidFill>
              </a:rPr>
              <a:t>, 11-22/1369r3, 11-22/1036r3, 11-22/1373r5, 11-22/1189r8, 11-22/1189r7.</a:t>
            </a:r>
          </a:p>
          <a:p>
            <a:pPr marL="0" indent="0"/>
            <a:endParaRPr lang="en-US" sz="1400" dirty="0"/>
          </a:p>
          <a:p>
            <a:pPr marL="0" indent="0"/>
            <a:r>
              <a:rPr lang="en-US" sz="1400" dirty="0"/>
              <a:t>Move: Subir Das		Second: George Cherian</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050" dirty="0"/>
          </a:p>
          <a:p>
            <a:pPr marL="0" indent="0"/>
            <a:r>
              <a:rPr lang="en-US" sz="1050" b="0" dirty="0"/>
              <a:t>Note: CIDs that have been discussed and for which the group could not reach consensus. Contains rejections for certain CIDs that were discussed in these </a:t>
            </a:r>
            <a:r>
              <a:rPr lang="en-US" sz="1050" dirty="0"/>
              <a:t>documents (POCs):</a:t>
            </a:r>
            <a:r>
              <a:rPr lang="en-US" sz="1050" b="0" dirty="0">
                <a:solidFill>
                  <a:srgbClr val="FF0000"/>
                </a:solidFill>
              </a:rPr>
              <a:t> </a:t>
            </a:r>
            <a:r>
              <a:rPr lang="en-US" sz="1050" dirty="0">
                <a:solidFill>
                  <a:srgbClr val="FF0000"/>
                </a:solidFill>
              </a:rPr>
              <a:t>22/1264r6 (Yunbo), 22/1369r3 (Morteza)</a:t>
            </a:r>
            <a:r>
              <a:rPr lang="en-US" sz="1050" dirty="0">
                <a:solidFill>
                  <a:schemeClr val="tx1"/>
                </a:solidFill>
              </a:rPr>
              <a:t>, 22/1054r3 (Po-Kai), 22/1279r1 (Liangxiao), 22/1187r1 (Dibakar), 22/1216r2 (Chien-Fang), 22/1264r2 (Yunbo), </a:t>
            </a:r>
            <a:r>
              <a:rPr lang="en-US" sz="1050" dirty="0">
                <a:solidFill>
                  <a:srgbClr val="FF0000"/>
                </a:solidFill>
              </a:rPr>
              <a:t>22/1189r7 (Dibakar),</a:t>
            </a:r>
            <a:r>
              <a:rPr lang="en-US" sz="1050" dirty="0">
                <a:solidFill>
                  <a:schemeClr val="tx1"/>
                </a:solidFill>
              </a:rPr>
              <a:t> 22/1202r3 (Vishnu), </a:t>
            </a:r>
            <a:r>
              <a:rPr lang="en-US" sz="1050" dirty="0">
                <a:solidFill>
                  <a:srgbClr val="FF0000"/>
                </a:solidFill>
              </a:rPr>
              <a:t>22/1201r4 (Vishnu)</a:t>
            </a:r>
            <a:r>
              <a:rPr lang="en-US" sz="1050" dirty="0">
                <a:solidFill>
                  <a:schemeClr val="tx1"/>
                </a:solidFill>
              </a:rPr>
              <a:t>, </a:t>
            </a:r>
            <a:r>
              <a:rPr lang="en-US" sz="1050" strike="sngStrike" dirty="0">
                <a:solidFill>
                  <a:srgbClr val="00B050"/>
                </a:solidFill>
              </a:rPr>
              <a:t>22/1373r5 (Abdel)</a:t>
            </a:r>
            <a:r>
              <a:rPr lang="en-US" sz="1050" dirty="0">
                <a:solidFill>
                  <a:schemeClr val="tx1"/>
                </a:solidFill>
              </a:rPr>
              <a:t>, </a:t>
            </a:r>
            <a:r>
              <a:rPr lang="en-US" sz="1050" dirty="0">
                <a:solidFill>
                  <a:srgbClr val="FF0000"/>
                </a:solidFill>
              </a:rPr>
              <a:t>22/1189r8 (Dibakar), </a:t>
            </a:r>
            <a:r>
              <a:rPr lang="en-US" sz="1050" dirty="0">
                <a:solidFill>
                  <a:schemeClr val="tx1"/>
                </a:solidFill>
              </a:rPr>
              <a:t>22/1182r7 (Po-Kai), </a:t>
            </a:r>
            <a:r>
              <a:rPr lang="en-US" sz="1050" dirty="0">
                <a:solidFill>
                  <a:srgbClr val="FFC000"/>
                </a:solidFill>
              </a:rPr>
              <a:t>22/1366r0 (Guogang)</a:t>
            </a:r>
            <a:r>
              <a:rPr lang="en-US" sz="1050" dirty="0">
                <a:solidFill>
                  <a:schemeClr val="tx1"/>
                </a:solidFill>
              </a:rPr>
              <a:t>, 22/1188r4 (Dibakar</a:t>
            </a:r>
            <a:r>
              <a:rPr lang="en-US" sz="1050" strike="sngStrike" dirty="0">
                <a:solidFill>
                  <a:srgbClr val="00B050"/>
                </a:solidFill>
              </a:rPr>
              <a:t>), 22/1263r4 (Yunbo), </a:t>
            </a:r>
            <a:r>
              <a:rPr lang="en-US" sz="1050" dirty="0">
                <a:solidFill>
                  <a:schemeClr val="tx1"/>
                </a:solidFill>
              </a:rPr>
              <a:t>22/1204r4 (Minyoung), 22/1357r2 (Morteza), </a:t>
            </a:r>
            <a:r>
              <a:rPr lang="en-US" sz="1050" dirty="0">
                <a:solidFill>
                  <a:srgbClr val="FF0000"/>
                </a:solidFill>
              </a:rPr>
              <a:t>22/1036r3 (Liuming)</a:t>
            </a:r>
          </a:p>
          <a:p>
            <a:pPr marL="0" indent="0"/>
            <a:endParaRPr lang="pt-BR" sz="1050" dirty="0">
              <a:solidFill>
                <a:schemeClr val="tx1"/>
              </a:solidFill>
            </a:endParaRPr>
          </a:p>
          <a:p>
            <a:pPr marL="0" indent="0"/>
            <a:endParaRPr lang="en-US" sz="1050" dirty="0">
              <a:solidFill>
                <a:srgbClr val="FF0000"/>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0407269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506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“Q2”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11-22/1427r1, 11-22/1505r2, 11-22/1503r2, 11-22/1504r2, 11-22/1418r1, 11-22/1417r0, </a:t>
            </a:r>
            <a:r>
              <a:rPr lang="en-US" sz="1600" dirty="0">
                <a:solidFill>
                  <a:srgbClr val="FFC000"/>
                </a:solidFill>
              </a:rPr>
              <a:t>11-22/1480r1</a:t>
            </a:r>
            <a:r>
              <a:rPr lang="en-US" sz="1600" dirty="0">
                <a:solidFill>
                  <a:srgbClr val="FF0000"/>
                </a:solidFill>
              </a:rPr>
              <a:t>, 11-22/1436r2, 11-22/1381r4, 11-22/1462r1</a:t>
            </a:r>
            <a:endParaRPr lang="en-US" sz="1600" dirty="0"/>
          </a:p>
          <a:p>
            <a:pPr marL="0" indent="0"/>
            <a:r>
              <a:rPr lang="en-US" sz="1600" dirty="0"/>
              <a:t>Move: Abhishek Patil		Second: Kumail Haider</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a:t>
            </a:r>
            <a:r>
              <a:rPr lang="en-US" sz="1100" b="0" dirty="0">
                <a:solidFill>
                  <a:srgbClr val="FF0000"/>
                </a:solidFill>
              </a:rPr>
              <a:t> </a:t>
            </a:r>
            <a:r>
              <a:rPr lang="pt-BR" sz="1100" dirty="0">
                <a:solidFill>
                  <a:schemeClr val="tx1"/>
                </a:solidFill>
              </a:rPr>
              <a:t>22/1357r2 (Morteza), </a:t>
            </a:r>
            <a:r>
              <a:rPr lang="pt-BR" sz="1100" dirty="0">
                <a:solidFill>
                  <a:srgbClr val="FF0000"/>
                </a:solidFill>
              </a:rPr>
              <a:t>22/1505r2 (Liwen), 22/1503r2 (Liwen), 22/1504r2 (Liwen)</a:t>
            </a:r>
            <a:r>
              <a:rPr lang="pt-BR" sz="1100" dirty="0">
                <a:solidFill>
                  <a:schemeClr val="tx1"/>
                </a:solidFill>
              </a:rPr>
              <a:t>, </a:t>
            </a:r>
            <a:r>
              <a:rPr lang="pt-BR" sz="1100" dirty="0">
                <a:solidFill>
                  <a:srgbClr val="FF0000"/>
                </a:solidFill>
              </a:rPr>
              <a:t>22/1436r2 (Duncan), 22/1418r1 (Yunbo)</a:t>
            </a:r>
            <a:r>
              <a:rPr lang="pt-BR" sz="1100" dirty="0">
                <a:solidFill>
                  <a:schemeClr val="tx1"/>
                </a:solidFill>
              </a:rPr>
              <a:t>, 22/1377r4 (Xiangxin), </a:t>
            </a:r>
            <a:r>
              <a:rPr lang="pt-BR" sz="1100" dirty="0">
                <a:solidFill>
                  <a:srgbClr val="FF0000"/>
                </a:solidFill>
              </a:rPr>
              <a:t>22/1381r4 (Minyoung), </a:t>
            </a:r>
            <a:r>
              <a:rPr lang="pt-BR" sz="1100" dirty="0">
                <a:solidFill>
                  <a:schemeClr val="tx1"/>
                </a:solidFill>
              </a:rPr>
              <a:t>22/1452r3 (Yonggang), </a:t>
            </a:r>
            <a:r>
              <a:rPr lang="pt-BR" sz="1100" dirty="0">
                <a:solidFill>
                  <a:srgbClr val="FFC000"/>
                </a:solidFill>
              </a:rPr>
              <a:t>22/1480r1 (Gaurang)</a:t>
            </a:r>
            <a:r>
              <a:rPr lang="pt-BR" sz="1100" dirty="0">
                <a:solidFill>
                  <a:schemeClr val="tx1"/>
                </a:solidFill>
              </a:rPr>
              <a:t>, </a:t>
            </a:r>
            <a:r>
              <a:rPr lang="pt-BR" sz="1100" dirty="0">
                <a:solidFill>
                  <a:srgbClr val="FF0000"/>
                </a:solidFill>
              </a:rPr>
              <a:t>22/1462r1 (Ming), </a:t>
            </a:r>
            <a:r>
              <a:rPr lang="pt-BR" sz="1100" dirty="0">
                <a:solidFill>
                  <a:schemeClr val="tx1"/>
                </a:solidFill>
              </a:rPr>
              <a:t>22/1457r1 (Duncan), 22/1435r0 (Duncan), 22/1482r4 (Laurent), 22/1502r0 (Liwen), 22/1422r3 (Abhishek), 22/1428r2 (Laurent), </a:t>
            </a:r>
            <a:r>
              <a:rPr lang="pt-BR" sz="1100" dirty="0">
                <a:solidFill>
                  <a:srgbClr val="FF0000"/>
                </a:solidFill>
              </a:rPr>
              <a:t>22/1417r0 (Yunbo), 22/1427r1 (Rubayet)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2745320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507 (Quarantine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“Q3”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11-22/1545r3, 11-22/1683r6, 11-22/1709r5, </a:t>
            </a:r>
            <a:r>
              <a:rPr lang="en-US" sz="1600" dirty="0">
                <a:solidFill>
                  <a:srgbClr val="00B050"/>
                </a:solidFill>
              </a:rPr>
              <a:t>11-22/1705r2</a:t>
            </a:r>
            <a:r>
              <a:rPr lang="en-US" sz="1600" dirty="0">
                <a:solidFill>
                  <a:srgbClr val="FF0000"/>
                </a:solidFill>
              </a:rPr>
              <a:t>, 11-22/1517r2, 11-22/1680r1, 11-22/1526r5, 11-22/1709r2.</a:t>
            </a:r>
          </a:p>
          <a:p>
            <a:pPr marL="0" indent="0"/>
            <a:r>
              <a:rPr lang="en-US" sz="1600" dirty="0"/>
              <a:t>Move: Abhishek Patil		Second: Rethna Pulikkoonattu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11-22/1671r3 (Arik), </a:t>
            </a:r>
            <a:r>
              <a:rPr lang="en-US" sz="1100" dirty="0">
                <a:solidFill>
                  <a:srgbClr val="FF0000"/>
                </a:solidFill>
              </a:rPr>
              <a:t>11-22/1709r5 (Binita)</a:t>
            </a:r>
            <a:r>
              <a:rPr lang="en-US" sz="1100" dirty="0"/>
              <a:t>, </a:t>
            </a:r>
            <a:r>
              <a:rPr lang="en-US" sz="1100" dirty="0">
                <a:solidFill>
                  <a:srgbClr val="FF0000"/>
                </a:solidFill>
              </a:rPr>
              <a:t>11-22/1517r2 (Minyoung), </a:t>
            </a:r>
            <a:r>
              <a:rPr lang="en-US" sz="1100" dirty="0"/>
              <a:t>11-22/1661r4 (Yonggang), 11-22/1717r1 (Ming), </a:t>
            </a:r>
            <a:r>
              <a:rPr lang="en-US" sz="1100" dirty="0">
                <a:solidFill>
                  <a:srgbClr val="FF0000"/>
                </a:solidFill>
              </a:rPr>
              <a:t>11-22/1680r1 (Ming), 11-22/1545r3 (Kumail)</a:t>
            </a:r>
            <a:r>
              <a:rPr lang="en-US" sz="1100" dirty="0"/>
              <a:t>, </a:t>
            </a:r>
            <a:r>
              <a:rPr lang="en-US" sz="1100" dirty="0">
                <a:solidFill>
                  <a:srgbClr val="FF0000"/>
                </a:solidFill>
              </a:rPr>
              <a:t>11-22/1683r6 (Frank)</a:t>
            </a:r>
            <a:r>
              <a:rPr lang="en-US" sz="1100" dirty="0"/>
              <a:t>, 11-22/1742r2 (Yousi), </a:t>
            </a:r>
            <a:r>
              <a:rPr lang="en-US" sz="1100" dirty="0">
                <a:solidFill>
                  <a:srgbClr val="FF0000"/>
                </a:solidFill>
              </a:rPr>
              <a:t>11-22/1709r2 (Binita), </a:t>
            </a:r>
            <a:r>
              <a:rPr lang="en-US" sz="1100" dirty="0"/>
              <a:t>11-22/1539r3 (Ming), 11-22/1692r2 (Stephen), 11-22/1583r2 (Po-Kai), 11-22/1537r1 (Juseong), 11-22/1535r1 (Juseong), 11-22/1574r1 (Liuming), </a:t>
            </a:r>
            <a:r>
              <a:rPr lang="en-US" sz="1100" dirty="0">
                <a:solidFill>
                  <a:srgbClr val="FF0000"/>
                </a:solidFill>
              </a:rPr>
              <a:t>11-22/1526r5 (Ming), </a:t>
            </a:r>
            <a:r>
              <a:rPr lang="en-US" sz="1100" strike="sngStrike" dirty="0">
                <a:solidFill>
                  <a:srgbClr val="00B050"/>
                </a:solidFill>
              </a:rPr>
              <a:t>11-22/1705r2 (Ming), </a:t>
            </a:r>
            <a:r>
              <a:rPr lang="en-US" sz="1100" dirty="0"/>
              <a:t>11-22/1746r4 (Ming), 11-22/1586r2 (Abhishek)</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1990563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508 (Quarantine 4)</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“Q4”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11-22/1756r7, 11-22/1793r1, 11-22/1768r7</a:t>
            </a:r>
            <a:endParaRPr lang="en-US" sz="1600" dirty="0"/>
          </a:p>
          <a:p>
            <a:pPr marL="0" indent="0"/>
            <a:r>
              <a:rPr lang="en-US" sz="1600" dirty="0"/>
              <a:t>Move: Subir Das		Second: Mike Montemurro</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a:t>
            </a:r>
            <a:r>
              <a:rPr lang="en-US" sz="1100" dirty="0">
                <a:solidFill>
                  <a:srgbClr val="FF0000"/>
                </a:solidFill>
              </a:rPr>
              <a:t>11-22/1768r7 (Ming), 11-22/1793r1 (Morteza), </a:t>
            </a:r>
            <a:r>
              <a:rPr lang="en-US" sz="1100" dirty="0"/>
              <a:t>11-22/1832r1 (Yongho), 11-22/1796r0 (Abhishek), 11-22/1827r5 (Chunyu), 11-22/1815r2 (Xiangxin), 11-22/1838r5 (Binita),  11-22/1828r1 (Chunyu),  </a:t>
            </a:r>
            <a:r>
              <a:rPr lang="en-US" sz="1100" dirty="0">
                <a:solidFill>
                  <a:schemeClr val="tx1"/>
                </a:solidFill>
              </a:rPr>
              <a:t>11-22/1756r3 (Minyoung), </a:t>
            </a:r>
            <a:r>
              <a:rPr lang="en-US" sz="1100" dirty="0"/>
              <a:t>11-22/1816r3 (Abhishek/Po-Kai), 11-22/1766r2 (Ming), 11-22/1777r2 (Po-Kai), 11-22/1836r1 (Yongho), 11-22/1747r3 (Ming), 11-22/1811r0 (Liwen), </a:t>
            </a:r>
            <a:r>
              <a:rPr lang="en-US" sz="1100" dirty="0">
                <a:solidFill>
                  <a:schemeClr val="tx1"/>
                </a:solidFill>
              </a:rPr>
              <a:t>11-22/1756r5 (Minyoung), </a:t>
            </a:r>
            <a:r>
              <a:rPr lang="en-US" sz="1100" dirty="0">
                <a:solidFill>
                  <a:srgbClr val="FF0000"/>
                </a:solidFill>
              </a:rPr>
              <a:t>11-22/1756r7 (Minyoung)</a:t>
            </a:r>
            <a:r>
              <a:rPr lang="en-US" sz="1100" dirty="0"/>
              <a:t>, 11-22/1789r0 (Sanghyun), 11-22/1825r0 (Pooya), 11-22/1786r1 (Liuming)</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03203780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509 (Quarantine 6)</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“Q6”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11-22/1906r0, 11-22/1890r0, 11-22/1890r1, 11-22/1876r1, </a:t>
            </a:r>
            <a:r>
              <a:rPr lang="en-US" sz="1600" dirty="0">
                <a:solidFill>
                  <a:srgbClr val="00B050"/>
                </a:solidFill>
              </a:rPr>
              <a:t>11-22/1881r2, </a:t>
            </a:r>
            <a:r>
              <a:rPr lang="en-US" sz="1600" dirty="0">
                <a:solidFill>
                  <a:srgbClr val="FF0000"/>
                </a:solidFill>
              </a:rPr>
              <a:t>11-22/1844r1, 11-22/1879r1, 11-22/1978r5</a:t>
            </a:r>
          </a:p>
          <a:p>
            <a:pPr marL="0" indent="0"/>
            <a:r>
              <a:rPr lang="en-US" sz="1600" dirty="0"/>
              <a:t>Move: Kumail Haider		Second: John Wullert</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a:t>
            </a:r>
            <a:r>
              <a:rPr lang="en-US" sz="1100" dirty="0">
                <a:solidFill>
                  <a:srgbClr val="FF0000"/>
                </a:solidFill>
              </a:rPr>
              <a:t>22/1876r1 (Jay), </a:t>
            </a:r>
            <a:r>
              <a:rPr lang="en-US" sz="1100" dirty="0"/>
              <a:t>22/1848r1 (Morteza/Minyoung), 22/1860r3 (Frank), 22/1966r1 (Pooya), </a:t>
            </a:r>
            <a:r>
              <a:rPr lang="en-US" sz="1100" dirty="0">
                <a:solidFill>
                  <a:srgbClr val="FF0000"/>
                </a:solidFill>
              </a:rPr>
              <a:t>22/1890r0 (Binita), 22/1890r1 (Binita), </a:t>
            </a:r>
            <a:r>
              <a:rPr lang="en-US" sz="1100" strike="sngStrike" dirty="0">
                <a:solidFill>
                  <a:srgbClr val="00B050"/>
                </a:solidFill>
              </a:rPr>
              <a:t>22/1881r2 (Ming)</a:t>
            </a:r>
            <a:r>
              <a:rPr lang="en-US" sz="1100" strike="sngStrike" dirty="0"/>
              <a:t>, </a:t>
            </a:r>
            <a:r>
              <a:rPr lang="en-US" sz="1100" dirty="0">
                <a:solidFill>
                  <a:srgbClr val="FF0000"/>
                </a:solidFill>
              </a:rPr>
              <a:t>22/1879r1 (Ming), </a:t>
            </a:r>
            <a:r>
              <a:rPr lang="en-US" sz="1100" dirty="0"/>
              <a:t>22/1846r2 (Kaiying), </a:t>
            </a:r>
            <a:r>
              <a:rPr lang="en-US" sz="1100" dirty="0">
                <a:solidFill>
                  <a:srgbClr val="FF0000"/>
                </a:solidFill>
              </a:rPr>
              <a:t>22/1906r0 (Binita), </a:t>
            </a:r>
            <a:r>
              <a:rPr lang="en-US" sz="1100" dirty="0">
                <a:solidFill>
                  <a:schemeClr val="tx1"/>
                </a:solidFill>
              </a:rPr>
              <a:t>22/1935r1 (Thomas), </a:t>
            </a:r>
            <a:r>
              <a:rPr lang="en-US" sz="1100" dirty="0"/>
              <a:t>22/1943r3 (Dmitry), </a:t>
            </a:r>
            <a:r>
              <a:rPr lang="en-US" sz="1100" dirty="0">
                <a:solidFill>
                  <a:srgbClr val="FF0000"/>
                </a:solidFill>
              </a:rPr>
              <a:t>22/1978r5 (Abhishek), </a:t>
            </a:r>
            <a:r>
              <a:rPr lang="en-US" sz="1100" dirty="0"/>
              <a:t>22/1850r1 (Mark), 22/1903r4 (Laurent), </a:t>
            </a:r>
            <a:r>
              <a:rPr lang="en-US" sz="1100" dirty="0">
                <a:solidFill>
                  <a:srgbClr val="FF0000"/>
                </a:solidFill>
              </a:rPr>
              <a:t>22/1844r1 (Kaiying), </a:t>
            </a:r>
            <a:r>
              <a:rPr lang="en-US" sz="1100" dirty="0"/>
              <a:t>22/1944r1 (Dmitry), 22/1920r0 (Geonjung), 22/1903r6 (Laurent).</a:t>
            </a:r>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5886425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510 (Quarantine 7)</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“Q7”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11-22/2184r0, 11-22/2153r0, 11-22/2183r0, </a:t>
            </a:r>
            <a:r>
              <a:rPr lang="en-US" sz="1600" dirty="0">
                <a:solidFill>
                  <a:srgbClr val="00B050"/>
                </a:solidFill>
              </a:rPr>
              <a:t>11-22/2164r1, 11-22/2172r0</a:t>
            </a:r>
            <a:r>
              <a:rPr lang="en-US" sz="1600" dirty="0">
                <a:solidFill>
                  <a:srgbClr val="FF0000"/>
                </a:solidFill>
              </a:rPr>
              <a:t>.</a:t>
            </a:r>
            <a:r>
              <a:rPr lang="en-US" sz="1600" dirty="0"/>
              <a:t> </a:t>
            </a:r>
          </a:p>
          <a:p>
            <a:pPr marL="0" indent="0"/>
            <a:r>
              <a:rPr lang="en-US" sz="1600" dirty="0"/>
              <a:t>Move: John Wullert		Second: Abhishek Patil</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a:t>
            </a:r>
            <a:r>
              <a:rPr lang="en-US" sz="1100" dirty="0">
                <a:solidFill>
                  <a:srgbClr val="00B050"/>
                </a:solidFill>
              </a:rPr>
              <a:t>): 11-22/2164r1 (Subir),</a:t>
            </a:r>
            <a:r>
              <a:rPr lang="en-US" sz="1100" dirty="0"/>
              <a:t> 11-22/2170r1 (Gaurang), 11-22/2033r1 (Po-Kai), 11-22/2157r1 (EDITOR), </a:t>
            </a:r>
            <a:r>
              <a:rPr lang="en-US" sz="1100" strike="sngStrike" dirty="0">
                <a:solidFill>
                  <a:srgbClr val="00B050"/>
                </a:solidFill>
              </a:rPr>
              <a:t>11-22/2172r0 (Abdel)</a:t>
            </a:r>
            <a:r>
              <a:rPr lang="en-US" sz="1100" strike="sngStrike" dirty="0"/>
              <a:t>, </a:t>
            </a:r>
            <a:r>
              <a:rPr lang="en-US" sz="1100" dirty="0">
                <a:solidFill>
                  <a:srgbClr val="FF0000"/>
                </a:solidFill>
              </a:rPr>
              <a:t>11-22/2184r0 (Jeongki),</a:t>
            </a:r>
            <a:r>
              <a:rPr lang="en-US" sz="1100" dirty="0"/>
              <a:t> 11-22/2045r1 (Minyoung), 11-22/2170r0/11-22/2174r0 (Gaurang/Qi), 11-22/2170r0/11-22/2175r0 (Gaurang/Qi), 11-22/2175r0 (Qi), 11-22/2108r2 (Xiaofei), 11-22/2165r1 (Po-Kai), 11-22/2045r0 (Minyoung), </a:t>
            </a:r>
            <a:r>
              <a:rPr lang="en-US" sz="1100" dirty="0">
                <a:solidFill>
                  <a:srgbClr val="FF0000"/>
                </a:solidFill>
              </a:rPr>
              <a:t>11-22/2153r0 (Jeongki), 11-22/2183r0 (Jeongki), </a:t>
            </a:r>
            <a:r>
              <a:rPr lang="en-US" sz="1100" dirty="0"/>
              <a:t>23/0036r1 (Binita), 11-22/2178r0 (Yuchen).</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1633172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10098, 10941, 12714, 12715 in </a:t>
            </a:r>
            <a:r>
              <a:rPr lang="en-US" sz="1100" b="0" dirty="0">
                <a:solidFill>
                  <a:schemeClr val="tx1"/>
                </a:solidFill>
                <a:hlinkClick r:id="rId2"/>
              </a:rPr>
              <a:t>11-22/1489r1</a:t>
            </a:r>
            <a:r>
              <a:rPr lang="en-US" sz="1100" b="0" dirty="0">
                <a:solidFill>
                  <a:schemeClr val="tx1"/>
                </a:solidFill>
              </a:rPr>
              <a:t> &amp; 12622 in </a:t>
            </a:r>
            <a:r>
              <a:rPr lang="en-US" sz="1100" b="0" dirty="0">
                <a:solidFill>
                  <a:schemeClr val="tx1"/>
                </a:solidFill>
                <a:hlinkClick r:id="rId3"/>
              </a:rPr>
              <a:t>11-22/2179r1</a:t>
            </a:r>
            <a:r>
              <a:rPr lang="en-US" sz="1100" b="0" dirty="0">
                <a:solidFill>
                  <a:schemeClr val="tx1"/>
                </a:solidFill>
              </a:rPr>
              <a:t> &amp; 10847, 13391 in </a:t>
            </a:r>
            <a:r>
              <a:rPr lang="en-US" sz="1100" b="0" dirty="0">
                <a:solidFill>
                  <a:schemeClr val="tx1"/>
                </a:solidFill>
                <a:hlinkClick r:id="rId4"/>
              </a:rPr>
              <a:t>11-22/2196r0</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10351, 10550, 11376, 11902 in </a:t>
            </a:r>
            <a:r>
              <a:rPr lang="en-US" sz="1100" b="0" dirty="0">
                <a:solidFill>
                  <a:schemeClr val="tx1"/>
                </a:solidFill>
                <a:hlinkClick r:id="rId5"/>
              </a:rPr>
              <a:t>11-23/0084r1</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10625 in </a:t>
            </a:r>
            <a:r>
              <a:rPr lang="en-US" sz="1100" b="0" dirty="0">
                <a:solidFill>
                  <a:schemeClr val="tx1"/>
                </a:solidFill>
                <a:hlinkClick r:id="rId6"/>
              </a:rPr>
              <a:t>11-22/1462r3</a:t>
            </a:r>
            <a:r>
              <a:rPr lang="en-US" sz="1100" b="0" dirty="0">
                <a:solidFill>
                  <a:schemeClr val="tx1"/>
                </a:solidFill>
              </a:rPr>
              <a:t> &amp; 10686, 10903, 11112, 12287, 12341, 12463, 13036, 13307 in </a:t>
            </a:r>
            <a:r>
              <a:rPr lang="en-US" sz="1100" b="0" dirty="0">
                <a:solidFill>
                  <a:schemeClr val="tx1"/>
                </a:solidFill>
                <a:hlinkClick r:id="rId7"/>
              </a:rPr>
              <a:t>11-22/2172r1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11547, 11548 in </a:t>
            </a:r>
            <a:r>
              <a:rPr lang="en-US" sz="1100" b="0" dirty="0">
                <a:solidFill>
                  <a:schemeClr val="tx1"/>
                </a:solidFill>
                <a:hlinkClick r:id="rId8"/>
              </a:rPr>
              <a:t>11-22/2108r3</a:t>
            </a:r>
            <a:r>
              <a:rPr lang="en-US" sz="1100" b="0" dirty="0">
                <a:solidFill>
                  <a:schemeClr val="tx1"/>
                </a:solidFill>
              </a:rPr>
              <a:t> </a:t>
            </a:r>
            <a:r>
              <a:rPr lang="en-US" sz="11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200" i="1" dirty="0"/>
          </a:p>
          <a:p>
            <a:r>
              <a:rPr lang="en-US" sz="1200" i="1" dirty="0"/>
              <a:t>Note: These are comment resolution documents that obtained ≥ 75% support during the straw poll phase of the first 2 MAC sessions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512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100" b="0" dirty="0">
                <a:solidFill>
                  <a:schemeClr val="tx1"/>
                </a:solidFill>
              </a:rPr>
              <a:t>11485, 12305 in </a:t>
            </a:r>
            <a:r>
              <a:rPr lang="en-US" sz="1100" b="0" dirty="0">
                <a:solidFill>
                  <a:schemeClr val="tx1"/>
                </a:solidFill>
                <a:hlinkClick r:id="rId2"/>
              </a:rPr>
              <a:t>11-23/0074r0</a:t>
            </a:r>
            <a:r>
              <a:rPr lang="en-US" sz="1100" b="0" dirty="0">
                <a:solidFill>
                  <a:schemeClr val="tx1"/>
                </a:solidFill>
              </a:rPr>
              <a:t> &amp; 12951, 13274, 14093 in </a:t>
            </a:r>
            <a:r>
              <a:rPr lang="en-US" sz="1100" b="0" dirty="0">
                <a:solidFill>
                  <a:schemeClr val="tx1"/>
                </a:solidFill>
                <a:hlinkClick r:id="rId3"/>
              </a:rPr>
              <a:t>11-22/1878r0</a:t>
            </a:r>
            <a:r>
              <a:rPr lang="en-US" sz="1100" b="0" dirty="0">
                <a:solidFill>
                  <a:schemeClr val="tx1"/>
                </a:solidFill>
              </a:rPr>
              <a:t> &amp; 12737, 10983, 12759 in </a:t>
            </a:r>
            <a:r>
              <a:rPr lang="en-US" sz="1100" b="0" dirty="0">
                <a:solidFill>
                  <a:schemeClr val="tx1"/>
                </a:solidFill>
                <a:hlinkClick r:id="rId4"/>
              </a:rPr>
              <a:t>11-22/2125r0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t>13526 in </a:t>
            </a:r>
            <a:r>
              <a:rPr lang="en-US" sz="1100" b="0" dirty="0">
                <a:hlinkClick r:id="rId5"/>
              </a:rPr>
              <a:t>11-22/2180r1</a:t>
            </a:r>
            <a:r>
              <a:rPr lang="en-US" sz="1100" b="0" dirty="0"/>
              <a:t> &amp; 10589 in </a:t>
            </a:r>
            <a:r>
              <a:rPr lang="en-US" sz="1100" b="0" dirty="0">
                <a:hlinkClick r:id="rId6"/>
              </a:rPr>
              <a:t>11-22/1680r3</a:t>
            </a:r>
            <a:r>
              <a:rPr lang="en-US" sz="1100" b="0" dirty="0"/>
              <a:t> &amp; 11196 in </a:t>
            </a:r>
            <a:r>
              <a:rPr lang="en-US" sz="1100" b="0" dirty="0">
                <a:hlinkClick r:id="rId7"/>
              </a:rPr>
              <a:t>11-22/2109r1</a:t>
            </a:r>
            <a:r>
              <a:rPr lang="en-US" sz="1100" b="0" dirty="0"/>
              <a:t> </a:t>
            </a:r>
            <a:r>
              <a:rPr lang="en-US" sz="1100" b="0" i="1" dirty="0">
                <a:solidFill>
                  <a:schemeClr val="tx1"/>
                </a:solidFill>
              </a:rPr>
              <a:t>[3 CIDs]</a:t>
            </a:r>
            <a:endParaRPr lang="en-US" sz="1100" b="0" dirty="0"/>
          </a:p>
          <a:p>
            <a:pPr marL="285750" indent="-285750">
              <a:buFont typeface="Arial" panose="020B0604020202020204" pitchFamily="34" charset="0"/>
              <a:buChar char="•"/>
            </a:pPr>
            <a:r>
              <a:rPr lang="en-US" sz="1100" b="0" dirty="0"/>
              <a:t>12286 in </a:t>
            </a:r>
            <a:r>
              <a:rPr lang="en-US" sz="1100" b="0" dirty="0">
                <a:hlinkClick r:id="rId8"/>
              </a:rPr>
              <a:t>11-22/1774r5</a:t>
            </a:r>
            <a:r>
              <a:rPr lang="en-US" sz="1100" b="0" dirty="0"/>
              <a:t> </a:t>
            </a:r>
            <a:r>
              <a:rPr lang="en-US" sz="1100" b="0" i="1" dirty="0">
                <a:solidFill>
                  <a:schemeClr val="tx1"/>
                </a:solidFill>
              </a:rPr>
              <a:t>[1 CIDs]</a:t>
            </a:r>
          </a:p>
          <a:p>
            <a:pPr marL="285750" indent="-285750">
              <a:buFont typeface="Arial" panose="020B0604020202020204" pitchFamily="34" charset="0"/>
              <a:buChar char="•"/>
            </a:pPr>
            <a:r>
              <a:rPr lang="en-US" sz="1100" b="0" dirty="0"/>
              <a:t>10212, 11790, 11798, 10080, 11964 in </a:t>
            </a:r>
            <a:r>
              <a:rPr lang="en-US" sz="1100" b="0" dirty="0">
                <a:hlinkClick r:id="rId9"/>
              </a:rPr>
              <a:t>11-22/2164r2</a:t>
            </a:r>
            <a:r>
              <a:rPr lang="en-US" sz="1100" b="0" dirty="0"/>
              <a:t> </a:t>
            </a:r>
            <a:r>
              <a:rPr lang="en-US" sz="1100" b="0" i="1" dirty="0"/>
              <a:t>[5 CIDs]</a:t>
            </a:r>
          </a:p>
          <a:p>
            <a:r>
              <a:rPr lang="en-US" altLang="en-US" sz="1600" dirty="0"/>
              <a:t>and incorporate the text changes into the latest TGbe draft.</a:t>
            </a:r>
          </a:p>
          <a:p>
            <a:endParaRPr lang="en-US" sz="1600" dirty="0"/>
          </a:p>
          <a:p>
            <a:r>
              <a:rPr lang="en-US" sz="1600" dirty="0"/>
              <a:t>Move: Subir Das			Second: Arik Klein</a:t>
            </a:r>
          </a:p>
          <a:p>
            <a:r>
              <a:rPr lang="en-US" sz="1600" dirty="0"/>
              <a:t>Discussion: None.</a:t>
            </a:r>
          </a:p>
          <a:p>
            <a:r>
              <a:rPr lang="en-US" sz="1600" dirty="0"/>
              <a:t>Result: </a:t>
            </a:r>
            <a:r>
              <a:rPr lang="en-US" sz="1600" dirty="0">
                <a:highlight>
                  <a:srgbClr val="00FF00"/>
                </a:highlight>
              </a:rPr>
              <a:t>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3" name="Date Placeholder 5">
            <a:extLst>
              <a:ext uri="{FF2B5EF4-FFF2-40B4-BE49-F238E27FC236}">
                <a16:creationId xmlns:a16="http://schemas.microsoft.com/office/drawing/2014/main" id="{59D62CEA-C6A8-73F0-67F1-C0A9D3F68860}"/>
              </a:ext>
            </a:extLst>
          </p:cNvPr>
          <p:cNvSpPr txBox="1">
            <a:spLocks/>
          </p:cNvSpPr>
          <p:nvPr/>
        </p:nvSpPr>
        <p:spPr>
          <a:xfrm>
            <a:off x="696912" y="260350"/>
            <a:ext cx="187482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2023</a:t>
            </a:r>
            <a:endParaRPr lang="en-GB" sz="1800" b="1" dirty="0">
              <a:solidFill>
                <a:schemeClr val="tx1"/>
              </a:solidFill>
            </a:endParaRPr>
          </a:p>
        </p:txBody>
      </p:sp>
    </p:spTree>
    <p:extLst>
      <p:ext uri="{BB962C8B-B14F-4D97-AF65-F5344CB8AC3E}">
        <p14:creationId xmlns:p14="http://schemas.microsoft.com/office/powerpoint/2010/main" val="39668586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513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100" b="0" dirty="0"/>
              <a:t>11700 in </a:t>
            </a:r>
            <a:r>
              <a:rPr lang="en-US" sz="1100" b="0" dirty="0">
                <a:hlinkClick r:id="rId2"/>
              </a:rPr>
              <a:t>11-22/1373r8</a:t>
            </a:r>
            <a:r>
              <a:rPr lang="en-US" sz="1100" b="0" dirty="0"/>
              <a:t> </a:t>
            </a:r>
            <a:r>
              <a:rPr lang="en-US" sz="1100" b="0" i="1" dirty="0"/>
              <a:t>[1 CIDs]</a:t>
            </a:r>
          </a:p>
          <a:p>
            <a:r>
              <a:rPr lang="en-US" altLang="en-US" sz="1600" dirty="0"/>
              <a:t>and incorporate the text changes into the latest TGbe draft.</a:t>
            </a:r>
          </a:p>
          <a:p>
            <a:endParaRPr lang="en-US" sz="1600" dirty="0"/>
          </a:p>
          <a:p>
            <a:r>
              <a:rPr lang="en-US" sz="1600" dirty="0"/>
              <a:t>Move: George Cherian			Second: Kumail Haider </a:t>
            </a:r>
          </a:p>
          <a:p>
            <a:r>
              <a:rPr lang="en-US" sz="1600" dirty="0"/>
              <a:t>Discussion: None.</a:t>
            </a:r>
          </a:p>
          <a:p>
            <a:r>
              <a:rPr lang="en-US" sz="1600" dirty="0"/>
              <a:t>Result: </a:t>
            </a:r>
            <a:r>
              <a:rPr lang="en-US" sz="1600" dirty="0">
                <a:highlight>
                  <a:srgbClr val="00FF00"/>
                </a:highlight>
              </a:rPr>
              <a:t>Approved with unanimous consent.</a:t>
            </a:r>
          </a:p>
          <a:p>
            <a:endParaRPr lang="en-US" sz="1600" dirty="0"/>
          </a:p>
          <a:p>
            <a:r>
              <a:rPr lang="en-US" sz="1400" dirty="0"/>
              <a:t>Note: These are comment resolution documents that obtained ≥ 75% support during the straw poll phase of the first Joint session of Monday. Asked for separate motion.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30058982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DAD5D-8B7C-42D2-25A4-3A986412EF4C}"/>
              </a:ext>
            </a:extLst>
          </p:cNvPr>
          <p:cNvSpPr>
            <a:spLocks noGrp="1"/>
          </p:cNvSpPr>
          <p:nvPr>
            <p:ph type="title"/>
          </p:nvPr>
        </p:nvSpPr>
        <p:spPr/>
        <p:txBody>
          <a:bodyPr/>
          <a:lstStyle/>
          <a:p>
            <a:r>
              <a:rPr lang="en-US" dirty="0">
                <a:solidFill>
                  <a:schemeClr val="tx1"/>
                </a:solidFill>
              </a:rPr>
              <a:t>Motion 515 (MAC-separate)</a:t>
            </a:r>
            <a:endParaRPr lang="en-US" dirty="0"/>
          </a:p>
        </p:txBody>
      </p:sp>
      <p:sp>
        <p:nvSpPr>
          <p:cNvPr id="3" name="Content Placeholder 2">
            <a:extLst>
              <a:ext uri="{FF2B5EF4-FFF2-40B4-BE49-F238E27FC236}">
                <a16:creationId xmlns:a16="http://schemas.microsoft.com/office/drawing/2014/main" id="{C6EEF184-AB20-BFC7-1497-57E3618B859A}"/>
              </a:ext>
            </a:extLst>
          </p:cNvPr>
          <p:cNvSpPr>
            <a:spLocks noGrp="1"/>
          </p:cNvSpPr>
          <p:nvPr>
            <p:ph idx="1"/>
          </p:nvPr>
        </p:nvSpPr>
        <p:spPr/>
        <p:txBody>
          <a:bodyPr/>
          <a:lstStyle/>
          <a:p>
            <a:pPr marL="0" indent="0"/>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10773 in </a:t>
            </a:r>
            <a:r>
              <a:rPr lang="en-US" sz="1400" b="0" dirty="0">
                <a:solidFill>
                  <a:schemeClr val="tx1"/>
                </a:solidFill>
                <a:hlinkClick r:id="rId2"/>
              </a:rPr>
              <a:t>11-22/1683r9</a:t>
            </a:r>
            <a:r>
              <a:rPr lang="en-US" sz="1400" b="0" dirty="0">
                <a:solidFill>
                  <a:schemeClr val="tx1"/>
                </a:solidFill>
              </a:rPr>
              <a:t> </a:t>
            </a:r>
            <a:r>
              <a:rPr lang="en-US" sz="1400" b="0" i="1" dirty="0">
                <a:solidFill>
                  <a:schemeClr val="tx1"/>
                </a:solidFill>
              </a:rPr>
              <a:t>[1 CID]</a:t>
            </a:r>
          </a:p>
          <a:p>
            <a:pPr marL="0" indent="0"/>
            <a:r>
              <a:rPr lang="en-US" altLang="en-US" sz="2000" b="1" dirty="0"/>
              <a:t>and incorporate the text changes into the latest TGbe draft.</a:t>
            </a:r>
          </a:p>
          <a:p>
            <a:pPr marL="0" indent="0"/>
            <a:endParaRPr lang="en-US" altLang="en-US" sz="2000" b="1" dirty="0"/>
          </a:p>
          <a:p>
            <a:pPr marL="0" indent="0"/>
            <a:r>
              <a:rPr lang="en-US" sz="2000" dirty="0"/>
              <a:t>Move: Frank Hsu			Second: Yunbo Li</a:t>
            </a:r>
          </a:p>
          <a:p>
            <a:pPr marL="0" indent="0"/>
            <a:r>
              <a:rPr lang="en-US" sz="2000" dirty="0"/>
              <a:t>Discussion: Some discussion.</a:t>
            </a:r>
            <a:endParaRPr lang="en-US" sz="2000" b="0" dirty="0"/>
          </a:p>
          <a:p>
            <a:pPr marL="0" indent="0"/>
            <a:r>
              <a:rPr lang="en-US" sz="2000" dirty="0"/>
              <a:t>Preliminary Result: 62Y, 16N, 30A (+3Y, +1N) (pass) </a:t>
            </a:r>
            <a:endParaRPr lang="en-US" sz="2000" dirty="0">
              <a:highlight>
                <a:srgbClr val="00FF00"/>
              </a:highlight>
            </a:endParaRPr>
          </a:p>
          <a:p>
            <a:r>
              <a:rPr lang="en-US" sz="2000" dirty="0"/>
              <a:t>Result:</a:t>
            </a:r>
            <a:endParaRPr lang="en-US" sz="2000" b="0" dirty="0">
              <a:solidFill>
                <a:srgbClr val="FF0000"/>
              </a:solidFill>
            </a:endParaRPr>
          </a:p>
          <a:p>
            <a:endParaRPr lang="en-US" sz="1600" i="1" dirty="0"/>
          </a:p>
          <a:p>
            <a:r>
              <a:rPr lang="en-US" sz="1600" i="1" dirty="0"/>
              <a:t>Note: These are comment resolution documents that obtained ≥ 75% support during the straw poll phase of the MAC ad-hoc sessions. Requested separate vote. POC: Frank.</a:t>
            </a:r>
          </a:p>
          <a:p>
            <a:endParaRPr lang="en-US" sz="1400" dirty="0"/>
          </a:p>
        </p:txBody>
      </p:sp>
      <p:sp>
        <p:nvSpPr>
          <p:cNvPr id="4" name="Slide Number Placeholder 3">
            <a:extLst>
              <a:ext uri="{FF2B5EF4-FFF2-40B4-BE49-F238E27FC236}">
                <a16:creationId xmlns:a16="http://schemas.microsoft.com/office/drawing/2014/main" id="{0C4E68D3-9985-E072-DD05-A93897244E46}"/>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0E28D901-5956-6F48-A284-DF01F18FB2D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26ED9F9-B0D0-061D-B4B4-4E30B01CF2E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9335574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DAD5D-8B7C-42D2-25A4-3A986412EF4C}"/>
              </a:ext>
            </a:extLst>
          </p:cNvPr>
          <p:cNvSpPr>
            <a:spLocks noGrp="1"/>
          </p:cNvSpPr>
          <p:nvPr>
            <p:ph type="title"/>
          </p:nvPr>
        </p:nvSpPr>
        <p:spPr/>
        <p:txBody>
          <a:bodyPr/>
          <a:lstStyle/>
          <a:p>
            <a:r>
              <a:rPr lang="en-US" dirty="0">
                <a:solidFill>
                  <a:schemeClr val="tx1"/>
                </a:solidFill>
              </a:rPr>
              <a:t>Motion 516 (MAC-separate)</a:t>
            </a:r>
            <a:endParaRPr lang="en-US" dirty="0"/>
          </a:p>
        </p:txBody>
      </p:sp>
      <p:sp>
        <p:nvSpPr>
          <p:cNvPr id="3" name="Content Placeholder 2">
            <a:extLst>
              <a:ext uri="{FF2B5EF4-FFF2-40B4-BE49-F238E27FC236}">
                <a16:creationId xmlns:a16="http://schemas.microsoft.com/office/drawing/2014/main" id="{C6EEF184-AB20-BFC7-1497-57E3618B859A}"/>
              </a:ext>
            </a:extLst>
          </p:cNvPr>
          <p:cNvSpPr>
            <a:spLocks noGrp="1"/>
          </p:cNvSpPr>
          <p:nvPr>
            <p:ph idx="1"/>
          </p:nvPr>
        </p:nvSpPr>
        <p:spPr/>
        <p:txBody>
          <a:bodyPr/>
          <a:lstStyle/>
          <a:p>
            <a:pPr marL="0" indent="0"/>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12326, 13394, 13699, 13925, 10365, 10082, 12440 in </a:t>
            </a:r>
            <a:r>
              <a:rPr lang="en-US" sz="1400" b="0" dirty="0">
                <a:solidFill>
                  <a:schemeClr val="tx1"/>
                </a:solidFill>
                <a:hlinkClick r:id="rId2"/>
              </a:rPr>
              <a:t>11-22/1418r3</a:t>
            </a:r>
            <a:r>
              <a:rPr lang="en-US" sz="1400" b="0" dirty="0">
                <a:solidFill>
                  <a:schemeClr val="tx1"/>
                </a:solidFill>
              </a:rPr>
              <a:t> </a:t>
            </a:r>
            <a:r>
              <a:rPr lang="en-US" sz="1400" b="0" i="1" dirty="0">
                <a:solidFill>
                  <a:schemeClr val="tx1"/>
                </a:solidFill>
              </a:rPr>
              <a:t>[7 CIDs]</a:t>
            </a:r>
          </a:p>
          <a:p>
            <a:pPr marL="0" indent="0"/>
            <a:r>
              <a:rPr lang="en-US" altLang="en-US" sz="2000" b="1" dirty="0"/>
              <a:t>and incorporate the text changes into the latest TGbe draft.</a:t>
            </a:r>
          </a:p>
          <a:p>
            <a:pPr marL="0" indent="0"/>
            <a:endParaRPr lang="en-US" altLang="en-US" sz="2000" b="1" dirty="0"/>
          </a:p>
          <a:p>
            <a:pPr marL="0" indent="0"/>
            <a:r>
              <a:rPr lang="en-US" sz="2000" dirty="0"/>
              <a:t>Move: Stephen McCann 			Second: Yongho Seok</a:t>
            </a:r>
          </a:p>
          <a:p>
            <a:pPr marL="0" indent="0"/>
            <a:r>
              <a:rPr lang="en-US" sz="2000" dirty="0"/>
              <a:t>Discussion: Some discussion. Requested recorded vote.</a:t>
            </a:r>
            <a:endParaRPr lang="en-US" sz="2000" b="0" dirty="0"/>
          </a:p>
          <a:p>
            <a:pPr marL="0" indent="0"/>
            <a:r>
              <a:rPr lang="en-US" sz="2000" dirty="0"/>
              <a:t>Preliminary Result: 59Y, 29N, 34A (+2NO, +3YES) (fails)</a:t>
            </a:r>
            <a:endParaRPr lang="en-US" sz="2000" dirty="0">
              <a:highlight>
                <a:srgbClr val="00FF00"/>
              </a:highlight>
            </a:endParaRPr>
          </a:p>
          <a:p>
            <a:r>
              <a:rPr lang="en-US" sz="2000" dirty="0"/>
              <a:t>Result:</a:t>
            </a:r>
            <a:endParaRPr lang="en-US" sz="2000" b="0" dirty="0">
              <a:solidFill>
                <a:srgbClr val="FF0000"/>
              </a:solidFill>
            </a:endParaRPr>
          </a:p>
          <a:p>
            <a:endParaRPr lang="en-US" sz="1600" i="1" dirty="0"/>
          </a:p>
          <a:p>
            <a:r>
              <a:rPr lang="en-US" sz="1600" i="1" dirty="0"/>
              <a:t>Note: These are comment resolution documents that obtained ≥ 75% support during the straw poll phase of the MAC ad-hoc sessions. Requested separate vote. POC: Yunbo.</a:t>
            </a:r>
          </a:p>
          <a:p>
            <a:endParaRPr lang="en-US" sz="1400" dirty="0"/>
          </a:p>
        </p:txBody>
      </p:sp>
      <p:sp>
        <p:nvSpPr>
          <p:cNvPr id="4" name="Slide Number Placeholder 3">
            <a:extLst>
              <a:ext uri="{FF2B5EF4-FFF2-40B4-BE49-F238E27FC236}">
                <a16:creationId xmlns:a16="http://schemas.microsoft.com/office/drawing/2014/main" id="{0C4E68D3-9985-E072-DD05-A93897244E46}"/>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0E28D901-5956-6F48-A284-DF01F18FB2D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26ED9F9-B0D0-061D-B4B4-4E30B01CF2E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4277720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11042, 11401 in </a:t>
            </a:r>
            <a:r>
              <a:rPr lang="en-US" sz="1100" b="0" dirty="0">
                <a:solidFill>
                  <a:schemeClr val="tx1"/>
                </a:solidFill>
                <a:hlinkClick r:id="rId2"/>
              </a:rPr>
              <a:t>11-22/1890r5</a:t>
            </a:r>
            <a:r>
              <a:rPr lang="en-US" sz="1100" b="0" dirty="0">
                <a:solidFill>
                  <a:schemeClr val="tx1"/>
                </a:solidFill>
              </a:rPr>
              <a:t> &amp; </a:t>
            </a:r>
            <a:r>
              <a:rPr lang="en-US" sz="1100" b="0" strike="sngStrike" dirty="0">
                <a:solidFill>
                  <a:srgbClr val="FF0000"/>
                </a:solidFill>
              </a:rPr>
              <a:t>13873 in </a:t>
            </a:r>
            <a:r>
              <a:rPr lang="en-US" sz="1100" b="0" strike="sngStrike" dirty="0">
                <a:solidFill>
                  <a:srgbClr val="FF0000"/>
                </a:solidFill>
                <a:hlinkClick r:id="rId3">
                  <a:extLst>
                    <a:ext uri="{A12FA001-AC4F-418D-AE19-62706E023703}">
                      <ahyp:hlinkClr xmlns:ahyp="http://schemas.microsoft.com/office/drawing/2018/hyperlinkcolor" val="tx"/>
                    </a:ext>
                  </a:extLst>
                </a:hlinkClick>
              </a:rPr>
              <a:t>11-22/1881r4</a:t>
            </a:r>
            <a:r>
              <a:rPr lang="en-US" sz="1100" b="0" strike="sngStrike" dirty="0">
                <a:solidFill>
                  <a:srgbClr val="FF0000"/>
                </a:solidFill>
              </a:rPr>
              <a:t> *</a:t>
            </a:r>
            <a:r>
              <a:rPr lang="en-US" sz="1100" b="0" dirty="0">
                <a:solidFill>
                  <a:schemeClr val="tx1"/>
                </a:solidFill>
              </a:rPr>
              <a:t>&amp; 13989 in </a:t>
            </a:r>
            <a:r>
              <a:rPr lang="en-US" sz="1100" b="0" dirty="0">
                <a:solidFill>
                  <a:schemeClr val="tx1"/>
                </a:solidFill>
                <a:hlinkClick r:id="rId4"/>
              </a:rPr>
              <a:t>11-22/1263r5</a:t>
            </a:r>
            <a:r>
              <a:rPr lang="en-US" sz="1100" b="0" dirty="0">
                <a:solidFill>
                  <a:schemeClr val="tx1"/>
                </a:solidFill>
              </a:rPr>
              <a:t> &amp; 13368 in </a:t>
            </a:r>
            <a:r>
              <a:rPr lang="en-US" sz="1100" b="0" dirty="0">
                <a:solidFill>
                  <a:schemeClr val="tx1"/>
                </a:solidFill>
                <a:hlinkClick r:id="rId5"/>
              </a:rPr>
              <a:t>11-22/1705r2</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13392, 13393 in </a:t>
            </a:r>
            <a:r>
              <a:rPr lang="en-US" sz="1100" b="0" dirty="0">
                <a:solidFill>
                  <a:schemeClr val="tx1"/>
                </a:solidFill>
                <a:hlinkClick r:id="rId6"/>
              </a:rPr>
              <a:t>11-22/1417r4</a:t>
            </a:r>
            <a:r>
              <a:rPr lang="en-US" sz="1100" b="0" dirty="0">
                <a:solidFill>
                  <a:schemeClr val="tx1"/>
                </a:solidFill>
              </a:rPr>
              <a:t> &amp; 10053, 11651 in </a:t>
            </a:r>
            <a:r>
              <a:rPr lang="en-US" sz="1100" b="0" dirty="0">
                <a:solidFill>
                  <a:schemeClr val="tx1"/>
                </a:solidFill>
                <a:hlinkClick r:id="rId7"/>
              </a:rPr>
              <a:t>11-22/1793r6</a:t>
            </a:r>
            <a:r>
              <a:rPr lang="en-US" sz="1100" b="0" dirty="0">
                <a:solidFill>
                  <a:schemeClr val="tx1"/>
                </a:solidFill>
              </a:rPr>
              <a:t> &amp; 11138, 13863 in </a:t>
            </a:r>
            <a:r>
              <a:rPr lang="en-US" sz="1100" b="0" dirty="0">
                <a:solidFill>
                  <a:schemeClr val="tx1"/>
                </a:solidFill>
                <a:hlinkClick r:id="rId8"/>
              </a:rPr>
              <a:t>11-22/1978r6</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10542 in </a:t>
            </a:r>
            <a:r>
              <a:rPr lang="en-US" sz="1100" b="0" dirty="0">
                <a:solidFill>
                  <a:schemeClr val="tx1"/>
                </a:solidFill>
                <a:hlinkClick r:id="rId9"/>
              </a:rPr>
              <a:t>11-22/1369r5</a:t>
            </a:r>
            <a:r>
              <a:rPr lang="en-US" sz="1100" b="0" dirty="0">
                <a:solidFill>
                  <a:schemeClr val="tx1"/>
                </a:solidFill>
              </a:rPr>
              <a:t> &amp; 12805, 11190, 11191, 11740 in </a:t>
            </a:r>
            <a:r>
              <a:rPr lang="en-US" sz="1100" b="0" dirty="0">
                <a:solidFill>
                  <a:schemeClr val="tx1"/>
                </a:solidFill>
                <a:hlinkClick r:id="rId10"/>
              </a:rPr>
              <a:t>11-22/2196r1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10046, 10047, 12856, 12857, 12858, 12859, 10166, 11463, 12873, 11589 in </a:t>
            </a:r>
            <a:r>
              <a:rPr lang="en-US" sz="1100" b="0" dirty="0">
                <a:solidFill>
                  <a:schemeClr val="tx1"/>
                </a:solidFill>
                <a:hlinkClick r:id="rId11"/>
              </a:rPr>
              <a:t>11-22/1503r7</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10165, 10167, 12851, 10042, 12893, </a:t>
            </a:r>
            <a:r>
              <a:rPr lang="en-US" sz="1100" b="0" strike="sngStrike" dirty="0">
                <a:solidFill>
                  <a:srgbClr val="FF0000"/>
                </a:solidFill>
              </a:rPr>
              <a:t>13956,</a:t>
            </a:r>
            <a:r>
              <a:rPr lang="en-US" sz="1100" b="0" dirty="0">
                <a:solidFill>
                  <a:schemeClr val="tx1"/>
                </a:solidFill>
              </a:rPr>
              <a:t>* 11588, 11590, 12167, 13596 in </a:t>
            </a:r>
            <a:r>
              <a:rPr lang="en-US" sz="1100" b="0" dirty="0">
                <a:solidFill>
                  <a:schemeClr val="tx1"/>
                </a:solidFill>
                <a:hlinkClick r:id="rId12">
                  <a:extLst>
                    <a:ext uri="{A12FA001-AC4F-418D-AE19-62706E023703}">
                      <ahyp:hlinkClr xmlns:ahyp="http://schemas.microsoft.com/office/drawing/2018/hyperlinkcolor" val="tx"/>
                    </a:ext>
                  </a:extLst>
                </a:hlinkClick>
              </a:rPr>
              <a:t>11-22/1503r8</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strike="sngStrike" dirty="0">
                <a:solidFill>
                  <a:srgbClr val="00B050"/>
                </a:solidFill>
              </a:rPr>
              <a:t>10773 in </a:t>
            </a:r>
            <a:r>
              <a:rPr lang="en-US" sz="1100" b="0" strike="sngStrike" dirty="0">
                <a:solidFill>
                  <a:srgbClr val="00B050"/>
                </a:solidFill>
                <a:hlinkClick r:id="rId13">
                  <a:extLst>
                    <a:ext uri="{A12FA001-AC4F-418D-AE19-62706E023703}">
                      <ahyp:hlinkClr xmlns:ahyp="http://schemas.microsoft.com/office/drawing/2018/hyperlinkcolor" val="tx"/>
                    </a:ext>
                  </a:extLst>
                </a:hlinkClick>
              </a:rPr>
              <a:t>11-22/1683r9</a:t>
            </a:r>
            <a:r>
              <a:rPr lang="en-US" sz="1100" b="0" strike="sngStrike" dirty="0">
                <a:solidFill>
                  <a:srgbClr val="00B050"/>
                </a:solidFill>
              </a:rPr>
              <a:t> &amp; 12326, 13394, 13699, 13925, 10365, 10082, 12440 in </a:t>
            </a:r>
            <a:r>
              <a:rPr lang="en-US" sz="1100" b="0" strike="sngStrike" dirty="0">
                <a:solidFill>
                  <a:srgbClr val="00B050"/>
                </a:solidFill>
                <a:hlinkClick r:id="rId14">
                  <a:extLst>
                    <a:ext uri="{A12FA001-AC4F-418D-AE19-62706E023703}">
                      <ahyp:hlinkClr xmlns:ahyp="http://schemas.microsoft.com/office/drawing/2018/hyperlinkcolor" val="tx"/>
                    </a:ext>
                  </a:extLst>
                </a:hlinkClick>
              </a:rPr>
              <a:t>11-22/1418r2</a:t>
            </a:r>
            <a:r>
              <a:rPr lang="en-US" sz="1100" b="0" dirty="0">
                <a:solidFill>
                  <a:schemeClr val="tx1"/>
                </a:solidFill>
              </a:rPr>
              <a:t> &amp; 10071 in </a:t>
            </a:r>
            <a:r>
              <a:rPr lang="en-US" sz="1100" b="0" dirty="0">
                <a:solidFill>
                  <a:schemeClr val="tx1"/>
                </a:solidFill>
                <a:hlinkClick r:id="rId15"/>
              </a:rPr>
              <a:t>11-22/1436r9</a:t>
            </a:r>
            <a:r>
              <a:rPr lang="en-US" sz="1100" b="0" dirty="0">
                <a:solidFill>
                  <a:schemeClr val="tx1"/>
                </a:solidFill>
              </a:rPr>
              <a:t> </a:t>
            </a:r>
            <a:r>
              <a:rPr lang="en-US" sz="1100" b="0" i="1" dirty="0">
                <a:solidFill>
                  <a:schemeClr val="tx1"/>
                </a:solidFill>
              </a:rPr>
              <a:t>[1 CIDs]</a:t>
            </a:r>
          </a:p>
          <a:p>
            <a:pPr marL="0" indent="0"/>
            <a:r>
              <a:rPr lang="en-US" altLang="en-US" sz="1600" b="1" dirty="0"/>
              <a:t>and incorporate the text changes into the latest TGbe draft.</a:t>
            </a:r>
          </a:p>
          <a:p>
            <a:pPr marL="0" indent="0"/>
            <a:r>
              <a:rPr lang="en-US" sz="1600" dirty="0"/>
              <a:t>Move: Subir Das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 of Tuesday.</a:t>
            </a:r>
          </a:p>
          <a:p>
            <a:r>
              <a:rPr lang="en-US" sz="1200" i="1" dirty="0">
                <a:solidFill>
                  <a:srgbClr val="FF0000"/>
                </a:solidFill>
              </a:rPr>
              <a:t>*Already motioned (M-481). Hence, removed. Same with 13956, removed (M509).</a:t>
            </a:r>
          </a:p>
          <a:p>
            <a:r>
              <a:rPr lang="en-US" sz="1200" i="1" dirty="0">
                <a:solidFill>
                  <a:srgbClr val="FFC000"/>
                </a:solidFill>
              </a:rPr>
              <a:t>Update r8 coming up (Liwen). Check with liwen status.</a:t>
            </a:r>
          </a:p>
          <a:p>
            <a:r>
              <a:rPr lang="en-US" sz="1200" i="1" dirty="0">
                <a:solidFill>
                  <a:srgbClr val="00B050"/>
                </a:solidFill>
              </a:rPr>
              <a:t>Separate motions.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103585147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11366, 11368, and 11369 in </a:t>
            </a:r>
            <a:r>
              <a:rPr lang="en-US" sz="1100" b="0" dirty="0">
                <a:solidFill>
                  <a:schemeClr val="tx1"/>
                </a:solidFill>
                <a:hlinkClick r:id="rId2"/>
              </a:rPr>
              <a:t>11-22/2175r2</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11566 in </a:t>
            </a:r>
            <a:r>
              <a:rPr lang="en-US" sz="1100" b="0" dirty="0">
                <a:solidFill>
                  <a:schemeClr val="tx1"/>
                </a:solidFill>
                <a:hlinkClick r:id="rId3"/>
              </a:rPr>
              <a:t>11-22/2196r2</a:t>
            </a:r>
            <a:r>
              <a:rPr lang="en-US" sz="1100" b="0" dirty="0">
                <a:solidFill>
                  <a:schemeClr val="tx1"/>
                </a:solidFill>
              </a:rPr>
              <a:t> &amp; 10574 in </a:t>
            </a:r>
            <a:r>
              <a:rPr lang="en-US" sz="1100" b="0" dirty="0">
                <a:solidFill>
                  <a:schemeClr val="tx1"/>
                </a:solidFill>
                <a:hlinkClick r:id="rId4"/>
              </a:rPr>
              <a:t>11-22/2167r1</a:t>
            </a:r>
            <a:r>
              <a:rPr lang="en-US" sz="1100" b="0" dirty="0">
                <a:solidFill>
                  <a:schemeClr val="tx1"/>
                </a:solidFill>
              </a:rPr>
              <a:t>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strike="sngStrike" dirty="0">
                <a:solidFill>
                  <a:srgbClr val="FF0000"/>
                </a:solidFill>
              </a:rPr>
              <a:t>10448, 12712, 12780, 13222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11-23/0105r3</a:t>
            </a:r>
            <a:r>
              <a:rPr lang="en-US" sz="1100" b="0" strike="sngStrike" dirty="0">
                <a:solidFill>
                  <a:srgbClr val="FF0000"/>
                </a:solidFill>
              </a:rPr>
              <a:t> </a:t>
            </a:r>
            <a:r>
              <a:rPr lang="en-US" sz="1100" b="0" i="1" strike="sngStrike" dirty="0">
                <a:solidFill>
                  <a:srgbClr val="FF0000"/>
                </a:solidFill>
              </a:rPr>
              <a:t>[4 CIDs]</a:t>
            </a:r>
          </a:p>
          <a:p>
            <a:pPr marL="285750" indent="-285750">
              <a:buFont typeface="Arial" panose="020B0604020202020204" pitchFamily="34" charset="0"/>
              <a:buChar char="•"/>
            </a:pPr>
            <a:r>
              <a:rPr lang="en-US" sz="1100" b="0" dirty="0">
                <a:solidFill>
                  <a:schemeClr val="tx1"/>
                </a:solidFill>
              </a:rPr>
              <a:t>10868, 10910, 12294, 13949, 11584, 13594, 13595 in </a:t>
            </a:r>
            <a:r>
              <a:rPr lang="en-US" sz="1100" b="0" dirty="0">
                <a:solidFill>
                  <a:schemeClr val="tx1"/>
                </a:solidFill>
                <a:hlinkClick r:id="rId6"/>
              </a:rPr>
              <a:t>11-23/1504r4</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12789 in </a:t>
            </a:r>
            <a:r>
              <a:rPr lang="en-US" sz="1100" b="0" dirty="0">
                <a:solidFill>
                  <a:schemeClr val="tx1"/>
                </a:solidFill>
                <a:hlinkClick r:id="rId7"/>
              </a:rPr>
              <a:t>11-22/2170r7</a:t>
            </a:r>
            <a:r>
              <a:rPr lang="en-US" sz="1100" b="0" dirty="0">
                <a:solidFill>
                  <a:schemeClr val="tx1"/>
                </a:solidFill>
              </a:rPr>
              <a:t> &amp; 12486 in </a:t>
            </a:r>
            <a:r>
              <a:rPr lang="en-US" sz="1100" b="0" dirty="0">
                <a:solidFill>
                  <a:schemeClr val="tx1"/>
                </a:solidFill>
                <a:hlinkClick r:id="rId8"/>
              </a:rPr>
              <a:t>11-22/2184r2</a:t>
            </a:r>
            <a:r>
              <a:rPr lang="en-US" sz="1100" b="0" dirty="0">
                <a:solidFill>
                  <a:schemeClr val="tx1"/>
                </a:solidFill>
              </a:rPr>
              <a:t> &amp; 11365 in </a:t>
            </a:r>
            <a:r>
              <a:rPr lang="en-US" sz="1100" b="0" dirty="0">
                <a:solidFill>
                  <a:schemeClr val="tx1"/>
                </a:solidFill>
                <a:hlinkClick r:id="rId9"/>
              </a:rPr>
              <a:t>11-22/2174r3</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10041, 10089, 13816, 10045 in </a:t>
            </a:r>
            <a:r>
              <a:rPr lang="en-US" sz="1100" b="0" dirty="0">
                <a:solidFill>
                  <a:schemeClr val="tx1"/>
                </a:solidFill>
                <a:hlinkClick r:id="rId10"/>
              </a:rPr>
              <a:t>11-22/1505r5</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11366, 11368, and 11369 in  11-22/2175r2  [3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Stephen McCann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 of Wednesday/Thursday.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289853879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518 (Joint/MAC)</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r>
              <a:rPr lang="en-US" sz="1600" dirty="0"/>
              <a:t>Move to approve resolutions to the CIDs:</a:t>
            </a:r>
          </a:p>
          <a:p>
            <a:pPr marL="285750" indent="-285750">
              <a:buFont typeface="Arial" panose="020B0604020202020204" pitchFamily="34" charset="0"/>
              <a:buChar char="•"/>
            </a:pPr>
            <a:r>
              <a:rPr lang="en-US" sz="1100" b="0" dirty="0"/>
              <a:t>10535, 11761, and 126325 in </a:t>
            </a:r>
            <a:r>
              <a:rPr lang="en-US" sz="1100" b="0" dirty="0">
                <a:hlinkClick r:id="rId2"/>
              </a:rPr>
              <a:t>11-22/1966r3</a:t>
            </a:r>
            <a:r>
              <a:rPr lang="en-US" sz="1100" b="0" dirty="0"/>
              <a:t> </a:t>
            </a:r>
            <a:r>
              <a:rPr lang="en-US" sz="1100" b="0" i="1" dirty="0"/>
              <a:t>[3 CIDs]</a:t>
            </a:r>
          </a:p>
          <a:p>
            <a:pPr marL="285750" indent="-285750">
              <a:buFont typeface="Arial" panose="020B0604020202020204" pitchFamily="34" charset="0"/>
              <a:buChar char="•"/>
            </a:pPr>
            <a:r>
              <a:rPr lang="en-GB" sz="1100" b="0" dirty="0">
                <a:effectLst/>
                <a:ea typeface="Malgun Gothic" panose="020B0503020000020004" pitchFamily="34" charset="-127"/>
              </a:rPr>
              <a:t>11714 in </a:t>
            </a:r>
            <a:r>
              <a:rPr lang="en-GB" sz="1100" b="0" dirty="0">
                <a:effectLst/>
                <a:ea typeface="Malgun Gothic" panose="020B0503020000020004" pitchFamily="34" charset="-127"/>
                <a:hlinkClick r:id="rId3"/>
              </a:rPr>
              <a:t>11-22/1779r0</a:t>
            </a:r>
            <a:r>
              <a:rPr lang="en-GB" sz="1100" b="0" dirty="0">
                <a:effectLst/>
                <a:ea typeface="Malgun Gothic" panose="020B0503020000020004" pitchFamily="34" charset="-127"/>
              </a:rPr>
              <a:t> </a:t>
            </a:r>
            <a:r>
              <a:rPr lang="en-GB" sz="1100" b="0" i="1" dirty="0">
                <a:effectLst/>
                <a:ea typeface="Malgun Gothic" panose="020B0503020000020004" pitchFamily="34" charset="-127"/>
              </a:rPr>
              <a:t>[1 CID]</a:t>
            </a:r>
            <a:r>
              <a:rPr lang="en-GB" sz="1100" b="0" i="1" dirty="0">
                <a:solidFill>
                  <a:srgbClr val="FF0000"/>
                </a:solidFill>
                <a:effectLst/>
                <a:ea typeface="Malgun Gothic" panose="020B0503020000020004" pitchFamily="34" charset="-127"/>
              </a:rPr>
              <a:t>*</a:t>
            </a:r>
          </a:p>
          <a:p>
            <a:pPr marL="285750" indent="-285750">
              <a:buFont typeface="Arial" panose="020B0604020202020204" pitchFamily="34" charset="0"/>
              <a:buChar char="•"/>
            </a:pPr>
            <a:r>
              <a:rPr lang="en-US" sz="1100" b="0" dirty="0">
                <a:ea typeface="Malgun Gothic" panose="020B0503020000020004" pitchFamily="34" charset="-127"/>
              </a:rPr>
              <a:t>11980, 12471 in </a:t>
            </a:r>
            <a:r>
              <a:rPr lang="en-US" sz="1100" b="0" dirty="0">
                <a:ea typeface="Malgun Gothic" panose="020B0503020000020004" pitchFamily="34" charset="-127"/>
                <a:hlinkClick r:id="rId4"/>
              </a:rPr>
              <a:t>11-22/1692r2</a:t>
            </a:r>
            <a:r>
              <a:rPr lang="en-US" sz="1100" b="0" dirty="0">
                <a:solidFill>
                  <a:srgbClr val="FF0000"/>
                </a:solidFill>
                <a:ea typeface="Malgun Gothic" panose="020B0503020000020004" pitchFamily="34" charset="-127"/>
              </a:rPr>
              <a:t>**</a:t>
            </a:r>
            <a:r>
              <a:rPr lang="en-US" sz="1100" b="0" dirty="0">
                <a:ea typeface="Malgun Gothic" panose="020B0503020000020004" pitchFamily="34" charset="-127"/>
              </a:rPr>
              <a:t> &amp; 10890 in slide 3 of </a:t>
            </a:r>
            <a:r>
              <a:rPr lang="en-US" sz="1100" b="0" dirty="0">
                <a:ea typeface="Malgun Gothic" panose="020B0503020000020004" pitchFamily="34" charset="-127"/>
                <a:hlinkClick r:id="rId5"/>
              </a:rPr>
              <a:t>11-22/1348r3</a:t>
            </a:r>
            <a:r>
              <a:rPr lang="en-US" sz="1100" b="0" dirty="0">
                <a:ea typeface="Malgun Gothic" panose="020B0503020000020004" pitchFamily="34" charset="-127"/>
              </a:rPr>
              <a:t> &amp; 12356, 13451, 11682 in </a:t>
            </a:r>
            <a:r>
              <a:rPr lang="en-US" sz="1100" b="0" dirty="0">
                <a:ea typeface="Malgun Gothic" panose="020B0503020000020004" pitchFamily="34" charset="-127"/>
                <a:hlinkClick r:id="rId6"/>
              </a:rPr>
              <a:t>11-22/2126r0</a:t>
            </a:r>
            <a:r>
              <a:rPr lang="en-US" sz="1100" b="0" dirty="0">
                <a:ea typeface="Malgun Gothic" panose="020B0503020000020004" pitchFamily="34" charset="-127"/>
              </a:rPr>
              <a:t> </a:t>
            </a:r>
            <a:r>
              <a:rPr lang="en-US" sz="1100" b="0" i="1" dirty="0">
                <a:ea typeface="Malgun Gothic" panose="020B0503020000020004" pitchFamily="34" charset="-127"/>
              </a:rPr>
              <a:t>[6 CIDs]</a:t>
            </a:r>
          </a:p>
          <a:p>
            <a:pPr marL="285750" indent="-285750">
              <a:buFont typeface="Arial" panose="020B0604020202020204" pitchFamily="34" charset="0"/>
              <a:buChar char="•"/>
            </a:pPr>
            <a:r>
              <a:rPr lang="en-US" sz="1100" b="0" dirty="0">
                <a:ea typeface="Malgun Gothic" panose="020B0503020000020004" pitchFamily="34" charset="-127"/>
              </a:rPr>
              <a:t>10907, 12338, 12291, 12292 in </a:t>
            </a:r>
            <a:r>
              <a:rPr lang="en-US" sz="1100" b="0" dirty="0">
                <a:ea typeface="Malgun Gothic" panose="020B0503020000020004" pitchFamily="34" charset="-127"/>
                <a:hlinkClick r:id="rId7"/>
              </a:rPr>
              <a:t>11-22/1906r3</a:t>
            </a:r>
            <a:r>
              <a:rPr lang="en-US" sz="1100" b="0" dirty="0">
                <a:ea typeface="Malgun Gothic" panose="020B0503020000020004" pitchFamily="34" charset="-127"/>
              </a:rPr>
              <a:t> &amp; 12390, 14112 in </a:t>
            </a:r>
            <a:r>
              <a:rPr lang="en-US" sz="1100" b="0" dirty="0">
                <a:ea typeface="Malgun Gothic" panose="020B0503020000020004" pitchFamily="34" charset="-127"/>
                <a:hlinkClick r:id="rId8"/>
              </a:rPr>
              <a:t>11-22/1844r3</a:t>
            </a:r>
            <a:r>
              <a:rPr lang="en-US" sz="1100" b="0" dirty="0">
                <a:solidFill>
                  <a:srgbClr val="FF0000"/>
                </a:solidFill>
                <a:ea typeface="Malgun Gothic" panose="020B0503020000020004" pitchFamily="34" charset="-127"/>
              </a:rPr>
              <a:t>**</a:t>
            </a:r>
            <a:r>
              <a:rPr lang="en-US" sz="1100" b="0" dirty="0">
                <a:ea typeface="Malgun Gothic" panose="020B0503020000020004" pitchFamily="34" charset="-127"/>
              </a:rPr>
              <a:t> </a:t>
            </a:r>
            <a:r>
              <a:rPr lang="en-US" sz="1100" b="0" i="1" dirty="0">
                <a:ea typeface="Malgun Gothic" panose="020B0503020000020004" pitchFamily="34" charset="-127"/>
              </a:rPr>
              <a:t>[6 CIDs]</a:t>
            </a:r>
          </a:p>
          <a:p>
            <a:pPr marL="285750" indent="-285750">
              <a:buFont typeface="Arial" panose="020B0604020202020204" pitchFamily="34" charset="0"/>
              <a:buChar char="•"/>
            </a:pPr>
            <a:r>
              <a:rPr lang="en-US" sz="1100" b="0" dirty="0">
                <a:ea typeface="Malgun Gothic" panose="020B0503020000020004" pitchFamily="34" charset="-127"/>
              </a:rPr>
              <a:t>13944, 13945, 12161 in </a:t>
            </a:r>
            <a:r>
              <a:rPr lang="en-US" sz="1100" b="0" dirty="0">
                <a:ea typeface="Malgun Gothic" panose="020B0503020000020004" pitchFamily="34" charset="-127"/>
                <a:hlinkClick r:id="rId9"/>
              </a:rPr>
              <a:t>11-22/1811r4</a:t>
            </a:r>
            <a:r>
              <a:rPr lang="en-US" sz="1100" b="0" dirty="0">
                <a:solidFill>
                  <a:srgbClr val="FF0000"/>
                </a:solidFill>
                <a:ea typeface="Malgun Gothic" panose="020B0503020000020004" pitchFamily="34" charset="-127"/>
              </a:rPr>
              <a:t>**</a:t>
            </a:r>
            <a:r>
              <a:rPr lang="en-US" sz="1100" b="0" dirty="0">
                <a:ea typeface="Malgun Gothic" panose="020B0503020000020004" pitchFamily="34" charset="-127"/>
              </a:rPr>
              <a:t> </a:t>
            </a:r>
            <a:r>
              <a:rPr lang="en-US" sz="1100" b="0" i="1" dirty="0">
                <a:ea typeface="Malgun Gothic" panose="020B0503020000020004" pitchFamily="34" charset="-127"/>
              </a:rPr>
              <a:t>[3 CIDs]</a:t>
            </a:r>
          </a:p>
          <a:p>
            <a:pPr marL="285750" indent="-285750">
              <a:buFont typeface="Arial" panose="020B0604020202020204" pitchFamily="34" charset="0"/>
              <a:buChar char="•"/>
            </a:pPr>
            <a:r>
              <a:rPr lang="pt-BR" sz="1100" b="0" dirty="0">
                <a:ea typeface="Malgun Gothic" panose="020B0503020000020004" pitchFamily="34" charset="-127"/>
              </a:rPr>
              <a:t>10448, 12712, 12780, 13222 in </a:t>
            </a:r>
            <a:r>
              <a:rPr lang="pt-BR" sz="1100" b="0" dirty="0">
                <a:ea typeface="Malgun Gothic" panose="020B0503020000020004" pitchFamily="34" charset="-127"/>
                <a:hlinkClick r:id="rId10"/>
              </a:rPr>
              <a:t>11-23/0105r3</a:t>
            </a:r>
            <a:r>
              <a:rPr lang="pt-BR" sz="1100" b="0" dirty="0">
                <a:ea typeface="Malgun Gothic" panose="020B0503020000020004" pitchFamily="34" charset="-127"/>
              </a:rPr>
              <a:t> </a:t>
            </a:r>
            <a:r>
              <a:rPr lang="pt-BR" sz="1100" b="0" i="1" dirty="0">
                <a:ea typeface="Malgun Gothic" panose="020B0503020000020004" pitchFamily="34" charset="-127"/>
              </a:rPr>
              <a:t>[4 CIDs]</a:t>
            </a:r>
          </a:p>
          <a:p>
            <a:r>
              <a:rPr lang="en-US" altLang="en-US" sz="1600" dirty="0"/>
              <a:t>and incorporate the text changes into the latest TGbe draft.</a:t>
            </a:r>
          </a:p>
          <a:p>
            <a:r>
              <a:rPr lang="en-US" sz="1600" dirty="0"/>
              <a:t>Move: Abhishek Patil		Second: Stephen McCann</a:t>
            </a:r>
          </a:p>
          <a:p>
            <a:r>
              <a:rPr lang="en-US" sz="1600" dirty="0"/>
              <a:t>Discussion: None.</a:t>
            </a:r>
          </a:p>
          <a:p>
            <a:r>
              <a:rPr lang="en-US" sz="1600" dirty="0"/>
              <a:t>Result: </a:t>
            </a:r>
            <a:r>
              <a:rPr lang="en-US" sz="1600" dirty="0">
                <a:highlight>
                  <a:srgbClr val="00FF00"/>
                </a:highlight>
              </a:rPr>
              <a:t>Approved with unanimous consent.</a:t>
            </a:r>
          </a:p>
          <a:p>
            <a:endParaRPr lang="en-US" sz="1600" dirty="0"/>
          </a:p>
          <a:p>
            <a:r>
              <a:rPr lang="en-US" sz="1600" dirty="0"/>
              <a:t>Note: These are comment resolution documents that obtained ≥ 75% support during the straw poll phase of the Joint session.</a:t>
            </a:r>
          </a:p>
          <a:p>
            <a:r>
              <a:rPr lang="en-US" sz="1200" b="0" dirty="0">
                <a:solidFill>
                  <a:srgbClr val="FF0000"/>
                </a:solidFill>
              </a:rPr>
              <a:t>*Approved in M503 but then, CID was listed under another DCN, got approved by Q-M505. Reverting to M503. </a:t>
            </a:r>
          </a:p>
          <a:p>
            <a:r>
              <a:rPr lang="en-US" sz="1200" b="0" dirty="0">
                <a:solidFill>
                  <a:srgbClr val="FF0000"/>
                </a:solidFill>
              </a:rPr>
              <a:t>**Motion will supersede the resolutions of these CIDs in the respective previously run quarantine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76835892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r>
              <a:rPr lang="en-US" sz="1600" dirty="0"/>
              <a:t>Move to approve resolutions to the CIDs:</a:t>
            </a:r>
          </a:p>
          <a:p>
            <a:pPr marL="285750" indent="-285750">
              <a:buFont typeface="Arial" panose="020B0604020202020204" pitchFamily="34" charset="0"/>
              <a:buChar char="•"/>
            </a:pPr>
            <a:r>
              <a:rPr lang="en-US" sz="1100" b="0" dirty="0">
                <a:ea typeface="Malgun Gothic" panose="020B0503020000020004" pitchFamily="34" charset="-127"/>
              </a:rPr>
              <a:t>14117 in </a:t>
            </a:r>
            <a:r>
              <a:rPr lang="en-US" sz="1100" b="0" dirty="0">
                <a:ea typeface="Malgun Gothic" panose="020B0503020000020004" pitchFamily="34" charset="-127"/>
                <a:hlinkClick r:id="rId2"/>
              </a:rPr>
              <a:t>11-22/1680r4</a:t>
            </a:r>
            <a:r>
              <a:rPr lang="en-US" sz="1100" b="0" dirty="0">
                <a:ea typeface="Malgun Gothic" panose="020B0503020000020004" pitchFamily="34" charset="-127"/>
              </a:rPr>
              <a:t> &amp; 11116 in </a:t>
            </a:r>
            <a:r>
              <a:rPr lang="en-US" sz="1100" b="0" dirty="0">
                <a:ea typeface="Malgun Gothic" panose="020B0503020000020004" pitchFamily="34" charset="-127"/>
                <a:hlinkClick r:id="rId3"/>
              </a:rPr>
              <a:t>11-22/1774r6</a:t>
            </a:r>
            <a:r>
              <a:rPr lang="en-US" sz="1100" b="0" dirty="0">
                <a:ea typeface="Malgun Gothic" panose="020B0503020000020004" pitchFamily="34" charset="-127"/>
              </a:rPr>
              <a:t> </a:t>
            </a:r>
            <a:r>
              <a:rPr lang="en-US" sz="1100" b="0" i="1" dirty="0">
                <a:ea typeface="Malgun Gothic" panose="020B0503020000020004" pitchFamily="34" charset="-127"/>
              </a:rPr>
              <a:t>[3 CIDs]</a:t>
            </a:r>
          </a:p>
          <a:p>
            <a:pPr marL="285750" indent="-285750">
              <a:buFont typeface="Arial" panose="020B0604020202020204" pitchFamily="34" charset="0"/>
              <a:buChar char="•"/>
            </a:pPr>
            <a:r>
              <a:rPr lang="en-US" sz="1100" b="0" dirty="0">
                <a:ea typeface="Malgun Gothic" panose="020B0503020000020004" pitchFamily="34" charset="-127"/>
              </a:rPr>
              <a:t>13211, 13213, 10712, 10913, 13239, 13636, 13014, 10696, 10697, 12403, 13033, 12894, 12490, 10698 in </a:t>
            </a:r>
            <a:r>
              <a:rPr lang="en-US" sz="1100" b="0" dirty="0">
                <a:ea typeface="Malgun Gothic" panose="020B0503020000020004" pitchFamily="34" charset="-127"/>
                <a:hlinkClick r:id="rId4"/>
              </a:rPr>
              <a:t>11-22/2182r2</a:t>
            </a:r>
            <a:r>
              <a:rPr lang="en-US" sz="1100" b="0" dirty="0">
                <a:ea typeface="Malgun Gothic" panose="020B0503020000020004" pitchFamily="34" charset="-127"/>
              </a:rPr>
              <a:t> </a:t>
            </a:r>
            <a:r>
              <a:rPr lang="en-US" sz="1100" b="0" i="1" dirty="0">
                <a:ea typeface="Malgun Gothic" panose="020B0503020000020004" pitchFamily="34" charset="-127"/>
              </a:rPr>
              <a:t>[14 CIDs]</a:t>
            </a:r>
          </a:p>
          <a:p>
            <a:pPr marL="285750" indent="-285750">
              <a:buFont typeface="Arial" panose="020B0604020202020204" pitchFamily="34" charset="0"/>
              <a:buChar char="•"/>
            </a:pPr>
            <a:r>
              <a:rPr lang="en-US" sz="1100" b="0" dirty="0">
                <a:ea typeface="Malgun Gothic" panose="020B0503020000020004" pitchFamily="34" charset="-127"/>
              </a:rPr>
              <a:t>10567, 13480,  13759,  13762, 11520, 10565, 11400 in </a:t>
            </a:r>
            <a:r>
              <a:rPr lang="en-US" sz="1100" b="0" dirty="0">
                <a:ea typeface="Malgun Gothic" panose="020B0503020000020004" pitchFamily="34" charset="-127"/>
                <a:hlinkClick r:id="rId5"/>
              </a:rPr>
              <a:t>11-22/1890r6</a:t>
            </a:r>
            <a:r>
              <a:rPr lang="en-US" sz="1100" b="0" dirty="0">
                <a:ea typeface="Malgun Gothic" panose="020B0503020000020004" pitchFamily="34" charset="-127"/>
              </a:rPr>
              <a:t> </a:t>
            </a:r>
            <a:r>
              <a:rPr lang="en-US" sz="1100" b="0" i="1" dirty="0">
                <a:ea typeface="Malgun Gothic" panose="020B0503020000020004" pitchFamily="34" charset="-127"/>
              </a:rPr>
              <a:t>[7 CIDs]</a:t>
            </a:r>
          </a:p>
          <a:p>
            <a:pPr marL="285750" indent="-285750">
              <a:buFont typeface="Arial" panose="020B0604020202020204" pitchFamily="34" charset="0"/>
              <a:buChar char="•"/>
            </a:pPr>
            <a:r>
              <a:rPr lang="en-US" sz="1100" b="0" dirty="0">
                <a:ea typeface="Malgun Gothic" panose="020B0503020000020004" pitchFamily="34" charset="-127"/>
              </a:rPr>
              <a:t>13655, 13039, 13309, 13447, 12435 in 11-22/1828r3 </a:t>
            </a:r>
            <a:r>
              <a:rPr lang="en-US" sz="1100" b="0" i="1" dirty="0">
                <a:ea typeface="Malgun Gothic" panose="020B0503020000020004" pitchFamily="34" charset="-127"/>
              </a:rPr>
              <a:t>[5 CIDs]</a:t>
            </a:r>
          </a:p>
          <a:p>
            <a:pPr marL="285750" indent="-285750">
              <a:buFont typeface="Arial" panose="020B0604020202020204" pitchFamily="34" charset="0"/>
              <a:buChar char="•"/>
            </a:pPr>
            <a:r>
              <a:rPr lang="en-US" sz="1100" b="0" dirty="0">
                <a:ea typeface="Malgun Gothic" panose="020B0503020000020004" pitchFamily="34" charset="-127"/>
              </a:rPr>
              <a:t>13662 in 11-22/1774r7 &amp; 11163, 13649 in 11-22/1505r5 </a:t>
            </a:r>
            <a:r>
              <a:rPr lang="en-US" sz="1100" b="0" i="1" dirty="0">
                <a:ea typeface="Malgun Gothic" panose="020B0503020000020004" pitchFamily="34" charset="-127"/>
              </a:rPr>
              <a:t>[3 CIDs]</a:t>
            </a:r>
          </a:p>
          <a:p>
            <a:r>
              <a:rPr lang="en-US" altLang="en-US" sz="1600" dirty="0"/>
              <a:t>and incorporate the text changes into the latest TGbe draft.</a:t>
            </a:r>
          </a:p>
          <a:p>
            <a:endParaRPr lang="en-US" altLang="en-US" sz="1600" dirty="0"/>
          </a:p>
          <a:p>
            <a:r>
              <a:rPr lang="en-US" sz="1600" dirty="0"/>
              <a:t>Move: Stephen McCann			Second: Chunyu Hu</a:t>
            </a:r>
          </a:p>
          <a:p>
            <a:r>
              <a:rPr lang="en-US" sz="1600" dirty="0"/>
              <a:t>Discussion: None.</a:t>
            </a:r>
          </a:p>
          <a:p>
            <a:r>
              <a:rPr lang="en-US" sz="1600" dirty="0"/>
              <a:t>Result: </a:t>
            </a:r>
            <a:r>
              <a:rPr lang="en-US" sz="1600" dirty="0">
                <a:highlight>
                  <a:srgbClr val="00FF00"/>
                </a:highlight>
              </a:rPr>
              <a:t>Approved with unanimous consent.</a:t>
            </a:r>
          </a:p>
          <a:p>
            <a:endParaRPr lang="en-US" sz="1600" dirty="0"/>
          </a:p>
          <a:p>
            <a:r>
              <a:rPr lang="en-US" sz="1600" dirty="0"/>
              <a:t>Note: These are comment resolution documents that obtained ≥ 75% support during the straw poll phase of the Joint session of Thursday.</a:t>
            </a:r>
          </a:p>
          <a:p>
            <a:endParaRPr lang="en-US" sz="1200" b="0"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07500534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	10702, 11645, 11367, 11370, 10912</a:t>
            </a:r>
            <a:endParaRPr lang="en-US" sz="1400" b="0" dirty="0">
              <a:effectLst/>
              <a:ea typeface="Calibri" panose="020F0502020204030204" pitchFamily="34" charset="0"/>
            </a:endParaRPr>
          </a:p>
          <a:p>
            <a:pPr marL="285750" indent="-285750">
              <a:buFont typeface="Arial" panose="020B0604020202020204" pitchFamily="34" charset="0"/>
              <a:buChar char="•"/>
            </a:pPr>
            <a:endParaRPr lang="en-US" sz="14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John Wullert				Second: Kiseon Ryu</a:t>
            </a:r>
          </a:p>
          <a:p>
            <a:pPr marL="0" indent="0"/>
            <a:r>
              <a:rPr lang="en-US" sz="1600" dirty="0"/>
              <a:t>Discussion: None.</a:t>
            </a:r>
          </a:p>
          <a:p>
            <a:r>
              <a:rPr lang="en-US" sz="1600" dirty="0"/>
              <a:t>Result: </a:t>
            </a:r>
            <a:r>
              <a:rPr lang="en-US" sz="16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3" name="Date Placeholder 5">
            <a:extLst>
              <a:ext uri="{FF2B5EF4-FFF2-40B4-BE49-F238E27FC236}">
                <a16:creationId xmlns:a16="http://schemas.microsoft.com/office/drawing/2014/main" id="{7704E9DB-6FC6-94C7-876F-A0938782D8F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2871358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521 (Separate)</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r>
              <a:rPr lang="en-US" sz="1600" dirty="0"/>
              <a:t>Move to approve resolutions to the CIDs:</a:t>
            </a:r>
          </a:p>
          <a:p>
            <a:pPr marL="285750" indent="-285750">
              <a:buFont typeface="Arial" panose="020B0604020202020204" pitchFamily="34" charset="0"/>
              <a:buChar char="•"/>
            </a:pPr>
            <a:r>
              <a:rPr lang="en-US" sz="1100" b="0" dirty="0">
                <a:ea typeface="Malgun Gothic" panose="020B0503020000020004" pitchFamily="34" charset="-127"/>
              </a:rPr>
              <a:t>10385, 10436, 10486, 10632, 10717, 10722, 10771, 10772, 11102, 11658, 11742, 12163, 12164, 12165, 12168, 12169, 12377, 12378, 12481, 12906, 13066, 13092, 13277 in 11-22/1709r6</a:t>
            </a:r>
          </a:p>
          <a:p>
            <a:r>
              <a:rPr lang="en-US" altLang="en-US" sz="1600" dirty="0"/>
              <a:t>and incorporate the text changes into the latest TGbe draft.</a:t>
            </a:r>
          </a:p>
          <a:p>
            <a:endParaRPr lang="en-US" altLang="en-US" sz="1600" dirty="0"/>
          </a:p>
          <a:p>
            <a:r>
              <a:rPr lang="en-US" sz="1600" dirty="0"/>
              <a:t>Move: Binita Gupta			Second: Thomas Derham</a:t>
            </a:r>
          </a:p>
          <a:p>
            <a:r>
              <a:rPr lang="en-US" sz="1600" dirty="0"/>
              <a:t>Discussion: Some discussion. Requested recorded vote.</a:t>
            </a:r>
          </a:p>
          <a:p>
            <a:r>
              <a:rPr lang="en-US" sz="1600" dirty="0"/>
              <a:t>Preliminary Result: 69Y, 37N, 15A (+5Y, +1N) (fails)</a:t>
            </a:r>
          </a:p>
          <a:p>
            <a:r>
              <a:rPr lang="en-US" sz="1600" dirty="0"/>
              <a:t>Result:</a:t>
            </a:r>
            <a:endParaRPr lang="en-US" sz="1600" b="0" dirty="0">
              <a:solidFill>
                <a:srgbClr val="FF0000"/>
              </a:solidFill>
            </a:endParaRPr>
          </a:p>
          <a:p>
            <a:endParaRPr lang="en-US" sz="16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7745507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522 (Separate)</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r>
              <a:rPr lang="en-US" sz="1600" dirty="0"/>
              <a:t>Move to approve resolutions to the CIDs:</a:t>
            </a:r>
          </a:p>
          <a:p>
            <a:pPr marL="285750" indent="-285750">
              <a:buFont typeface="Arial" panose="020B0604020202020204" pitchFamily="34" charset="0"/>
              <a:buChar char="•"/>
            </a:pPr>
            <a:r>
              <a:rPr lang="pt-BR" sz="1100" b="0" dirty="0">
                <a:ea typeface="Malgun Gothic" panose="020B0503020000020004" pitchFamily="34" charset="-127"/>
              </a:rPr>
              <a:t>13407, 13938, 10035, 14075, 12427, 13933, 13452 for 22/1768r9</a:t>
            </a:r>
            <a:endParaRPr lang="en-US" sz="1100" b="0" dirty="0">
              <a:ea typeface="Malgun Gothic" panose="020B0503020000020004" pitchFamily="34" charset="-127"/>
            </a:endParaRPr>
          </a:p>
          <a:p>
            <a:r>
              <a:rPr lang="en-US" altLang="en-US" sz="1600" dirty="0"/>
              <a:t>and incorporate the text changes into the latest TGbe draft.</a:t>
            </a:r>
          </a:p>
          <a:p>
            <a:endParaRPr lang="en-US" altLang="en-US" sz="1600" dirty="0"/>
          </a:p>
          <a:p>
            <a:r>
              <a:rPr lang="en-US" sz="1600" dirty="0"/>
              <a:t>Move: Stephen McCann			Second: Yongho Seok</a:t>
            </a:r>
          </a:p>
          <a:p>
            <a:r>
              <a:rPr lang="en-US" sz="1600" dirty="0"/>
              <a:t>Discussion: Some discussion.</a:t>
            </a:r>
          </a:p>
          <a:p>
            <a:r>
              <a:rPr lang="en-US" sz="1600" dirty="0"/>
              <a:t>Preliminary Result: 59Y, 31N, 28A (+4Y, +3N) fails.</a:t>
            </a:r>
          </a:p>
          <a:p>
            <a:r>
              <a:rPr lang="en-US" sz="1600" dirty="0"/>
              <a:t>Result:</a:t>
            </a:r>
            <a:endParaRPr lang="en-US" sz="1600" b="0" dirty="0">
              <a:solidFill>
                <a:srgbClr val="FF0000"/>
              </a:solidFill>
            </a:endParaRPr>
          </a:p>
          <a:p>
            <a:endParaRPr lang="en-US" sz="1200" b="0"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1622821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523 (Separate)</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r>
              <a:rPr lang="en-US" sz="1600" dirty="0"/>
              <a:t>Move to approve resolutions to the CIDs:</a:t>
            </a:r>
          </a:p>
          <a:p>
            <a:pPr marL="285750" indent="-285750">
              <a:buFont typeface="Arial" panose="020B0604020202020204" pitchFamily="34" charset="0"/>
              <a:buChar char="•"/>
            </a:pPr>
            <a:r>
              <a:rPr lang="en-US" sz="1100" b="0" dirty="0">
                <a:ea typeface="Malgun Gothic" panose="020B0503020000020004" pitchFamily="34" charset="-127"/>
              </a:rPr>
              <a:t>12821 13442 13834 13871 in 11-22/1526r7</a:t>
            </a:r>
          </a:p>
          <a:p>
            <a:r>
              <a:rPr lang="en-US" altLang="en-US" sz="1600" dirty="0"/>
              <a:t>and incorporate the text changes into the latest TGbe draft.</a:t>
            </a:r>
          </a:p>
          <a:p>
            <a:endParaRPr lang="en-US" altLang="en-US" sz="1600" dirty="0"/>
          </a:p>
          <a:p>
            <a:r>
              <a:rPr lang="en-US" sz="1600" dirty="0"/>
              <a:t>Move: Ming Gan			Second: Rubayet Shafin</a:t>
            </a:r>
          </a:p>
          <a:p>
            <a:r>
              <a:rPr lang="en-US" sz="1600" dirty="0"/>
              <a:t>Discussion: Some discussion. Requested recorded vote.</a:t>
            </a:r>
          </a:p>
          <a:p>
            <a:r>
              <a:rPr lang="en-US" sz="1600" dirty="0"/>
              <a:t>Preliminary Result: 52Y, 35N, 26A (+1N, +3Y, ) (fails)</a:t>
            </a:r>
          </a:p>
          <a:p>
            <a:r>
              <a:rPr lang="en-US" sz="1600" dirty="0"/>
              <a:t>Result:</a:t>
            </a:r>
            <a:endParaRPr lang="en-US" sz="1600" b="0"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3203399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524 (Final Quarantine)</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400" dirty="0"/>
              <a:t>Move to approve a resolution of:</a:t>
            </a:r>
          </a:p>
          <a:p>
            <a:pPr>
              <a:buFont typeface="Arial" panose="020B0604020202020204" pitchFamily="34" charset="0"/>
              <a:buChar char="•"/>
            </a:pPr>
            <a:r>
              <a:rPr lang="en-US" sz="1400" dirty="0"/>
              <a:t>“Rejected -- A proposed resolution for “this CID” was discussed as part of the comment resolutions in “document”, however the group could not reach consensus on a proposed change that would resolve the comment.” for all the CIDs that have not yet been resolved, wherein additional notes for the rejection reason are obtained by the TGbe editor in the “Resolution column” of 11-22/971r52 after being updated with the changes resulting from the approved motions, from Motion 496 up to Motion </a:t>
            </a:r>
            <a:r>
              <a:rPr lang="en-US" sz="1400" dirty="0">
                <a:solidFill>
                  <a:schemeClr val="tx1"/>
                </a:solidFill>
              </a:rPr>
              <a:t>523.</a:t>
            </a:r>
          </a:p>
          <a:p>
            <a:pPr marL="0" indent="0"/>
            <a:endParaRPr lang="en-US" sz="1400" dirty="0"/>
          </a:p>
          <a:p>
            <a:pPr marL="0" indent="0"/>
            <a:r>
              <a:rPr lang="en-US" sz="1400" dirty="0"/>
              <a:t>Move: Stephen McCann	Second: Abhishek Patil</a:t>
            </a:r>
          </a:p>
          <a:p>
            <a:pPr marL="0" indent="0"/>
            <a:r>
              <a:rPr lang="en-US" sz="1400" dirty="0"/>
              <a:t>Discussion: None.</a:t>
            </a:r>
          </a:p>
          <a:p>
            <a:r>
              <a:rPr lang="en-US" sz="1400" dirty="0"/>
              <a:t>Result: </a:t>
            </a:r>
            <a:r>
              <a:rPr lang="en-US" sz="1400" dirty="0">
                <a:highlight>
                  <a:srgbClr val="00FF00"/>
                </a:highlight>
              </a:rPr>
              <a:t>Approved with unanimous consent.</a:t>
            </a:r>
          </a:p>
          <a:p>
            <a:pPr marL="0" indent="0"/>
            <a:endParaRPr lang="en-US" sz="1050" dirty="0">
              <a:solidFill>
                <a:srgbClr val="FF0000"/>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9643636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D2.0,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11-22/971r</a:t>
            </a:r>
            <a:r>
              <a:rPr lang="en-US" sz="2000" dirty="0">
                <a:solidFill>
                  <a:srgbClr val="FF0000"/>
                </a:solidFill>
                <a:hlinkClick r:id="rId2">
                  <a:extLst>
                    <a:ext uri="{A12FA001-AC4F-418D-AE19-62706E023703}">
                      <ahyp:hlinkClr xmlns:ahyp="http://schemas.microsoft.com/office/drawing/2018/hyperlinkcolor" val="tx"/>
                    </a:ext>
                  </a:extLst>
                </a:hlinkClick>
              </a:rPr>
              <a:t>5</a:t>
            </a:r>
            <a:r>
              <a:rPr lang="en-US" sz="2000" dirty="0">
                <a:solidFill>
                  <a:srgbClr val="FF0000"/>
                </a:solidFill>
              </a:rPr>
              <a:t>2</a:t>
            </a:r>
            <a:r>
              <a:rPr lang="en-US" sz="2000" dirty="0"/>
              <a:t>, in addition to motions passed during the TGbe Joint sessions of January 19</a:t>
            </a:r>
            <a:r>
              <a:rPr lang="en-US" sz="2000" baseline="30000" dirty="0"/>
              <a:t>th</a:t>
            </a:r>
            <a:r>
              <a:rPr lang="en-US" sz="2000" dirty="0"/>
              <a:t> 2023.</a:t>
            </a:r>
          </a:p>
          <a:p>
            <a:r>
              <a:rPr lang="en-US" altLang="en-US" sz="2000" dirty="0"/>
              <a:t>Instruct the editor to prepare TGbe Draft D3.0</a:t>
            </a:r>
          </a:p>
          <a:p>
            <a:r>
              <a:rPr lang="en-US" altLang="en-US" sz="2000" dirty="0"/>
              <a:t>Approve a 30 day Working Group Technical Letter Ballot asking the question “Should TGbe Draft 3.0 be forwarded to SA Ballot?”</a:t>
            </a:r>
          </a:p>
          <a:p>
            <a:endParaRPr lang="en-GB" altLang="en-US" sz="2000" dirty="0"/>
          </a:p>
          <a:p>
            <a:r>
              <a:rPr lang="en-GB" altLang="en-US" sz="2000" dirty="0"/>
              <a:t>Moved: Stephen McCann,  		Seconded: Ian Sherlock</a:t>
            </a:r>
          </a:p>
          <a:p>
            <a:r>
              <a:rPr lang="en-GB" altLang="en-US" sz="2000" dirty="0"/>
              <a:t>Preliminary Result: 99Y, 2N, 13A (+5Y, 0N) (pass)</a:t>
            </a:r>
          </a:p>
          <a:p>
            <a:r>
              <a:rPr lang="en-GB" sz="2000" dirty="0"/>
              <a:t>Result: </a:t>
            </a:r>
            <a:r>
              <a:rPr lang="en-GB" sz="2000" dirty="0">
                <a:highlight>
                  <a:srgbClr val="00FF00"/>
                </a:highlight>
              </a:rPr>
              <a:t>104Y, 2N, 13A (pass)</a:t>
            </a:r>
          </a:p>
          <a:p>
            <a:endParaRPr lang="en-GB"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1212672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CAD Motion</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11-21/0706r7</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Stephen McCann			Second: Stephen Palm</a:t>
            </a:r>
          </a:p>
          <a:p>
            <a:pPr marL="0" indent="0"/>
            <a:r>
              <a:rPr lang="en-US" sz="2000" dirty="0"/>
              <a:t>Discussion: Some clarificatory questions.</a:t>
            </a:r>
            <a:endParaRPr lang="en-US" sz="2000" b="0" dirty="0"/>
          </a:p>
          <a:p>
            <a:r>
              <a:rPr lang="en-US" sz="2000" dirty="0"/>
              <a:t>Preliminary Result: 103Y, 1N, 10A (pass)</a:t>
            </a:r>
          </a:p>
          <a:p>
            <a:r>
              <a:rPr lang="en-US" sz="2000" dirty="0"/>
              <a:t>Result: </a:t>
            </a:r>
            <a:r>
              <a:rPr lang="en-US" sz="2000" dirty="0">
                <a:highlight>
                  <a:srgbClr val="00FF00"/>
                </a:highlight>
              </a:rPr>
              <a:t>103Y, 1N, 10A (pass)</a:t>
            </a:r>
            <a:endParaRPr lang="en-US" dirty="0">
              <a:solidFill>
                <a:schemeClr val="tx1"/>
              </a:solidFill>
              <a:highlight>
                <a:srgbClr val="00FF00"/>
              </a:highlight>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241131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233865</TotalTime>
  <Words>22740</Words>
  <Application>Microsoft Office PowerPoint</Application>
  <PresentationFormat>On-screen Show (4:3)</PresentationFormat>
  <Paragraphs>2068</Paragraphs>
  <Slides>155</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155</vt:i4>
      </vt:variant>
    </vt:vector>
  </HeadingPairs>
  <TitlesOfParts>
    <vt:vector size="162"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487 (MAC)</vt:lpstr>
      <vt:lpstr>Motion 488 (MAC)</vt:lpstr>
      <vt:lpstr>Motion 489 (Joint)</vt:lpstr>
      <vt:lpstr>Motion 490 (Withdrawal)</vt:lpstr>
      <vt:lpstr>Motion 491 (Quarantine 1)</vt:lpstr>
      <vt:lpstr>Motion 492 (Post-Quarantine 1)</vt:lpstr>
      <vt:lpstr>Motion 493 (Post-Quarantine 2)</vt:lpstr>
      <vt:lpstr>Motion 494 (Post-Quarantine 3)</vt:lpstr>
      <vt:lpstr>Motion 495 (Post-Quarantine 4)</vt:lpstr>
      <vt:lpstr>Motions in January 16th</vt:lpstr>
      <vt:lpstr>Approve TG Minutes</vt:lpstr>
      <vt:lpstr>Motion 496 (Joint)</vt:lpstr>
      <vt:lpstr>Motion 497 (MAC)</vt:lpstr>
      <vt:lpstr>Motion 498 (MAC)</vt:lpstr>
      <vt:lpstr>Motion 499 (MAC)</vt:lpstr>
      <vt:lpstr>Motion 500 (Withdrawal)</vt:lpstr>
      <vt:lpstr>Motion 501 (MAC)</vt:lpstr>
      <vt:lpstr>Motions in January 17th</vt:lpstr>
      <vt:lpstr>Motion 502 (Post-Quarantine 1)</vt:lpstr>
      <vt:lpstr>Motion 503 (Post-Quarantine 2)</vt:lpstr>
      <vt:lpstr>Motion 504 (MAC-Separate)</vt:lpstr>
      <vt:lpstr>Motion 505 (Quarantine 1)</vt:lpstr>
      <vt:lpstr>Motion 506 (Quarantine 2)</vt:lpstr>
      <vt:lpstr>Motion 507 (Quarantine 3)</vt:lpstr>
      <vt:lpstr>Motion 508 (Quarantine 4)</vt:lpstr>
      <vt:lpstr>Motion 509 (Quarantine 6)</vt:lpstr>
      <vt:lpstr>Motion 510 (Quarantine 7)</vt:lpstr>
      <vt:lpstr>Motion 511 (MAC)</vt:lpstr>
      <vt:lpstr>Motion 512 (Joint)</vt:lpstr>
      <vt:lpstr>Motions in January 19th</vt:lpstr>
      <vt:lpstr>Motion 513 (Joint)</vt:lpstr>
      <vt:lpstr>Motion 515 (MAC-separate)</vt:lpstr>
      <vt:lpstr>Motion 516 (MAC-separate)</vt:lpstr>
      <vt:lpstr>Motion 514 (MAC)</vt:lpstr>
      <vt:lpstr>Motion 517 (MAC)</vt:lpstr>
      <vt:lpstr>Motion 518 (Joint/MAC)</vt:lpstr>
      <vt:lpstr>Motion 519 (Joint)</vt:lpstr>
      <vt:lpstr>Motion 520 (Withdrawal)</vt:lpstr>
      <vt:lpstr>Motion 521 (Separate)</vt:lpstr>
      <vt:lpstr>Motion 522 (Separate)</vt:lpstr>
      <vt:lpstr>Motion 523 (Separate)</vt:lpstr>
      <vt:lpstr>Motion 524 (Final Quarantine)</vt:lpstr>
      <vt:lpstr>WG LB Motion</vt:lpstr>
      <vt:lpstr>CAD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2367</cp:revision>
  <cp:lastPrinted>1601-01-01T00:00:00Z</cp:lastPrinted>
  <dcterms:created xsi:type="dcterms:W3CDTF">2017-01-26T15:28:16Z</dcterms:created>
  <dcterms:modified xsi:type="dcterms:W3CDTF">2023-01-19T22:57:41Z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