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3"/>
  </p:notesMasterIdLst>
  <p:handoutMasterIdLst>
    <p:handoutMasterId r:id="rId184"/>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 id="993" r:id="rId113"/>
    <p:sldId id="998" r:id="rId114"/>
    <p:sldId id="999" r:id="rId115"/>
    <p:sldId id="1000" r:id="rId116"/>
    <p:sldId id="1001" r:id="rId117"/>
    <p:sldId id="1002" r:id="rId118"/>
    <p:sldId id="1003" r:id="rId119"/>
    <p:sldId id="1010" r:id="rId120"/>
    <p:sldId id="1004" r:id="rId121"/>
    <p:sldId id="1012" r:id="rId122"/>
    <p:sldId id="1013" r:id="rId123"/>
    <p:sldId id="1014" r:id="rId124"/>
    <p:sldId id="1017" r:id="rId125"/>
    <p:sldId id="1026" r:id="rId126"/>
    <p:sldId id="1019" r:id="rId127"/>
    <p:sldId id="1021" r:id="rId128"/>
    <p:sldId id="1023" r:id="rId129"/>
    <p:sldId id="1025" r:id="rId130"/>
    <p:sldId id="1024" r:id="rId131"/>
    <p:sldId id="1037" r:id="rId132"/>
    <p:sldId id="1028" r:id="rId133"/>
    <p:sldId id="1020" r:id="rId134"/>
    <p:sldId id="1015" r:id="rId135"/>
    <p:sldId id="1018" r:id="rId136"/>
    <p:sldId id="1030" r:id="rId137"/>
    <p:sldId id="1031" r:id="rId138"/>
    <p:sldId id="1032" r:id="rId139"/>
    <p:sldId id="1033" r:id="rId140"/>
    <p:sldId id="1034" r:id="rId141"/>
    <p:sldId id="1035" r:id="rId142"/>
    <p:sldId id="1038" r:id="rId143"/>
    <p:sldId id="1039" r:id="rId144"/>
    <p:sldId id="1064" r:id="rId145"/>
    <p:sldId id="1062" r:id="rId146"/>
    <p:sldId id="1065" r:id="rId147"/>
    <p:sldId id="1070" r:id="rId148"/>
    <p:sldId id="1073" r:id="rId149"/>
    <p:sldId id="1069" r:id="rId150"/>
    <p:sldId id="1067" r:id="rId151"/>
    <p:sldId id="1072" r:id="rId152"/>
    <p:sldId id="1068" r:id="rId153"/>
    <p:sldId id="1074" r:id="rId154"/>
    <p:sldId id="1077" r:id="rId155"/>
    <p:sldId id="1075" r:id="rId156"/>
    <p:sldId id="1076" r:id="rId157"/>
    <p:sldId id="1029" r:id="rId158"/>
    <p:sldId id="1066" r:id="rId159"/>
    <p:sldId id="1040" r:id="rId160"/>
    <p:sldId id="1041" r:id="rId161"/>
    <p:sldId id="1042" r:id="rId162"/>
    <p:sldId id="1043" r:id="rId163"/>
    <p:sldId id="1044" r:id="rId164"/>
    <p:sldId id="1045" r:id="rId165"/>
    <p:sldId id="1046" r:id="rId166"/>
    <p:sldId id="1047" r:id="rId167"/>
    <p:sldId id="1048" r:id="rId168"/>
    <p:sldId id="1049" r:id="rId169"/>
    <p:sldId id="1053" r:id="rId170"/>
    <p:sldId id="1054" r:id="rId171"/>
    <p:sldId id="1056" r:id="rId172"/>
    <p:sldId id="1051" r:id="rId173"/>
    <p:sldId id="1059" r:id="rId174"/>
    <p:sldId id="1058" r:id="rId175"/>
    <p:sldId id="1057" r:id="rId176"/>
    <p:sldId id="1052" r:id="rId177"/>
    <p:sldId id="1061" r:id="rId178"/>
    <p:sldId id="1060" r:id="rId179"/>
    <p:sldId id="1005" r:id="rId180"/>
    <p:sldId id="880" r:id="rId181"/>
    <p:sldId id="879" r:id="rId18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DD8662-A94E-4851-8378-360A7F03AA7C}" v="224" dt="2023-01-19T17:56:17.5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notesMaster" Target="notesMasters/notesMaster1.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handoutMaster" Target="handoutMasters/handoutMaster1.xml"/><Relationship Id="rId189" Type="http://schemas.microsoft.com/office/2016/11/relationships/changesInfo" Target="changesInfos/changesInfo1.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0" Type="http://schemas.microsoft.com/office/2015/10/relationships/revisionInfo" Target="revisionInfo.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viewProps" Target="viewProps.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theme" Target="theme/theme1.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18:04:34.178" v="11461" actId="6549"/>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mod">
        <pc:chgData name="Alfred Asterjadhi" userId="39de57b9-85c0-4fd1-aaac-8ca2b6560ad0" providerId="ADAL" clId="{B8DD8662-A94E-4851-8378-360A7F03AA7C}" dt="2023-01-18T18:33:53.733" v="9999" actId="2057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mod">
        <pc:chgData name="Alfred Asterjadhi" userId="39de57b9-85c0-4fd1-aaac-8ca2b6560ad0" providerId="ADAL" clId="{B8DD8662-A94E-4851-8378-360A7F03AA7C}" dt="2023-01-18T18:31:32.532" v="9967" actId="2057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mod">
        <pc:chgData name="Alfred Asterjadhi" userId="39de57b9-85c0-4fd1-aaac-8ca2b6560ad0" providerId="ADAL" clId="{B8DD8662-A94E-4851-8378-360A7F03AA7C}" dt="2023-01-15T23:12:33.898" v="4145"/>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mod modClrScheme chgLayout">
        <pc:chgData name="Alfred Asterjadhi" userId="39de57b9-85c0-4fd1-aaac-8ca2b6560ad0" providerId="ADAL" clId="{B8DD8662-A94E-4851-8378-360A7F03AA7C}" dt="2023-01-15T23:12:30.969" v="4144"/>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7T17:18:02.657" v="9008" actId="2057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7T17:18:06.979" v="9009"/>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7T17:18:39.997" v="9028" actId="20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7T17:19:17.433" v="9042"/>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7T17:19:30.305" v="9043"/>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7T17:19:38.629" v="9044"/>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7T17:19:45.116" v="9045"/>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7T17:19:56.279" v="9046"/>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7T17:20:22.204" v="90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7T17:21:46.129" v="9067" actId="2057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7T17:22:24.037" v="9073" actId="2057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7T17:23:08.480" v="907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7T17:21:03.804" v="9049"/>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7T17:21:25.538" v="9061"/>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7T17:22:14.102" v="9068"/>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7T17:23:01.639" v="9076"/>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7T17:22:56.399" v="9075"/>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7T17:22:46.711" v="9074"/>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7T17:23:19.365" v="9079"/>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7T17:23:16.043" v="9078"/>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7:50:20.577" v="10831" actId="20577"/>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7:50:20.577" v="10831" actId="20577"/>
          <ac:spMkLst>
            <pc:docMk/>
            <pc:sldMk cId="2244321404" sldId="1065"/>
            <ac:spMk id="3" creationId="{93EB16D6-11CB-4092-9D44-C889CC5233EA}"/>
          </ac:spMkLst>
        </pc:spChg>
      </pc:sldChg>
      <pc:sldChg chg="modSp new mod ord">
        <pc:chgData name="Alfred Asterjadhi" userId="39de57b9-85c0-4fd1-aaac-8ca2b6560ad0" providerId="ADAL" clId="{B8DD8662-A94E-4851-8378-360A7F03AA7C}" dt="2023-01-18T18:43:10.967" v="10125" actId="2057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7:51:09.702" v="10837" actId="20577"/>
        <pc:sldMkLst>
          <pc:docMk/>
          <pc:sldMk cId="768358925" sldId="1067"/>
        </pc:sldMkLst>
        <pc:spChg chg="mod">
          <ac:chgData name="Alfred Asterjadhi" userId="39de57b9-85c0-4fd1-aaac-8ca2b6560ad0" providerId="ADAL" clId="{B8DD8662-A94E-4851-8378-360A7F03AA7C}" dt="2023-01-19T17:50:39.850" v="10834"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7:51:09.702" v="10837" actId="20577"/>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5:12:19.823" v="10556"/>
        <pc:sldMkLst>
          <pc:docMk/>
          <pc:sldMk cId="2871358229" sldId="1068"/>
        </pc:sldMkLst>
        <pc:spChg chg="mod">
          <ac:chgData name="Alfred Asterjadhi" userId="39de57b9-85c0-4fd1-aaac-8ca2b6560ad0" providerId="ADAL" clId="{B8DD8662-A94E-4851-8378-360A7F03AA7C}" dt="2023-01-18T05:20:34.329" v="9475"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5:12:19.823" v="10556"/>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7:50:30.411" v="10833" actId="20577"/>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7:41:11.322" v="10621" actId="20577"/>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17:48:57.727" v="10775" actId="20577"/>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17:48:57.727" v="10775" actId="20577"/>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7:50:49.883" v="10835" actId="20577"/>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7:46:46.824" v="10702" actId="20577"/>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17:49:49.635" v="10803" actId="114"/>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17:49:49.635" v="10803" actId="114"/>
          <ac:spMkLst>
            <pc:docMk/>
            <pc:sldMk cId="2142777201" sldId="1073"/>
            <ac:spMk id="3" creationId="{C6EEF184-AB20-BFC7-1497-57E3618B859A}"/>
          </ac:spMkLst>
        </pc:spChg>
      </pc:sldChg>
      <pc:sldChg chg="modSp new mod">
        <pc:chgData name="Alfred Asterjadhi" userId="39de57b9-85c0-4fd1-aaac-8ca2b6560ad0" providerId="ADAL" clId="{B8DD8662-A94E-4851-8378-360A7F03AA7C}" dt="2023-01-19T18:04:07.068" v="11459" actId="2057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17:52:16.237" v="10892" actId="207"/>
        <pc:sldMkLst>
          <pc:docMk/>
          <pc:sldMk cId="912126722" sldId="1075"/>
        </pc:sldMkLst>
        <pc:spChg chg="mod">
          <ac:chgData name="Alfred Asterjadhi" userId="39de57b9-85c0-4fd1-aaac-8ca2b6560ad0" providerId="ADAL" clId="{B8DD8662-A94E-4851-8378-360A7F03AA7C}" dt="2023-01-19T17:52:16.237" v="10892" actId="207"/>
          <ac:spMkLst>
            <pc:docMk/>
            <pc:sldMk cId="912126722" sldId="1075"/>
            <ac:spMk id="3" creationId="{2A1DBDD1-7F19-4757-B753-A2A7E1EF91FE}"/>
          </ac:spMkLst>
        </pc:spChg>
      </pc:sldChg>
      <pc:sldChg chg="add">
        <pc:chgData name="Alfred Asterjadhi" userId="39de57b9-85c0-4fd1-aaac-8ca2b6560ad0" providerId="ADAL" clId="{B8DD8662-A94E-4851-8378-360A7F03AA7C}" dt="2023-01-19T17:52:02.716" v="10891"/>
        <pc:sldMkLst>
          <pc:docMk/>
          <pc:sldMk cId="4241131908" sldId="1076"/>
        </pc:sldMkLst>
      </pc:sldChg>
      <pc:sldChg chg="modSp add mod">
        <pc:chgData name="Alfred Asterjadhi" userId="39de57b9-85c0-4fd1-aaac-8ca2b6560ad0" providerId="ADAL" clId="{B8DD8662-A94E-4851-8378-360A7F03AA7C}" dt="2023-01-19T18:02:19.809" v="11450" actId="20577"/>
        <pc:sldMkLst>
          <pc:docMk/>
          <pc:sldMk cId="596436368" sldId="1077"/>
        </pc:sldMkLst>
        <pc:spChg chg="mod">
          <ac:chgData name="Alfred Asterjadhi" userId="39de57b9-85c0-4fd1-aaac-8ca2b6560ad0" providerId="ADAL" clId="{B8DD8662-A94E-4851-8378-360A7F03AA7C}" dt="2023-01-19T17:52:53.026" v="1090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18:02:19.809" v="11450" actId="20577"/>
          <ac:spMkLst>
            <pc:docMk/>
            <pc:sldMk cId="596436368" sldId="1077"/>
            <ac:spMk id="3" creationId="{259D4704-B128-129E-1B24-DB5C108A3BFD}"/>
          </ac:spMkLst>
        </pc:spChg>
      </pc:sldChg>
      <pc:sldMasterChg chg="modSp mod">
        <pc:chgData name="Alfred Asterjadhi" userId="39de57b9-85c0-4fd1-aaac-8ca2b6560ad0" providerId="ADAL" clId="{B8DD8662-A94E-4851-8378-360A7F03AA7C}" dt="2023-01-19T18:04:34.178" v="11461" actId="6549"/>
        <pc:sldMasterMkLst>
          <pc:docMk/>
          <pc:sldMasterMk cId="0" sldId="2147483648"/>
        </pc:sldMasterMkLst>
        <pc:spChg chg="mod">
          <ac:chgData name="Alfred Asterjadhi" userId="39de57b9-85c0-4fd1-aaac-8ca2b6560ad0" providerId="ADAL" clId="{B8DD8662-A94E-4851-8378-360A7F03AA7C}" dt="2023-01-19T18:04:34.178" v="1146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802.11-22/1038r42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2/11-22-1647-01-00be-crs-for-11be-d2-0-ml-security-cid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2/11-22-1833-01-00be-lb266-cr-for-35-3-7-1-3.docx" TargetMode="External"/><Relationship Id="rId13" Type="http://schemas.openxmlformats.org/officeDocument/2006/relationships/hyperlink" Target="https://mentor.ieee.org/802.11/dcn/22/11-22-1733-01-00be-cr-for-13-part-ii.docx" TargetMode="External"/><Relationship Id="rId3" Type="http://schemas.openxmlformats.org/officeDocument/2006/relationships/hyperlink" Target="https://mentor.ieee.org/802.11/dcn/22/11-22-1846-04-00be-cr-for-nstrmobileap-part3.docx" TargetMode="External"/><Relationship Id="rId7" Type="http://schemas.openxmlformats.org/officeDocument/2006/relationships/hyperlink" Target="https://mentor.ieee.org/802.11/dcn/22/11-22-1747-05-00be-lb266-cr-for-subclause-35-3-15.docx" TargetMode="External"/><Relationship Id="rId12" Type="http://schemas.openxmlformats.org/officeDocument/2006/relationships/hyperlink" Target="https://mentor.ieee.org/802.11/dcn/22/11-22-1774-03-00be-lb266-cr-for-misc-cids.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6-03-00be-lb266-cr-for-various-cids.docx" TargetMode="External"/><Relationship Id="rId11" Type="http://schemas.openxmlformats.org/officeDocument/2006/relationships/hyperlink" Target="https://mentor.ieee.org/802.11/dcn/22/11-22-1793-04-00be-nstr-mobile-ap-miscellaneous-cids.docx" TargetMode="External"/><Relationship Id="rId5" Type="http://schemas.openxmlformats.org/officeDocument/2006/relationships/hyperlink" Target="https://mentor.ieee.org/802.11/dcn/22/11-22-1768-06-00be-lb266-cr-for-subclause-35-3-16-8-1.docx" TargetMode="External"/><Relationship Id="rId10" Type="http://schemas.openxmlformats.org/officeDocument/2006/relationships/hyperlink" Target="https://mentor.ieee.org/802.11/dcn/22/11-22-1744-02-00be-lb266-cr-for-miscellaneous-cids.docx" TargetMode="External"/><Relationship Id="rId4" Type="http://schemas.openxmlformats.org/officeDocument/2006/relationships/hyperlink" Target="https://mentor.ieee.org/802.11/dcn/22/11-22-1887-00-00be-lb266-cids-on-group-addressed-frame-duplicate-detection.docx" TargetMode="External"/><Relationship Id="rId9" Type="http://schemas.openxmlformats.org/officeDocument/2006/relationships/hyperlink" Target="https://mentor.ieee.org/802.11/dcn/22/11-22-1417-02-00be-lb266-cr-for-35-3-16-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3-00be-lb266-crs-for-cids-in-quarantine-part-2.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2/11-22-1335-08-00be-cr-for-cids-related-to-group-addressed-frame-reception-in-emlsr-nstr.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8" Type="http://schemas.openxmlformats.org/officeDocument/2006/relationships/hyperlink" Target="https://mentor.ieee.org/802.11/dcn/22/11-22-1743-03-00be-lb266-cr-for-emlmr-supported-mcs-and-nss-set-related-cids.docx" TargetMode="External"/><Relationship Id="rId13" Type="http://schemas.openxmlformats.org/officeDocument/2006/relationships/hyperlink" Target="https://mentor.ieee.org/802.11/dcn/22/11-22-1973-01-00be-cr-for-cid14099.docx" TargetMode="External"/><Relationship Id="rId3" Type="http://schemas.openxmlformats.org/officeDocument/2006/relationships/hyperlink" Target="https://mentor.ieee.org/802.11/dcn/22/11-22-2033-01-00be-cr-for-miscellaneous-cids-ii.docx" TargetMode="External"/><Relationship Id="rId7" Type="http://schemas.openxmlformats.org/officeDocument/2006/relationships/hyperlink" Target="https://mentor.ieee.org/802.11/dcn/22/11-22-2045-00-00be-lb266-cr-misc-part2.docx" TargetMode="External"/><Relationship Id="rId12" Type="http://schemas.openxmlformats.org/officeDocument/2006/relationships/hyperlink" Target="https://mentor.ieee.org/802.11/dcn/22/11-22-1848-02-00be-lb266-cr-misc.docx" TargetMode="External"/><Relationship Id="rId2" Type="http://schemas.openxmlformats.org/officeDocument/2006/relationships/hyperlink" Target="https://mentor.ieee.org/802.11/dcn/22/11-22-1260-02-00be-cr-for-5-1-5-1-architecture-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00-02-00be-lb266-cr-for-remaining-cids.docx" TargetMode="External"/><Relationship Id="rId11" Type="http://schemas.openxmlformats.org/officeDocument/2006/relationships/hyperlink" Target="https://mentor.ieee.org/802.11/dcn/22/11-22-1765-01-00be-cr-for-cid-13284.docx" TargetMode="External"/><Relationship Id="rId5" Type="http://schemas.openxmlformats.org/officeDocument/2006/relationships/hyperlink" Target="https://mentor.ieee.org/802.11/dcn/22/11-22-1771-01-00be-lb266-cr-for-9-6-35-8.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69-03-00be-lb266-cr-for-35-2-3.docx" TargetMode="External"/><Relationship Id="rId9" Type="http://schemas.openxmlformats.org/officeDocument/2006/relationships/hyperlink" Target="https://mentor.ieee.org/802.11/dcn/22/11-22-1736-03-00be-cr-for-13-part-iii.docx" TargetMode="External"/><Relationship Id="rId14" Type="http://schemas.openxmlformats.org/officeDocument/2006/relationships/hyperlink" Target="https://mentor.ieee.org/802.11/dcn/22/11-22-1775-02-00be-lb266-cr-for-9-4-2-164.docx" TargetMode="External"/></Relationships>
</file>

<file path=ppt/slides/_rels/slide113.xml.rels><?xml version="1.0" encoding="UTF-8" standalone="yes"?>
<Relationships xmlns="http://schemas.openxmlformats.org/package/2006/relationships"><Relationship Id="rId8" Type="http://schemas.openxmlformats.org/officeDocument/2006/relationships/hyperlink" Target="https://mentor.ieee.org/802.11/dcn/22/11-22-1504-02-00be-11be-d2-0-comment-resolution-subclause-35-3-18-part-2.docx" TargetMode="External"/><Relationship Id="rId3" Type="http://schemas.openxmlformats.org/officeDocument/2006/relationships/hyperlink" Target="https://mentor.ieee.org/802.11/dcn/22/11-22-2059-00-00be-lb266-cr-for-cid-11778-and-12716.docx" TargetMode="External"/><Relationship Id="rId7" Type="http://schemas.openxmlformats.org/officeDocument/2006/relationships/hyperlink" Target="https://mentor.ieee.org/802.11/dcn/22/11-22-1909-03-00be-txs-related-cids-part-2.docx" TargetMode="External"/><Relationship Id="rId2" Type="http://schemas.openxmlformats.org/officeDocument/2006/relationships/hyperlink" Target="https://mentor.ieee.org/802.11/dcn/22/11-22-1898-02-00be-lb-266-cr-for-emlsr-misc-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80-01-00be-lb266-cr-for-clause-9.docx" TargetMode="External"/><Relationship Id="rId5" Type="http://schemas.openxmlformats.org/officeDocument/2006/relationships/hyperlink" Target="https://mentor.ieee.org/802.11/dcn/22/11-22-2108-02-00be-cr-for-misc-cids.docx" TargetMode="External"/><Relationship Id="rId4" Type="http://schemas.openxmlformats.org/officeDocument/2006/relationships/hyperlink" Target="https://mentor.ieee.org/802.11/dcn/22/11-22-1890-03-00be-lb266-cr-for-reconfiguration-ml-element.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2/11-22-1565-03-00be-lb266-cr-for-uora.docx" TargetMode="External"/><Relationship Id="rId2" Type="http://schemas.openxmlformats.org/officeDocument/2006/relationships/hyperlink" Target="https://mentor.ieee.org/802.11/dcn/22/11-22-1695-01-00be-cr-on-cid-11827-and-1211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4-00-00be-epcs-mld-and-eht-sta.docx" TargetMode="External"/><Relationship Id="rId5" Type="http://schemas.openxmlformats.org/officeDocument/2006/relationships/hyperlink" Target="https://mentor.ieee.org/802.11/dcn/22/11-22-1321-04-00be-cr-reducing-size-of-ml-traffic-indication.docx" TargetMode="External"/><Relationship Id="rId4" Type="http://schemas.openxmlformats.org/officeDocument/2006/relationships/hyperlink" Target="https://mentor.ieee.org/802.11/dcn/22/11-22-2123-00-00be-lb266-cr-for-trigger-frame-misc-part1.doc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2/11-22-1849-05-00be-lb266-crs-for-cids-in-quarantine-part-2.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2/11-22-1767-02-00be-lb266-cr-for-nonprimary-link-channel-switch.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2/11-22-1709-04-00be-lb266-cr-for-ml-reconfiguration-add-delete-link-procedure.docx" TargetMode="External"/><Relationship Id="rId2" Type="http://schemas.openxmlformats.org/officeDocument/2006/relationships/hyperlink" Target="https://mentor.ieee.org/802.11/dcn/22/11-22-2042-00-00be-lb266-cr-for-ml-reconfigur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2/11-22-1316-02-00be-cr-for-35-3-1.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2/11-22-2169-02-00be-tgbe-nov-jan-teleconference-minutes.docx" TargetMode="External"/><Relationship Id="rId2" Type="http://schemas.openxmlformats.org/officeDocument/2006/relationships/hyperlink" Target="https://mentor.ieee.org/802.11/dcn/22/11-22-1984-01-00be-tgbe-november-2022-meeting-minute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2/11-22-2209-00-00be-proposed-resolution-for-miscellaneous-lb266-comments-part-2.docx" TargetMode="External"/><Relationship Id="rId2" Type="http://schemas.openxmlformats.org/officeDocument/2006/relationships/hyperlink" Target="https://mentor.ieee.org/802.11/dcn/22/11-22-2157-01-00be-proposed-resolution-for-miscellaneous-lb266-comments.docx"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2/11-22-1978-05-00be-lb266-resolution-for-misc-comments.docx" TargetMode="External"/><Relationship Id="rId2" Type="http://schemas.openxmlformats.org/officeDocument/2006/relationships/hyperlink" Target="https://mentor.ieee.org/802.11/dcn/22/11-22-1789-01-00be-lb266-cr-for-remaining-cids-in-35-3-19-3.doc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8" Type="http://schemas.openxmlformats.org/officeDocument/2006/relationships/hyperlink" Target="https://mentor.ieee.org/802.11/dcn/22/11-22-1204-05-00be-lb266-cr-cl35-emlsr-part2.docx" TargetMode="External"/><Relationship Id="rId13" Type="http://schemas.openxmlformats.org/officeDocument/2006/relationships/hyperlink" Target="https://mentor.ieee.org/802.11/dcn/22/11-22-1844-01-00be-cr-for-nstrmobileap-part2.docx" TargetMode="External"/><Relationship Id="rId18" Type="http://schemas.openxmlformats.org/officeDocument/2006/relationships/hyperlink" Target="https://mentor.ieee.org/802.11/dcn/22/11-22-2201-01-00be-cr-for-miscellaneous-cids-iv.docx" TargetMode="External"/><Relationship Id="rId3" Type="http://schemas.openxmlformats.org/officeDocument/2006/relationships/hyperlink" Target="https://mentor.ieee.org/802.11/dcn/22/11-22-1265-03-00be-lb266-cr-for-cid-13736-and-13973.docx" TargetMode="External"/><Relationship Id="rId7" Type="http://schemas.openxmlformats.org/officeDocument/2006/relationships/hyperlink" Target="https://mentor.ieee.org/802.11/dcn/22/11-22-1129-03-00be-lb266-cr-cl9-emlsr.docx" TargetMode="External"/><Relationship Id="rId12" Type="http://schemas.openxmlformats.org/officeDocument/2006/relationships/hyperlink" Target="https://mentor.ieee.org/802.11/dcn/22/11-22-1436-07-00be-cr-for-9-4-2-316-qos-charateristics-element-part-1.docx" TargetMode="External"/><Relationship Id="rId17" Type="http://schemas.openxmlformats.org/officeDocument/2006/relationships/hyperlink" Target="https://mentor.ieee.org/802.11/dcn/22/11-22-2168-00-00be-lb266-cr-for-cid-10096.docx" TargetMode="External"/><Relationship Id="rId2" Type="http://schemas.openxmlformats.org/officeDocument/2006/relationships/hyperlink" Target="https://mentor.ieee.org/802.11/dcn/22/11-22-1051-04-00be-lb266-cr-for-twt.docx" TargetMode="External"/><Relationship Id="rId16" Type="http://schemas.openxmlformats.org/officeDocument/2006/relationships/hyperlink" Target="https://mentor.ieee.org/802.11/dcn/22/11-22-2170-05-00be-lb266-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3-00be-lb266-cr-cl35-emlsr-part1.docx" TargetMode="External"/><Relationship Id="rId11" Type="http://schemas.openxmlformats.org/officeDocument/2006/relationships/hyperlink" Target="https://mentor.ieee.org/802.11/dcn/22/11-22-1903-06-00be-lb266-cr-for-misc-cids.docx" TargetMode="External"/><Relationship Id="rId5" Type="http://schemas.openxmlformats.org/officeDocument/2006/relationships/hyperlink" Target="https://mentor.ieee.org/802.11/dcn/22/11-22-1959-00-00be-lb-266-cr-for-r-twt-related-cids-part2.docx" TargetMode="External"/><Relationship Id="rId15" Type="http://schemas.openxmlformats.org/officeDocument/2006/relationships/hyperlink" Target="https://mentor.ieee.org/802.11/dcn/22/11-22-2162-03-00be-comment-resolution-for-cid-11852-13453.docx" TargetMode="External"/><Relationship Id="rId10" Type="http://schemas.openxmlformats.org/officeDocument/2006/relationships/hyperlink" Target="https://mentor.ieee.org/802.11/dcn/22/11-22-1526-05-00be-lb266-cr-for-subclause-35-8-2.docx" TargetMode="External"/><Relationship Id="rId19" Type="http://schemas.openxmlformats.org/officeDocument/2006/relationships/hyperlink" Target="https://mentor.ieee.org/802.11/dcn/22/11-22-1943-03-00be-cr-13063-13773-for-35-2-1-2-3.docx" TargetMode="External"/><Relationship Id="rId4" Type="http://schemas.openxmlformats.org/officeDocument/2006/relationships/hyperlink" Target="https://mentor.ieee.org/802.11/dcn/22/11-22-1263-04-00be-lb266-cr-for-txop-return-in-mu-rts-txs.docx" TargetMode="External"/><Relationship Id="rId9" Type="http://schemas.openxmlformats.org/officeDocument/2006/relationships/hyperlink" Target="https://mentor.ieee.org/802.11/dcn/22/11-22-1239-04-00be-lb266-cr-for-35-3-16-4.docx" TargetMode="External"/><Relationship Id="rId14" Type="http://schemas.openxmlformats.org/officeDocument/2006/relationships/hyperlink" Target="https://mentor.ieee.org/802.11/dcn/22/11-22-1717-01-00be-lb266-cr-for-subclause-11.docx" TargetMode="External"/></Relationships>
</file>

<file path=ppt/slides/_rels/slide126.xml.rels><?xml version="1.0" encoding="UTF-8" standalone="yes"?>
<Relationships xmlns="http://schemas.openxmlformats.org/package/2006/relationships"><Relationship Id="rId8" Type="http://schemas.openxmlformats.org/officeDocument/2006/relationships/hyperlink" Target="https://mentor.ieee.org/802.11/dcn/22/11-22-1745-01-00be-lb266-cr-for-dynamic-nstr-capability-update.docx" TargetMode="External"/><Relationship Id="rId3" Type="http://schemas.openxmlformats.org/officeDocument/2006/relationships/hyperlink" Target="https://mentor.ieee.org/802.11/dcn/22/11-22-1583-06-00be-cr-for-35-3-14.docx" TargetMode="External"/><Relationship Id="rId7" Type="http://schemas.openxmlformats.org/officeDocument/2006/relationships/hyperlink" Target="https://mentor.ieee.org/802.11/dcn/22/11-22-1906-01-00be-lb266-cr-for-r-twt-related-to-qos-characteristics-and-scs.docx" TargetMode="External"/><Relationship Id="rId2" Type="http://schemas.openxmlformats.org/officeDocument/2006/relationships/hyperlink" Target="https://mentor.ieee.org/802.11/dcn/22/11-22-1189-08-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52-02-00be-remaining-11be-cids-misc.docx" TargetMode="External"/><Relationship Id="rId5" Type="http://schemas.openxmlformats.org/officeDocument/2006/relationships/hyperlink" Target="https://mentor.ieee.org/802.11/dcn/22/11-22-2181-02-00be-lb266-misc-cids-part-2.docx" TargetMode="External"/><Relationship Id="rId10" Type="http://schemas.openxmlformats.org/officeDocument/2006/relationships/hyperlink" Target="https://mentor.ieee.org/802.11/dcn/22/11-22-1782-03-00be-lb266-cr-for-10013.docx" TargetMode="External"/><Relationship Id="rId4" Type="http://schemas.openxmlformats.org/officeDocument/2006/relationships/hyperlink" Target="https://mentor.ieee.org/802.11/dcn/22/11-22-1501-03-00be-11be-d2-0-comment-resolution-35-4.docx" TargetMode="External"/><Relationship Id="rId9" Type="http://schemas.openxmlformats.org/officeDocument/2006/relationships/hyperlink" Target="https://mentor.ieee.org/802.11/dcn/22/11-22-1480-03-00be-lb266-cr-for-clause-9.docx" TargetMode="Externa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2/11-22-1838-05-00be-lb266-cr-for-ml-reconfiguration-clause-35-3-6-part-2.docx"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30.xml.rels><?xml version="1.0" encoding="UTF-8" standalone="yes"?>
<Relationships xmlns="http://schemas.openxmlformats.org/package/2006/relationships"><Relationship Id="rId2" Type="http://schemas.openxmlformats.org/officeDocument/2006/relationships/hyperlink" Target="https://mentor.ieee.org/802.11/dcn/22/11-22-1366-02-00be-cr-for-miscellaneous-cids.docx"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11/dcn/22/11-22-1480-01-00be-lb266-cr-for-clause-9.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8" Type="http://schemas.openxmlformats.org/officeDocument/2006/relationships/hyperlink" Target="https://mentor.ieee.org/802.11/dcn/22/11-22-2108-03-00be-cr-for-misc-cids.docx" TargetMode="External"/><Relationship Id="rId3" Type="http://schemas.openxmlformats.org/officeDocument/2006/relationships/hyperlink" Target="https://mentor.ieee.org/802.11/dcn/22/11-22-2179-01-00be-cc36-cr-for-cid-12622.docx" TargetMode="External"/><Relationship Id="rId7"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489-01-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2-03-00be-lb266-cr-for-subclause-35-3-4-4.docx" TargetMode="External"/><Relationship Id="rId5" Type="http://schemas.openxmlformats.org/officeDocument/2006/relationships/hyperlink" Target="https://mentor.ieee.org/802.11/dcn/23/11-23-0084-01-00be-d2-0-misc-cids.docx" TargetMode="External"/><Relationship Id="rId4" Type="http://schemas.openxmlformats.org/officeDocument/2006/relationships/hyperlink" Target="https://mentor.ieee.org/802.11/dcn/22/11-22-2196-00-00be-lb266-cr-for-misc-cid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40.xml.rels><?xml version="1.0" encoding="UTF-8" standalone="yes"?>
<Relationships xmlns="http://schemas.openxmlformats.org/package/2006/relationships"><Relationship Id="rId8" Type="http://schemas.openxmlformats.org/officeDocument/2006/relationships/hyperlink" Target="https://mentor.ieee.org/802.11/dcn/22/11-22-1774-05-00be-lb266-cr-for-misc-cids.docx" TargetMode="External"/><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2109-01-00be-lb266-cr-for-cid-11196.doc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1-00be-lb266-general-cid.docx" TargetMode="External"/><Relationship Id="rId4" Type="http://schemas.openxmlformats.org/officeDocument/2006/relationships/hyperlink" Target="https://mentor.ieee.org/802.11/dcn/22/11-22-2125-00-00be-lb266-cr-for-trigger-frame-misc-part2.docx" TargetMode="External"/><Relationship Id="rId9" Type="http://schemas.openxmlformats.org/officeDocument/2006/relationships/hyperlink" Target="https://mentor.ieee.org/802.11/dcn/22/11-22-2164-02-00be-epcs-and-fast-tranisition.docx" TargetMode="Externa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2/11-22-1373-07-00be-lb266-cr-for-cid-11700.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8" Type="http://schemas.openxmlformats.org/officeDocument/2006/relationships/hyperlink" Target="https://mentor.ieee.org/802.11/dcn/22/11-22-1978-06-00be-lb266-resolution-for-misc-comments.docx" TargetMode="External"/><Relationship Id="rId13" Type="http://schemas.openxmlformats.org/officeDocument/2006/relationships/hyperlink" Target="https://mentor.ieee.org/802.11/dcn/22/11-22-1418-02-00be-lb266-cr-of-nstr-capability-update.docx" TargetMode="External"/><Relationship Id="rId3" Type="http://schemas.openxmlformats.org/officeDocument/2006/relationships/hyperlink" Target="https://mentor.ieee.org/802.11/dcn/22/11-22-1881-04-00be-lb266-cr-for-leftover-cids.docx" TargetMode="External"/><Relationship Id="rId7" Type="http://schemas.openxmlformats.org/officeDocument/2006/relationships/hyperlink" Target="https://mentor.ieee.org/802.11/dcn/22/11-22-1793-06-00be-nstr-mobile-ap-miscellaneous-cids.docx" TargetMode="External"/><Relationship Id="rId12" Type="http://schemas.openxmlformats.org/officeDocument/2006/relationships/hyperlink" Target="https://mentor.ieee.org/802.11/dcn/22/11-22-1683-09-00be-lb-266-cr-for-capability-update-notification.docx" TargetMode="External"/><Relationship Id="rId2" Type="http://schemas.openxmlformats.org/officeDocument/2006/relationships/hyperlink" Target="https://mentor.ieee.org/802.11/dcn/22/11-22-1890-05-00be-lb266-cr-for-reconfiguration-ml-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17-04-00be-lb266-cr-for-35-3-16-2.docx" TargetMode="External"/><Relationship Id="rId11" Type="http://schemas.openxmlformats.org/officeDocument/2006/relationships/hyperlink" Target="https://mentor.ieee.org/802.11/dcn/22/11-22-1503-07-00be-d2-0-comment-resolution-subclause-35-3-18-part-1.docx" TargetMode="External"/><Relationship Id="rId5" Type="http://schemas.openxmlformats.org/officeDocument/2006/relationships/hyperlink" Target="https://mentor.ieee.org/802.11/dcn/22/11-22-1705-02-00be-lb266-cr-for-miscellaneous-cids.docx" TargetMode="External"/><Relationship Id="rId10" Type="http://schemas.openxmlformats.org/officeDocument/2006/relationships/hyperlink" Target="https://mentor.ieee.org/802.11/dcn/22/11-22-2196-01-00be-lb266-cr-for-misc-cids.docx" TargetMode="External"/><Relationship Id="rId4" Type="http://schemas.openxmlformats.org/officeDocument/2006/relationships/hyperlink" Target="https://mentor.ieee.org/802.11/dcn/22/11-22-1263-05-00be-lb266-cr-for-txop-return-in-mu-rts-txs.docx" TargetMode="External"/><Relationship Id="rId9" Type="http://schemas.openxmlformats.org/officeDocument/2006/relationships/hyperlink" Target="https://mentor.ieee.org/802.11/dcn/22/11-22-1369-05-00be-cr-for-some-cids-on-clause-9.docx" TargetMode="External"/><Relationship Id="rId14" Type="http://schemas.openxmlformats.org/officeDocument/2006/relationships/hyperlink" Target="https://mentor.ieee.org/802.11/dcn/22/11-22-1436-09-00be-cr-for-9-4-2-316-qos-charateristics-element-part-1.docx" TargetMode="External"/></Relationships>
</file>

<file path=ppt/slides/_rels/slide144.xml.rels><?xml version="1.0" encoding="UTF-8" standalone="yes"?>
<Relationships xmlns="http://schemas.openxmlformats.org/package/2006/relationships"><Relationship Id="rId2" Type="http://schemas.openxmlformats.org/officeDocument/2006/relationships/hyperlink" Target="https://mentor.ieee.org/802.11/dcn/22/11-22-1683-09-00be-lb-266-cr-for-capability-update-notification.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hyperlink" Target="https://mentor.ieee.org/802.11/dcn/22/11-22-1418-03-00be-lb266-cr-of-nstr-capability-update.docx" TargetMode="Externa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8" Type="http://schemas.openxmlformats.org/officeDocument/2006/relationships/hyperlink" Target="https://mentor.ieee.org/802.11/dcn/22/11-22-2184-02-00be-lb266-cr-for-remaining-cids.docx" TargetMode="External"/><Relationship Id="rId3" Type="http://schemas.openxmlformats.org/officeDocument/2006/relationships/hyperlink" Target="https://mentor.ieee.org/802.11/dcn/22/11-22-2196-02-00be-lb266-cr-for-misc-cids.docx" TargetMode="External"/><Relationship Id="rId7" Type="http://schemas.openxmlformats.org/officeDocument/2006/relationships/hyperlink" Target="https://mentor.ieee.org/802.11/dcn/22/11-22-2170-07-00be-lb266-misc-cids.docx" TargetMode="External"/><Relationship Id="rId2" Type="http://schemas.openxmlformats.org/officeDocument/2006/relationships/hyperlink" Target="https://mentor.ieee.org/802.11/dcn/22/11-22-2175-02-00be-proposed-resolutions-to-lb266-cids-on-emlsr-entering-and-exit-proces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4-04-00be-11be-d2-0-comment-resolution-subclause-35-3-18-part-2.docx" TargetMode="External"/><Relationship Id="rId11" Type="http://schemas.openxmlformats.org/officeDocument/2006/relationships/hyperlink" Target="https://mentor.ieee.org/802.11/dcn/22/11-22-1505-05-00be-11be-d2-0-comment-resolution-subclause-35-3-18-part-3.docx" TargetMode="External"/><Relationship Id="rId5" Type="http://schemas.openxmlformats.org/officeDocument/2006/relationships/hyperlink" Target="https://mentor.ieee.org/802.11/dcn/23/11-23-0105-02-00be-cr-for-9-4-2-316-qos-charateristics-element-misc.docx" TargetMode="External"/><Relationship Id="rId10" Type="http://schemas.openxmlformats.org/officeDocument/2006/relationships/hyperlink" Target="https://mentor.ieee.org/802.11/dcn/22/11-22-1503-08-00be-d2-0-comment-resolution-subclause-35-3-18-part-1.docx" TargetMode="External"/><Relationship Id="rId4" Type="http://schemas.openxmlformats.org/officeDocument/2006/relationships/hyperlink" Target="https://mentor.ieee.org/802.11/dcn/22/11-22-2167-01-00be-eht-bandwidth-indication.docx" TargetMode="External"/><Relationship Id="rId9" Type="http://schemas.openxmlformats.org/officeDocument/2006/relationships/hyperlink" Target="https://mentor.ieee.org/802.11/dcn/22/11-22-2174-03-00be-proposed-resolution-to-lb266-cid-on-emlsr-parameter-indication.docx" TargetMode="External"/></Relationships>
</file>

<file path=ppt/slides/_rels/slide147.xml.rels><?xml version="1.0" encoding="UTF-8" standalone="yes"?>
<Relationships xmlns="http://schemas.openxmlformats.org/package/2006/relationships"><Relationship Id="rId8" Type="http://schemas.openxmlformats.org/officeDocument/2006/relationships/hyperlink" Target="https://mentor.ieee.org/802.11/dcn/22/11-22-1844-03-00be-cr-for-nstrmobileap-part2.docx" TargetMode="External"/><Relationship Id="rId3" Type="http://schemas.openxmlformats.org/officeDocument/2006/relationships/hyperlink" Target="https://mentor.ieee.org/802.11/dcn/22/11-22-1779-00-00be-cr-for-cid-11714.docx" TargetMode="External"/><Relationship Id="rId7" Type="http://schemas.openxmlformats.org/officeDocument/2006/relationships/hyperlink" Target="https://mentor.ieee.org/802.11/dcn/22/11-22-1906-03-00be-lb266-cr-for-r-twt-related-to-qos-characteristics-and-scs.docx" TargetMode="External"/><Relationship Id="rId2" Type="http://schemas.openxmlformats.org/officeDocument/2006/relationships/hyperlink" Target="https://mentor.ieee.org/802.11/dcn/22/11-22-1966-03-00be-cr-for-tid-to-link-mapping-advertis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26-00-00be-lb266-cr-for-preamble-puncturing-misc.docx" TargetMode="External"/><Relationship Id="rId5" Type="http://schemas.openxmlformats.org/officeDocument/2006/relationships/hyperlink" Target="https://mentor.ieee.org/802.11/dcn/22/11-22-1348-03-00be-lb266-cr-for-par-verification-low-latency.pptx" TargetMode="External"/><Relationship Id="rId4" Type="http://schemas.openxmlformats.org/officeDocument/2006/relationships/hyperlink" Target="https://mentor.ieee.org/802.11/dcn/22/11-22-1692-02-00be-clause-3-2-comment-resolutions.docx" TargetMode="External"/><Relationship Id="rId9" Type="http://schemas.openxmlformats.org/officeDocument/2006/relationships/hyperlink" Target="https://mentor.ieee.org/802.11/dcn/22/11-22-1811-04-00be-tgbe-d2-0-comment-resolution-20-mhz-only-sta.docx" TargetMode="External"/></Relationships>
</file>

<file path=ppt/slides/_rels/slide148.xml.rels><?xml version="1.0" encoding="UTF-8" standalone="yes"?>
<Relationships xmlns="http://schemas.openxmlformats.org/package/2006/relationships"><Relationship Id="rId3" Type="http://schemas.openxmlformats.org/officeDocument/2006/relationships/hyperlink" Target="https://mentor.ieee.org/802.11/dcn/22/11-22-1774-06-00be-lb266-cr-for-misc-cids.docx" TargetMode="External"/><Relationship Id="rId2" Type="http://schemas.openxmlformats.org/officeDocument/2006/relationships/hyperlink" Target="https://mentor.ieee.org/802.11/dcn/22/11-22-1680-04-00be-comment-resolution-for-clause-11-20-6-5.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90-06-00be-lb266-cr-for-reconfiguration-ml-element.docx" TargetMode="External"/><Relationship Id="rId4" Type="http://schemas.openxmlformats.org/officeDocument/2006/relationships/hyperlink" Target="https://mentor.ieee.org/802.11/dcn/22/11-22-2182-02-00be-lb266-cr-for-misc-cids-in-35-9-and-35-9-4-1.docx" TargetMode="Externa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hyperlink" Target="https://mentor.ieee.org/802.11/dcn/22/11-22-0971-50-00be-ieee-802-11be-lb266-comments.xls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hyperlink" Target="https://mentor.ieee.org/802.11/dcn/21/11-21-0706-07-00be-tgbe-coexistence-assessment-document.docx" TargetMode="Externa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2/11-22-0971-50-00be-ieee-802-11be-lb266-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hyperlink" Target="https://mentor.ieee.org/802.11/dcn/21/11-21-0706-07-00be-tgbe-coexistence-assessment-documen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a:t>
            </a:r>
            <a:r>
              <a:rPr lang="en-US" sz="1200" b="0" dirty="0">
                <a:solidFill>
                  <a:schemeClr val="tx1"/>
                </a:solidFill>
                <a:hlinkClick r:id="rId2"/>
              </a:rPr>
              <a:t>11-22/1647r1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comment resolution documents that obtained ≥ 75% support during the straw poll phase in the last Joint session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a:t>
            </a:r>
            <a:r>
              <a:rPr lang="en-US" sz="1200" b="0" dirty="0">
                <a:solidFill>
                  <a:schemeClr val="tx1"/>
                </a:solidFill>
                <a:hlinkClick r:id="rId3"/>
              </a:rPr>
              <a:t>11-22/1846r4</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4"/>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5"/>
              </a:rPr>
              <a:t>11-22/1768r6</a:t>
            </a:r>
            <a:r>
              <a:rPr lang="en-US" sz="1200" b="0" dirty="0">
                <a:solidFill>
                  <a:schemeClr val="tx1"/>
                </a:solidFill>
              </a:rPr>
              <a:t> &amp; 13128 in </a:t>
            </a:r>
            <a:r>
              <a:rPr lang="en-US" sz="1200" b="0" dirty="0">
                <a:solidFill>
                  <a:schemeClr val="tx1"/>
                </a:solidFill>
                <a:hlinkClick r:id="rId6"/>
              </a:rPr>
              <a:t>11-22/1766r3</a:t>
            </a:r>
            <a:r>
              <a:rPr lang="en-US" sz="1200" b="0" dirty="0">
                <a:solidFill>
                  <a:schemeClr val="tx1"/>
                </a:solidFill>
              </a:rPr>
              <a:t> &amp; 11752, 13517, 12111 in </a:t>
            </a:r>
            <a:r>
              <a:rPr lang="en-US" sz="1200" b="0" dirty="0">
                <a:solidFill>
                  <a:schemeClr val="tx1"/>
                </a:solidFill>
                <a:hlinkClick r:id="rId7"/>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a:t>
            </a:r>
            <a:r>
              <a:rPr lang="en-US" sz="1200" b="0" dirty="0">
                <a:solidFill>
                  <a:schemeClr val="tx1"/>
                </a:solidFill>
                <a:hlinkClick r:id="rId8"/>
              </a:rPr>
              <a:t>11-22/1833r1</a:t>
            </a:r>
            <a:r>
              <a:rPr lang="en-US" sz="1200" b="0" dirty="0">
                <a:solidFill>
                  <a:schemeClr val="tx1"/>
                </a:solidFill>
              </a:rPr>
              <a:t> &amp; 10364 in </a:t>
            </a:r>
            <a:r>
              <a:rPr lang="en-US" sz="1200" b="0" dirty="0">
                <a:solidFill>
                  <a:schemeClr val="tx1"/>
                </a:solidFill>
                <a:hlinkClick r:id="rId9"/>
              </a:rPr>
              <a:t>11-22/1417r2</a:t>
            </a:r>
            <a:r>
              <a:rPr lang="en-US" sz="1200" b="0" dirty="0">
                <a:solidFill>
                  <a:schemeClr val="tx1"/>
                </a:solidFill>
              </a:rPr>
              <a:t> &amp; 11838 in </a:t>
            </a:r>
            <a:r>
              <a:rPr lang="en-US" sz="1200" b="0" dirty="0">
                <a:solidFill>
                  <a:schemeClr val="tx1"/>
                </a:solidFill>
                <a:hlinkClick r:id="rId10"/>
              </a:rPr>
              <a:t>11-22/1744r2</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10032, 12331, 10658, 11646, 13853, 13074, 14034, 14004 in </a:t>
            </a:r>
            <a:r>
              <a:rPr lang="en-US" sz="1200" b="0" dirty="0">
                <a:solidFill>
                  <a:schemeClr val="tx1"/>
                </a:solidFill>
                <a:hlinkClick r:id="rId11"/>
              </a:rPr>
              <a:t>11-22/1793r4</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11111, 11117, 12461 in </a:t>
            </a:r>
            <a:r>
              <a:rPr lang="en-US" sz="1200" b="0" dirty="0">
                <a:solidFill>
                  <a:schemeClr val="tx1"/>
                </a:solidFill>
                <a:hlinkClick r:id="rId12"/>
              </a:rPr>
              <a:t>11-22/1774r3</a:t>
            </a:r>
            <a:r>
              <a:rPr lang="en-US" sz="1200" b="0" dirty="0">
                <a:solidFill>
                  <a:srgbClr val="FF0000"/>
                </a:solidFill>
              </a:rPr>
              <a:t>*</a:t>
            </a:r>
            <a:r>
              <a:rPr lang="en-US" sz="1200" b="0" dirty="0">
                <a:solidFill>
                  <a:schemeClr val="tx1"/>
                </a:solidFill>
              </a:rPr>
              <a:t> &amp; 12784, 12405, 10295, 12108 in </a:t>
            </a:r>
            <a:r>
              <a:rPr lang="en-US" sz="1200" b="0" dirty="0">
                <a:solidFill>
                  <a:schemeClr val="tx1"/>
                </a:solidFill>
                <a:hlinkClick r:id="rId13"/>
              </a:rPr>
              <a:t>11-22/1733r1</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10284, 10875, 10297</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Stephen McCann		Second: Abhishek Patil</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11-22/1849r3</a:t>
            </a:r>
            <a:endParaRPr lang="en-US" sz="1800" dirty="0"/>
          </a:p>
          <a:p>
            <a:pPr>
              <a:buFont typeface="Arial" panose="020B0604020202020204" pitchFamily="34" charset="0"/>
              <a:buChar char="•"/>
            </a:pPr>
            <a:endParaRPr lang="en-US" sz="1800" dirty="0"/>
          </a:p>
          <a:p>
            <a:pPr marL="0" indent="0"/>
            <a:r>
              <a:rPr lang="en-US" sz="1800" dirty="0"/>
              <a:t>Move: Abhishek Patil		Second: Po-Kai Huang</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 </a:t>
            </a:r>
            <a:r>
              <a:rPr lang="en-US" sz="1200" dirty="0">
                <a:solidFill>
                  <a:srgbClr val="FF0000"/>
                </a:solidFill>
              </a:rPr>
              <a:t>Note that in R2 some of these CIDs are removed as per requests from members to be discussed separately (post-quarantine</a:t>
            </a:r>
            <a:r>
              <a:rPr lang="en-US" sz="1200" dirty="0"/>
              <a: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485 (Post-Quarantine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“Revised – TGbe Editor to incorporate the changes as instructed by CID 13888” </a:t>
            </a:r>
          </a:p>
          <a:p>
            <a:pPr marL="0" indent="0"/>
            <a:r>
              <a:rPr lang="en-US" sz="1800" dirty="0"/>
              <a:t>for CID 13885</a:t>
            </a:r>
          </a:p>
          <a:p>
            <a:pPr marL="0" indent="0"/>
            <a:r>
              <a:rPr lang="en-US" sz="1800" dirty="0"/>
              <a:t> </a:t>
            </a:r>
          </a:p>
          <a:p>
            <a:pPr marL="0" indent="0"/>
            <a:r>
              <a:rPr lang="en-US" sz="1800" dirty="0"/>
              <a:t>Move: Stephen McCann		Second: Yanjun Sun</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200" dirty="0"/>
              <a:t>Note: This was </a:t>
            </a:r>
            <a:r>
              <a:rPr lang="en-US" sz="1200" dirty="0">
                <a:effectLst/>
                <a:ea typeface="MS Mincho" panose="02020609040205080304" pitchFamily="49" charset="-128"/>
              </a:rPr>
              <a:t>discussed on July 27, 2022, but no straw poll is conducted yet. Yanjun</a:t>
            </a:r>
            <a:r>
              <a:rPr lang="en-US" sz="1200" dirty="0">
                <a:ea typeface="MS Mincho" panose="02020609040205080304" pitchFamily="49" charset="-128"/>
              </a:rPr>
              <a:t> is POC. CID was present in 11-22/1773r11.</a:t>
            </a:r>
            <a:endParaRPr lang="en-US" sz="1200" dirty="0"/>
          </a:p>
          <a:p>
            <a:pPr marL="0" indent="0"/>
            <a:endParaRPr lang="en-US" sz="18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2458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486 (Post-Quarantine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13587, 10039, 10863, 12726, 12728, 12892, 13588, 13813 in </a:t>
            </a:r>
            <a:r>
              <a:rPr lang="en-US" sz="1200" b="0" dirty="0">
                <a:solidFill>
                  <a:schemeClr val="tx1"/>
                </a:solidFill>
                <a:hlinkClick r:id="rId2"/>
              </a:rPr>
              <a:t>11-22/1335r8</a:t>
            </a:r>
            <a:r>
              <a:rPr lang="en-US" sz="1200" b="0" dirty="0">
                <a:solidFill>
                  <a:schemeClr val="tx1"/>
                </a:solidFill>
              </a:rPr>
              <a:t> </a:t>
            </a:r>
            <a:r>
              <a:rPr lang="en-US" sz="1200" b="0" i="1" dirty="0">
                <a:solidFill>
                  <a:schemeClr val="tx1"/>
                </a:solidFill>
              </a:rPr>
              <a:t>[8 CIDs]</a:t>
            </a:r>
          </a:p>
          <a:p>
            <a:pPr marL="0" indent="0"/>
            <a:r>
              <a:rPr lang="en-US" sz="1800" dirty="0"/>
              <a:t> </a:t>
            </a:r>
          </a:p>
          <a:p>
            <a:pPr marL="0" indent="0"/>
            <a:r>
              <a:rPr lang="en-US" sz="1800" dirty="0"/>
              <a:t>Move: Rubayet Shafin		Second: Stephen McCann</a:t>
            </a:r>
          </a:p>
          <a:p>
            <a:pPr marL="0" indent="0"/>
            <a:r>
              <a:rPr lang="en-US" sz="1800" dirty="0"/>
              <a:t>Discussion: Some discussion.</a:t>
            </a:r>
          </a:p>
          <a:p>
            <a:pPr marL="0" indent="0"/>
            <a:r>
              <a:rPr lang="en-US" sz="1800" dirty="0"/>
              <a:t>Preliminary Result: 32Y, 37N, 30A (fails)</a:t>
            </a:r>
          </a:p>
          <a:p>
            <a:pPr marL="0" indent="0"/>
            <a:r>
              <a:rPr lang="en-US" sz="1800" dirty="0"/>
              <a:t>Result: </a:t>
            </a:r>
            <a:r>
              <a:rPr lang="en-US" sz="1800" dirty="0">
                <a:highlight>
                  <a:srgbClr val="FF0000"/>
                </a:highlight>
              </a:rPr>
              <a:t>31Y, 37N, 30A (fails)</a:t>
            </a:r>
          </a:p>
          <a:p>
            <a:pPr marL="0" indent="0"/>
            <a:endParaRPr lang="en-US" sz="1800" dirty="0"/>
          </a:p>
          <a:p>
            <a:pPr marL="0" indent="0"/>
            <a:endParaRPr lang="en-US" sz="1800" dirty="0"/>
          </a:p>
          <a:p>
            <a:pPr marL="0" indent="0"/>
            <a:endParaRPr lang="en-US" sz="1800" dirty="0"/>
          </a:p>
          <a:p>
            <a:pPr marL="0" indent="0"/>
            <a:r>
              <a:rPr lang="en-US" sz="1200" dirty="0"/>
              <a:t>Note: These were </a:t>
            </a:r>
            <a:r>
              <a:rPr lang="en-US" sz="1200" dirty="0">
                <a:effectLst/>
                <a:ea typeface="MS Mincho" panose="02020609040205080304" pitchFamily="49" charset="-128"/>
              </a:rPr>
              <a:t>discussed on September 28, 2022, but no straw poll is conducted yet. </a:t>
            </a:r>
            <a:r>
              <a:rPr lang="en-US" sz="1200" dirty="0">
                <a:ea typeface="MS Mincho" panose="02020609040205080304" pitchFamily="49" charset="-128"/>
              </a:rPr>
              <a:t>Vishnu is POC. CIDs were present in 11-22/1849r0.</a:t>
            </a:r>
            <a:endParaRPr lang="en-US" sz="1200" dirty="0"/>
          </a:p>
          <a:p>
            <a:pPr marL="0" indent="0"/>
            <a:r>
              <a:rPr lang="en-US" sz="1200" dirty="0">
                <a:ea typeface="MS Mincho" panose="02020609040205080304" pitchFamily="49" charset="-128"/>
              </a:rPr>
              <a:t> </a:t>
            </a:r>
            <a:endParaRPr lang="en-US" sz="12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2325447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04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48537020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10279, 10342, 10343, 10344, 10446, 10447, 10528, 10898, 12087, 12282, 12364, 12950, 13045 in </a:t>
            </a:r>
            <a:r>
              <a:rPr lang="en-US" sz="1100" b="0" dirty="0">
                <a:solidFill>
                  <a:schemeClr val="tx1"/>
                </a:solidFill>
                <a:hlinkClick r:id="rId2"/>
              </a:rPr>
              <a:t>11-22/1260r2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10068, 11072, 11073, 11939, 13601 in </a:t>
            </a:r>
            <a:r>
              <a:rPr lang="en-US" sz="1100" b="0" dirty="0">
                <a:solidFill>
                  <a:schemeClr val="tx1"/>
                </a:solidFill>
                <a:hlinkClick r:id="rId3"/>
              </a:rPr>
              <a:t>11-22/2033r1</a:t>
            </a:r>
            <a:r>
              <a:rPr lang="en-US" sz="1100" b="0" dirty="0">
                <a:solidFill>
                  <a:schemeClr val="tx1"/>
                </a:solidFill>
              </a:rPr>
              <a:t> &amp;</a:t>
            </a:r>
            <a:r>
              <a:rPr lang="en-US" sz="1100" b="0" i="1" dirty="0">
                <a:solidFill>
                  <a:schemeClr val="tx1"/>
                </a:solidFill>
              </a:rPr>
              <a:t> </a:t>
            </a:r>
            <a:r>
              <a:rPr lang="en-US" sz="1100" b="0" dirty="0">
                <a:solidFill>
                  <a:schemeClr val="tx1"/>
                </a:solidFill>
              </a:rPr>
              <a:t>14097 in </a:t>
            </a:r>
            <a:r>
              <a:rPr lang="en-US" sz="1100" b="0" dirty="0">
                <a:solidFill>
                  <a:schemeClr val="tx1"/>
                </a:solidFill>
                <a:hlinkClick r:id="rId4"/>
              </a:rPr>
              <a:t>11-22/1669r3</a:t>
            </a:r>
            <a:r>
              <a:rPr lang="en-US" sz="1100" b="0" dirty="0">
                <a:solidFill>
                  <a:schemeClr val="tx1"/>
                </a:solidFill>
              </a:rPr>
              <a:t> &amp; 12610 in </a:t>
            </a:r>
            <a:r>
              <a:rPr lang="en-US" sz="1100" b="0" dirty="0">
                <a:solidFill>
                  <a:schemeClr val="tx1"/>
                </a:solidFill>
                <a:hlinkClick r:id="rId5"/>
              </a:rPr>
              <a:t>11-22/1771r1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12713, 13387, 13666, 13390, 12817, 10325 in </a:t>
            </a:r>
            <a:r>
              <a:rPr lang="en-US" sz="1100" b="0" dirty="0">
                <a:solidFill>
                  <a:schemeClr val="tx1"/>
                </a:solidFill>
                <a:hlinkClick r:id="rId6"/>
              </a:rPr>
              <a:t>11-22/1900r2</a:t>
            </a:r>
            <a:r>
              <a:rPr lang="en-US" sz="1100" b="0" dirty="0">
                <a:solidFill>
                  <a:schemeClr val="tx1"/>
                </a:solidFill>
              </a:rPr>
              <a:t> &amp;</a:t>
            </a:r>
            <a:r>
              <a:rPr lang="en-US" sz="1100" b="0" i="1" dirty="0">
                <a:solidFill>
                  <a:schemeClr val="tx1"/>
                </a:solidFill>
              </a:rPr>
              <a:t> </a:t>
            </a:r>
            <a:r>
              <a:rPr lang="en-US" sz="1100" b="0" dirty="0">
                <a:solidFill>
                  <a:schemeClr val="tx1"/>
                </a:solidFill>
              </a:rPr>
              <a:t>12886, 13400, 13674, 13703 in </a:t>
            </a:r>
            <a:r>
              <a:rPr lang="en-US" sz="1100" b="0" dirty="0">
                <a:solidFill>
                  <a:schemeClr val="tx1"/>
                </a:solidFill>
                <a:hlinkClick r:id="rId7"/>
              </a:rPr>
              <a:t>11-22/2045r0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10369, 10509, 11383 in </a:t>
            </a:r>
            <a:r>
              <a:rPr lang="en-US" sz="1100" b="0" dirty="0">
                <a:solidFill>
                  <a:schemeClr val="tx1"/>
                </a:solidFill>
                <a:hlinkClick r:id="rId8"/>
              </a:rPr>
              <a:t>11-22/1743r3</a:t>
            </a:r>
            <a:r>
              <a:rPr lang="en-US" sz="1100" b="0" dirty="0">
                <a:solidFill>
                  <a:schemeClr val="tx1"/>
                </a:solidFill>
              </a:rPr>
              <a:t> &amp; 12782, 12109, 10296 in </a:t>
            </a:r>
            <a:r>
              <a:rPr lang="en-US" sz="1100" b="0" dirty="0">
                <a:solidFill>
                  <a:schemeClr val="tx1"/>
                </a:solidFill>
                <a:hlinkClick r:id="rId9"/>
              </a:rPr>
              <a:t>11-22/1736r3</a:t>
            </a:r>
            <a:r>
              <a:rPr lang="en-US" sz="1100" b="0" dirty="0">
                <a:solidFill>
                  <a:schemeClr val="tx1"/>
                </a:solidFill>
              </a:rPr>
              <a:t> &amp; 10355, 11601 in </a:t>
            </a:r>
            <a:r>
              <a:rPr lang="en-US" sz="1100" b="0" dirty="0">
                <a:solidFill>
                  <a:schemeClr val="tx1"/>
                </a:solidFill>
                <a:hlinkClick r:id="rId10"/>
              </a:rPr>
              <a:t>11-22/1864r0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13284 in </a:t>
            </a:r>
            <a:r>
              <a:rPr lang="en-US" sz="1100" b="0" dirty="0">
                <a:solidFill>
                  <a:schemeClr val="tx1"/>
                </a:solidFill>
                <a:hlinkClick r:id="rId11"/>
              </a:rPr>
              <a:t>11-22/1765r1</a:t>
            </a:r>
            <a:r>
              <a:rPr lang="en-US" sz="1100" b="0" dirty="0">
                <a:solidFill>
                  <a:schemeClr val="tx1"/>
                </a:solidFill>
              </a:rPr>
              <a:t> &amp; 14115 in </a:t>
            </a:r>
            <a:r>
              <a:rPr lang="en-US" sz="1100" b="0" dirty="0">
                <a:solidFill>
                  <a:schemeClr val="tx1"/>
                </a:solidFill>
                <a:hlinkClick r:id="rId12"/>
              </a:rPr>
              <a:t>11-22/1848r2</a:t>
            </a:r>
            <a:r>
              <a:rPr lang="en-US" sz="1100" b="0" dirty="0">
                <a:solidFill>
                  <a:schemeClr val="tx1"/>
                </a:solidFill>
              </a:rPr>
              <a:t> &amp; 14099 in </a:t>
            </a:r>
            <a:r>
              <a:rPr lang="en-US" sz="1100" b="0" dirty="0">
                <a:solidFill>
                  <a:schemeClr val="tx1"/>
                </a:solidFill>
                <a:hlinkClick r:id="rId13"/>
              </a:rPr>
              <a:t>11-22/1973r1</a:t>
            </a:r>
            <a:r>
              <a:rPr lang="en-US" sz="1100" b="0" dirty="0">
                <a:solidFill>
                  <a:schemeClr val="tx1"/>
                </a:solidFill>
              </a:rPr>
              <a:t> &amp; 12070 in </a:t>
            </a:r>
            <a:r>
              <a:rPr lang="en-US" sz="1100" b="0" dirty="0">
                <a:solidFill>
                  <a:schemeClr val="tx1"/>
                </a:solidFill>
                <a:hlinkClick r:id="rId14"/>
              </a:rPr>
              <a:t>11-22/1775r2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Chunyu Hu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86403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13854 in </a:t>
            </a:r>
            <a:r>
              <a:rPr lang="en-US" sz="1100" b="0" dirty="0">
                <a:solidFill>
                  <a:schemeClr val="tx1"/>
                </a:solidFill>
                <a:hlinkClick r:id="rId2"/>
              </a:rPr>
              <a:t>11-22/1898r2</a:t>
            </a:r>
            <a:r>
              <a:rPr lang="en-US" sz="1100" b="0" dirty="0">
                <a:solidFill>
                  <a:schemeClr val="tx1"/>
                </a:solidFill>
              </a:rPr>
              <a:t> &amp; 11778, 12716 in </a:t>
            </a:r>
            <a:r>
              <a:rPr lang="en-US" sz="1100" b="0" dirty="0">
                <a:solidFill>
                  <a:schemeClr val="tx1"/>
                </a:solidFill>
                <a:hlinkClick r:id="rId3"/>
              </a:rPr>
              <a:t>11-22/2059r0</a:t>
            </a:r>
            <a:r>
              <a:rPr lang="en-US" sz="1100" b="0" dirty="0">
                <a:solidFill>
                  <a:schemeClr val="tx1"/>
                </a:solidFill>
              </a:rPr>
              <a:t> &amp; 12604, 13263, 13264 in </a:t>
            </a:r>
            <a:r>
              <a:rPr lang="en-US" sz="1100" b="0" dirty="0">
                <a:solidFill>
                  <a:schemeClr val="tx1"/>
                </a:solidFill>
                <a:hlinkClick r:id="rId4"/>
              </a:rPr>
              <a:t>11-22/1890r3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10287, 11545, 11546, 11549, 11550, 11551, 13712 in </a:t>
            </a:r>
            <a:r>
              <a:rPr lang="en-US" sz="1100" b="0" dirty="0">
                <a:solidFill>
                  <a:schemeClr val="tx1"/>
                </a:solidFill>
                <a:hlinkClick r:id="rId5"/>
              </a:rPr>
              <a:t>11-22/2108r2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13753, </a:t>
            </a:r>
            <a:r>
              <a:rPr lang="en-US" sz="1100" b="0" strike="sngStrike" dirty="0">
                <a:solidFill>
                  <a:srgbClr val="FF0000"/>
                </a:solidFill>
              </a:rPr>
              <a:t>13476,</a:t>
            </a:r>
            <a:r>
              <a:rPr lang="en-US" sz="1100" b="0" dirty="0">
                <a:solidFill>
                  <a:schemeClr val="tx1"/>
                </a:solidFill>
              </a:rPr>
              <a:t> 14113, 11518, 11515, 10558, 12739, 12740, 12058, 12933 in </a:t>
            </a:r>
            <a:r>
              <a:rPr lang="en-US" sz="1100" b="0" dirty="0">
                <a:solidFill>
                  <a:schemeClr val="tx1"/>
                </a:solidFill>
                <a:hlinkClick r:id="rId6"/>
              </a:rPr>
              <a:t>11-22/1480r1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10011, 10075, 12458, 12721, 12722, 12754, 13857, 13879, 13880, 13214, 10217, 10738, 10970, 11834, 11017, 11521, 12420, 12480, 13255, 14030, 14025, 12489, 12321 in </a:t>
            </a:r>
            <a:r>
              <a:rPr lang="en-US" sz="1100" b="0" dirty="0">
                <a:solidFill>
                  <a:schemeClr val="tx1"/>
                </a:solidFill>
                <a:hlinkClick r:id="rId7"/>
              </a:rPr>
              <a:t>11-22/1909r3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13708, </a:t>
            </a:r>
            <a:r>
              <a:rPr lang="en-US" sz="1100" b="0" strike="sngStrike" dirty="0">
                <a:solidFill>
                  <a:srgbClr val="FF0000"/>
                </a:solidFill>
              </a:rPr>
              <a:t>10369,</a:t>
            </a:r>
            <a:r>
              <a:rPr lang="en-US" sz="1100" b="0" dirty="0">
                <a:solidFill>
                  <a:schemeClr val="tx1"/>
                </a:solidFill>
              </a:rPr>
              <a:t> </a:t>
            </a:r>
            <a:r>
              <a:rPr lang="en-US" sz="1100" b="0" strike="sngStrike" dirty="0">
                <a:solidFill>
                  <a:srgbClr val="FF0000"/>
                </a:solidFill>
              </a:rPr>
              <a:t>10509, </a:t>
            </a:r>
            <a:r>
              <a:rPr lang="en-US" sz="1100" b="0" dirty="0">
                <a:solidFill>
                  <a:schemeClr val="tx1"/>
                </a:solidFill>
              </a:rPr>
              <a:t>11465, 12875, 12876, 10162, 13877, 10159, 10160, 10161, 12684, 12452, 12166, 11466 in </a:t>
            </a:r>
            <a:r>
              <a:rPr lang="en-US" sz="1100" b="0" dirty="0">
                <a:solidFill>
                  <a:schemeClr val="tx1"/>
                </a:solidFill>
                <a:hlinkClick r:id="rId8"/>
              </a:rPr>
              <a:t>11-22/1504r2</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Xiaofei Wang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 10369, 10509 are resolved in 11-22/1743r3 (motion 487). 13476 requested to be removed. Separate motion prepared.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22959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a:solidFill>
                  <a:schemeClr val="tx1"/>
                </a:solidFill>
              </a:rPr>
              <a:t>Motion 489 </a:t>
            </a:r>
            <a:r>
              <a:rPr lang="en-US" dirty="0">
                <a:solidFill>
                  <a:schemeClr val="tx1"/>
                </a:solidFill>
              </a:rPr>
              <a:t>(Joint)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11827 in </a:t>
            </a:r>
            <a:r>
              <a:rPr lang="en-US" sz="1200" b="0" dirty="0">
                <a:solidFill>
                  <a:schemeClr val="tx1"/>
                </a:solidFill>
                <a:hlinkClick r:id="rId2"/>
              </a:rPr>
              <a:t>11-22/1695r1</a:t>
            </a:r>
            <a:r>
              <a:rPr lang="en-US" sz="1200" b="0" dirty="0">
                <a:solidFill>
                  <a:schemeClr val="tx1"/>
                </a:solidFill>
              </a:rPr>
              <a:t> &amp; 13550, 13958, 10802, 10957, 12491, 12492, 14052, 14050 in </a:t>
            </a:r>
            <a:r>
              <a:rPr lang="en-US" sz="1200" b="0" dirty="0">
                <a:solidFill>
                  <a:schemeClr val="tx1"/>
                </a:solidFill>
                <a:hlinkClick r:id="rId3"/>
              </a:rPr>
              <a:t>11-22/1565r3</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10979, 10958, 13549, 13440, 10813 in </a:t>
            </a:r>
            <a:r>
              <a:rPr lang="en-US" sz="1200" b="0" dirty="0">
                <a:solidFill>
                  <a:schemeClr val="tx1"/>
                </a:solidFill>
                <a:hlinkClick r:id="rId4"/>
              </a:rPr>
              <a:t>11-22/2123r0</a:t>
            </a:r>
            <a:r>
              <a:rPr lang="en-US" sz="1200" b="0" dirty="0">
                <a:solidFill>
                  <a:schemeClr val="tx1"/>
                </a:solidFill>
              </a:rPr>
              <a:t> &amp; 10124 in </a:t>
            </a:r>
            <a:r>
              <a:rPr lang="en-US" sz="1200" b="0" dirty="0">
                <a:solidFill>
                  <a:schemeClr val="tx1"/>
                </a:solidFill>
                <a:hlinkClick r:id="rId5"/>
              </a:rPr>
              <a:t>11-22/1321r4</a:t>
            </a:r>
            <a:r>
              <a:rPr lang="en-US" sz="1200" b="0" dirty="0">
                <a:solidFill>
                  <a:schemeClr val="tx1"/>
                </a:solidFill>
              </a:rPr>
              <a:t> &amp; 11472 in </a:t>
            </a:r>
            <a:r>
              <a:rPr lang="en-US" sz="1200" b="0" dirty="0">
                <a:solidFill>
                  <a:schemeClr val="tx1"/>
                </a:solidFill>
                <a:hlinkClick r:id="rId6"/>
              </a:rPr>
              <a:t>11-22/1864r0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Stephen McCann		Second: Xiaofei Wang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501279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a:solidFill>
                  <a:schemeClr val="tx1"/>
                </a:solidFill>
              </a:rPr>
              <a:t>Motion 490 </a:t>
            </a:r>
            <a:r>
              <a:rPr lang="en-US" dirty="0">
                <a:solidFill>
                  <a:schemeClr val="tx1"/>
                </a:solidFill>
              </a:rPr>
              <a:t>(Withdrawal)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400" b="0" dirty="0">
                <a:solidFill>
                  <a:schemeClr val="tx1"/>
                </a:solidFill>
              </a:rPr>
              <a:t>13737, 14101, 11240, 11242, 10611, 10561, 10452, 11056</a:t>
            </a:r>
            <a:r>
              <a:rPr lang="en-US" sz="1400" b="0" dirty="0">
                <a:solidFill>
                  <a:srgbClr val="FF0000"/>
                </a:solidFill>
              </a:rPr>
              <a:t>*</a:t>
            </a:r>
            <a:endParaRPr lang="en-US" sz="12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Binita Gupta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a:p>
            <a:r>
              <a:rPr lang="en-US" sz="1200" i="1" dirty="0"/>
              <a:t>Notes:</a:t>
            </a:r>
          </a:p>
          <a:p>
            <a:r>
              <a:rPr lang="en-US" sz="1200" i="1" dirty="0">
                <a:solidFill>
                  <a:srgbClr val="FF0000"/>
                </a:solidFill>
              </a:rPr>
              <a:t>*Recent addition of CID 11056.</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5727588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491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highlighted </a:t>
            </a:r>
            <a:r>
              <a:rPr lang="en-US" sz="1800" dirty="0">
                <a:solidFill>
                  <a:srgbClr val="00B050"/>
                </a:solidFill>
              </a:rPr>
              <a:t>in green</a:t>
            </a:r>
            <a:r>
              <a:rPr lang="en-US" sz="1800" dirty="0"/>
              <a:t>, wherein additional details for the proposed resolution are shown in the last column of the table in </a:t>
            </a:r>
            <a:r>
              <a:rPr lang="en-US" sz="1800" dirty="0">
                <a:hlinkClick r:id="rId2"/>
              </a:rPr>
              <a:t>11-22/1849r5</a:t>
            </a:r>
            <a:endParaRPr lang="en-US" sz="1800" dirty="0"/>
          </a:p>
          <a:p>
            <a:pPr>
              <a:buFont typeface="Arial" panose="020B0604020202020204" pitchFamily="34" charset="0"/>
              <a:buChar char="•"/>
            </a:pPr>
            <a:endParaRPr lang="en-US" sz="1800" dirty="0"/>
          </a:p>
          <a:p>
            <a:pPr marL="0" indent="0"/>
            <a:r>
              <a:rPr lang="en-US" sz="1800" dirty="0"/>
              <a:t>Move: Stephen McCann		Second: Stephen Palm</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a:t>
            </a:r>
            <a:r>
              <a:rPr lang="en-US" sz="1200" dirty="0">
                <a:solidFill>
                  <a:srgbClr val="FF0000"/>
                </a:solidFill>
              </a:rPr>
              <a:t>11-22/1335r8, 11-22/1509r4, 11-22/1746r4, 11-22/1454r2.</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5450696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13819, 10659, 13844 in </a:t>
            </a:r>
            <a:r>
              <a:rPr lang="en-US" sz="1400" b="0" dirty="0">
                <a:hlinkClick r:id="rId2"/>
              </a:rPr>
              <a:t>11-22/1767r2</a:t>
            </a:r>
            <a:r>
              <a:rPr lang="en-US" sz="1400" b="0" dirty="0"/>
              <a:t> [3 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Sanghyun Kim		Second: Geonjung Ko</a:t>
            </a:r>
          </a:p>
          <a:p>
            <a:pPr marL="0" indent="0"/>
            <a:r>
              <a:rPr lang="en-US" sz="2000" dirty="0"/>
              <a:t>Discussion: Overview provided by author. No further comments.</a:t>
            </a:r>
          </a:p>
          <a:p>
            <a:pPr marL="0" indent="0"/>
            <a:r>
              <a:rPr lang="en-US" sz="2000" dirty="0"/>
              <a:t>Result: </a:t>
            </a:r>
            <a:r>
              <a:rPr lang="en-US" sz="2000" dirty="0">
                <a:highlight>
                  <a:srgbClr val="00FF00"/>
                </a:highlight>
              </a:rPr>
              <a:t>Approved with unanimous consent.</a:t>
            </a:r>
            <a:endParaRPr lang="en-US" sz="2000" dirty="0"/>
          </a:p>
          <a:p>
            <a:pPr marL="0" indent="0"/>
            <a:endParaRPr lang="en-US" sz="1400" dirty="0"/>
          </a:p>
          <a:p>
            <a:pPr marL="0" indent="0"/>
            <a:r>
              <a:rPr lang="en-US" sz="1400" dirty="0"/>
              <a:t>Note: These CIDs were discussed on November 16, 2022, but no straw poll is conducted yet. POC is Sanghyun</a:t>
            </a:r>
            <a:r>
              <a:rPr lang="en-US" sz="14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301979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highlight>
                  <a:srgbClr val="FFFF00"/>
                </a:highlight>
              </a:rPr>
              <a:t>Result: Postponed to F2F.</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0911728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494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200" b="0" dirty="0">
                <a:effectLst/>
                <a:ea typeface="Malgun Gothic" panose="020B0503020000020004" pitchFamily="34" charset="-127"/>
              </a:rPr>
              <a:t>10385, 10436, 10486, 10632, 10722, 10771, 10772, 11102, 11428, 11742, 12163, 12164, 12168, 12169, 12377, 12378, 12481, 12906, 13092, 13277, 12165, 10717, 11658, 13066 in </a:t>
            </a:r>
            <a:r>
              <a:rPr lang="en-GB" sz="1200" b="0" dirty="0">
                <a:effectLst/>
                <a:ea typeface="Malgun Gothic" panose="020B0503020000020004" pitchFamily="34" charset="-127"/>
                <a:hlinkClick r:id="rId2"/>
              </a:rPr>
              <a:t>11-22/2042r0</a:t>
            </a:r>
            <a:r>
              <a:rPr lang="en-GB" sz="1200" b="0" dirty="0">
                <a:effectLst/>
                <a:ea typeface="Malgun Gothic" panose="020B0503020000020004" pitchFamily="34" charset="-127"/>
              </a:rPr>
              <a:t> </a:t>
            </a:r>
            <a:r>
              <a:rPr lang="en-GB" sz="1200" b="0" i="1" dirty="0">
                <a:effectLst/>
                <a:ea typeface="Malgun Gothic" panose="020B0503020000020004" pitchFamily="34" charset="-127"/>
              </a:rPr>
              <a:t>[24 CIDs]</a:t>
            </a:r>
            <a:endParaRPr lang="en-US" sz="1200" i="1"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Yongho Seok		Second: Ming Gan</a:t>
            </a:r>
          </a:p>
          <a:p>
            <a:pPr marL="0" indent="0"/>
            <a:r>
              <a:rPr lang="en-US" sz="2000" dirty="0"/>
              <a:t>Discussion: Some discussion.</a:t>
            </a:r>
          </a:p>
          <a:p>
            <a:pPr marL="0" indent="0"/>
            <a:r>
              <a:rPr lang="en-US" sz="2000" dirty="0"/>
              <a:t>Preliminary Result: </a:t>
            </a:r>
            <a:r>
              <a:rPr lang="en-US" sz="2000" dirty="0">
                <a:highlight>
                  <a:srgbClr val="FF0000"/>
                </a:highlight>
              </a:rPr>
              <a:t>42Y, 70N, 16A (fails)</a:t>
            </a:r>
          </a:p>
          <a:p>
            <a:pPr marL="0" indent="0"/>
            <a:r>
              <a:rPr lang="en-US" sz="2000" dirty="0"/>
              <a:t>Result: </a:t>
            </a:r>
            <a:r>
              <a:rPr lang="en-US" sz="2000" dirty="0">
                <a:highlight>
                  <a:srgbClr val="FF0000"/>
                </a:highlight>
              </a:rPr>
              <a:t>42Y, 70N, 15A (fails)</a:t>
            </a:r>
          </a:p>
          <a:p>
            <a:pPr marL="0" indent="0"/>
            <a:r>
              <a:rPr lang="en-US" sz="1200" dirty="0"/>
              <a:t>Note: This document is prepared by Yongho after the contribution </a:t>
            </a:r>
            <a:r>
              <a:rPr lang="en-US" sz="1200" dirty="0">
                <a:hlinkClick r:id="rId3"/>
              </a:rPr>
              <a:t>11-22/1709r4</a:t>
            </a:r>
            <a:r>
              <a:rPr lang="en-US" sz="1200" dirty="0"/>
              <a:t> that was prepared by Binita and was proposing resolutions to these CIDs did not obtain majority support (SP result: 50Y, 47N, 18A)</a:t>
            </a:r>
          </a:p>
          <a:p>
            <a:pPr marL="0" indent="0"/>
            <a:endParaRPr lang="en-US" sz="1200" dirty="0">
              <a:solidFill>
                <a:schemeClr val="tx1"/>
              </a:solidFill>
            </a:endParaRP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490580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495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latin typeface="Times New Roman" panose="02020603050405020304" pitchFamily="18" charset="0"/>
                <a:ea typeface="Malgun Gothic" panose="020B0503020000020004" pitchFamily="34" charset="-127"/>
              </a:rPr>
              <a:t>12510, 11542, 11544, 13256 in </a:t>
            </a:r>
            <a:r>
              <a:rPr lang="en-GB" sz="1400" b="0" dirty="0">
                <a:effectLst/>
                <a:latin typeface="Times New Roman" panose="02020603050405020304" pitchFamily="18" charset="0"/>
                <a:ea typeface="Malgun Gothic" panose="020B0503020000020004" pitchFamily="34" charset="-127"/>
                <a:hlinkClick r:id="rId2"/>
              </a:rPr>
              <a:t>11-22/1316r2</a:t>
            </a:r>
            <a:r>
              <a:rPr lang="en-GB" sz="1400" b="0" dirty="0">
                <a:effectLst/>
                <a:latin typeface="Times New Roman" panose="02020603050405020304" pitchFamily="18" charset="0"/>
                <a:ea typeface="Malgun Gothic" panose="020B0503020000020004" pitchFamily="34" charset="-127"/>
              </a:rPr>
              <a:t> </a:t>
            </a:r>
            <a:r>
              <a:rPr lang="en-GB" sz="1400" b="0" i="1" dirty="0">
                <a:effectLst/>
                <a:latin typeface="Times New Roman" panose="02020603050405020304" pitchFamily="18" charset="0"/>
                <a:ea typeface="Malgun Gothic" panose="020B0503020000020004" pitchFamily="34" charset="-127"/>
              </a:rPr>
              <a:t>[4 CIDs]</a:t>
            </a:r>
            <a:endParaRPr lang="en-US" sz="1400" dirty="0"/>
          </a:p>
          <a:p>
            <a:pPr marL="0" indent="0"/>
            <a:endParaRPr lang="en-US" sz="1400" dirty="0"/>
          </a:p>
          <a:p>
            <a:pPr>
              <a:buFont typeface="Arial" panose="020B0604020202020204" pitchFamily="34" charset="0"/>
              <a:buChar char="•"/>
            </a:pPr>
            <a:endParaRPr lang="en-US" sz="1400" dirty="0"/>
          </a:p>
          <a:p>
            <a:pPr marL="0" indent="0"/>
            <a:r>
              <a:rPr lang="en-US" sz="2000" dirty="0"/>
              <a:t>Move:  Po-Kai Huang		Second: Binita Gupta</a:t>
            </a:r>
          </a:p>
          <a:p>
            <a:pPr marL="0" indent="0"/>
            <a:r>
              <a:rPr lang="en-US" sz="2000" dirty="0"/>
              <a:t>Discussion: Some clarification questions. </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These CIDs were discussed on September 07, 2022, but no straw poll is conducted yet. POC is Po-Kai</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628322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282750297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https://mentor.ieee.org/802.11/dcn/22/11-22-1984-</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-00be-tgbe-november-2022-meeting-minutes.docx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Nov-Jan: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https://mentor.ieee.org/802.11/dcn/22/11-22-2169-</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-00be-tgbe-nov-jan-teleconference-minutes.docx</a:t>
            </a:r>
            <a:endParaRPr lang="en-US" sz="1800" dirty="0">
              <a:solidFill>
                <a:srgbClr val="6B9F25"/>
              </a:solidFill>
            </a:endParaRPr>
          </a:p>
          <a:p>
            <a:endParaRPr lang="en-US" sz="1800" dirty="0"/>
          </a:p>
          <a:p>
            <a:r>
              <a:rPr lang="en-US" sz="1800" dirty="0"/>
              <a:t>Move: Stephen Palm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10074, 10135, 10136, 10137, 10138, 10139, 10140, 10141, 10215, 10353, 10579, 13716, 11845, 12976, 10755, 10756, 11478, 11489, 11833, 12247, 12955, 13724, 11822, 11901, 11976, 12499, 13713 in </a:t>
            </a:r>
            <a:r>
              <a:rPr lang="en-US" sz="1200" b="0" dirty="0">
                <a:solidFill>
                  <a:schemeClr val="tx1"/>
                </a:solidFill>
                <a:hlinkClick r:id="rId2"/>
              </a:rPr>
              <a:t>11-22/2157r1</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12079, 13749, 13750, 14002, 13746, 12366, 12367, 12152, 13123, 13188, 11985, 12982 in </a:t>
            </a:r>
            <a:r>
              <a:rPr lang="en-US" sz="1200" b="0" dirty="0">
                <a:solidFill>
                  <a:schemeClr val="tx1"/>
                </a:solidFill>
                <a:hlinkClick r:id="rId3"/>
              </a:rPr>
              <a:t>11-22/2209r0</a:t>
            </a:r>
            <a:r>
              <a:rPr lang="en-US" sz="1200" b="0" dirty="0">
                <a:solidFill>
                  <a:schemeClr val="tx1"/>
                </a:solidFill>
              </a:rPr>
              <a:t> </a:t>
            </a:r>
            <a:r>
              <a:rPr lang="en-US" sz="12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Subir Das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88619030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13424, 13843 in </a:t>
            </a:r>
            <a:r>
              <a:rPr lang="en-US" sz="1100" b="0" dirty="0">
                <a:solidFill>
                  <a:schemeClr val="tx1"/>
                </a:solidFill>
                <a:hlinkClick r:id="rId2"/>
              </a:rPr>
              <a:t>11-22/1789r1</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11844, 10578, 11953, 12418, 13428, 13959, 13272, 14053, 14062 in </a:t>
            </a:r>
            <a:r>
              <a:rPr lang="en-US" sz="1100" b="0" dirty="0">
                <a:solidFill>
                  <a:schemeClr val="tx1"/>
                </a:solidFill>
                <a:hlinkClick r:id="rId3"/>
              </a:rPr>
              <a:t>11-22/1978r5</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Ming Gan			Second: Stephen Palm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200" i="1" dirty="0"/>
          </a:p>
          <a:p>
            <a:r>
              <a:rPr lang="en-US" sz="1200" i="1" dirty="0"/>
              <a:t>Note: These are comment resolution documents that obtained ≥ 75% support during the straw poll phase of the MAC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7457700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13633, 11949, 13872, 11155, 13643 in </a:t>
            </a:r>
            <a:r>
              <a:rPr lang="en-US" sz="1100" b="0" dirty="0">
                <a:solidFill>
                  <a:schemeClr val="tx1"/>
                </a:solidFill>
                <a:hlinkClick r:id="rId2"/>
              </a:rPr>
              <a:t>11-22/1051r4</a:t>
            </a:r>
            <a:r>
              <a:rPr lang="en-US" sz="1100" b="0" dirty="0">
                <a:solidFill>
                  <a:schemeClr val="tx1"/>
                </a:solidFill>
              </a:rPr>
              <a:t>  &amp; 13736, 13973 in </a:t>
            </a:r>
            <a:r>
              <a:rPr lang="en-US" sz="1100" b="0" dirty="0">
                <a:solidFill>
                  <a:schemeClr val="tx1"/>
                </a:solidFill>
                <a:hlinkClick r:id="rId3"/>
              </a:rPr>
              <a:t>11-22/1265r3</a:t>
            </a:r>
            <a:r>
              <a:rPr lang="en-US" sz="1100" b="0" dirty="0">
                <a:solidFill>
                  <a:schemeClr val="tx1"/>
                </a:solidFill>
              </a:rPr>
              <a:t> &amp; 11486 in </a:t>
            </a:r>
            <a:r>
              <a:rPr lang="en-US" sz="1100" b="0" dirty="0">
                <a:solidFill>
                  <a:schemeClr val="tx1"/>
                </a:solidFill>
                <a:hlinkClick r:id="rId4"/>
              </a:rPr>
              <a:t>11-22/1263r4</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10683, 11159, 13656, 11316, 12075, 12474, 12966 in </a:t>
            </a:r>
            <a:r>
              <a:rPr lang="en-US" sz="1100" b="0" dirty="0">
                <a:solidFill>
                  <a:schemeClr val="tx1"/>
                </a:solidFill>
                <a:hlinkClick r:id="rId5"/>
              </a:rPr>
              <a:t>11-22/1959r0</a:t>
            </a:r>
            <a:r>
              <a:rPr lang="en-US" sz="1100" b="0" dirty="0">
                <a:solidFill>
                  <a:schemeClr val="tx1"/>
                </a:solidFill>
              </a:rPr>
              <a:t> &amp; 10052, 12853 in </a:t>
            </a:r>
            <a:r>
              <a:rPr lang="en-US" sz="1100" b="0" dirty="0">
                <a:solidFill>
                  <a:schemeClr val="tx1"/>
                </a:solidFill>
                <a:hlinkClick r:id="rId6"/>
              </a:rPr>
              <a:t>11-22/1181r3</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11505 in </a:t>
            </a:r>
            <a:r>
              <a:rPr lang="en-US" sz="1100" b="0" dirty="0">
                <a:solidFill>
                  <a:schemeClr val="tx1"/>
                </a:solidFill>
                <a:hlinkClick r:id="rId7"/>
              </a:rPr>
              <a:t>11-22/1129r3</a:t>
            </a:r>
            <a:r>
              <a:rPr lang="en-US" sz="1100" b="0" dirty="0">
                <a:solidFill>
                  <a:schemeClr val="tx1"/>
                </a:solidFill>
              </a:rPr>
              <a:t> &amp; </a:t>
            </a:r>
            <a:r>
              <a:rPr lang="en-US" sz="1100" b="0" strike="sngStrike" dirty="0">
                <a:solidFill>
                  <a:srgbClr val="FF0000"/>
                </a:solidFill>
              </a:rPr>
              <a:t>10158,</a:t>
            </a:r>
            <a:r>
              <a:rPr lang="en-US" sz="1100" b="0" dirty="0">
                <a:solidFill>
                  <a:srgbClr val="FF0000"/>
                </a:solidFill>
              </a:rPr>
              <a:t>*</a:t>
            </a:r>
            <a:r>
              <a:rPr lang="en-US" sz="1100" b="0" dirty="0">
                <a:solidFill>
                  <a:schemeClr val="tx1"/>
                </a:solidFill>
              </a:rPr>
              <a:t> 14077 in </a:t>
            </a:r>
            <a:r>
              <a:rPr lang="en-US" sz="1100" b="0" dirty="0">
                <a:solidFill>
                  <a:schemeClr val="tx1"/>
                </a:solidFill>
                <a:hlinkClick r:id="rId8"/>
              </a:rPr>
              <a:t>11-22/1204r5</a:t>
            </a:r>
            <a:r>
              <a:rPr lang="en-US" sz="1100" b="0" dirty="0">
                <a:solidFill>
                  <a:schemeClr val="tx1"/>
                </a:solidFill>
              </a:rPr>
              <a:t> &amp; 13055, 13056 in </a:t>
            </a:r>
            <a:r>
              <a:rPr lang="en-US" sz="1100" b="0" dirty="0">
                <a:solidFill>
                  <a:schemeClr val="tx1"/>
                </a:solidFill>
                <a:hlinkClick r:id="rId9"/>
              </a:rPr>
              <a:t>11-22/1239r4</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10050 in </a:t>
            </a:r>
            <a:r>
              <a:rPr lang="en-US" sz="1100" b="0" dirty="0">
                <a:solidFill>
                  <a:schemeClr val="tx1"/>
                </a:solidFill>
                <a:hlinkClick r:id="rId10"/>
              </a:rPr>
              <a:t>11-22/1526r5</a:t>
            </a:r>
            <a:r>
              <a:rPr lang="en-US" sz="1100" b="0" dirty="0">
                <a:solidFill>
                  <a:schemeClr val="tx1"/>
                </a:solidFill>
              </a:rPr>
              <a:t> &amp; 12803, 12804, 11326, 10072, 13355, 11325, 13356 in </a:t>
            </a:r>
            <a:r>
              <a:rPr lang="en-US" sz="1100" b="0" dirty="0">
                <a:solidFill>
                  <a:schemeClr val="tx1"/>
                </a:solidFill>
                <a:hlinkClick r:id="rId11"/>
              </a:rPr>
              <a:t>11-22/1903r6</a:t>
            </a:r>
            <a:r>
              <a:rPr lang="en-US" sz="1100" b="0" dirty="0">
                <a:solidFill>
                  <a:schemeClr val="tx1"/>
                </a:solidFill>
              </a:rPr>
              <a:t> &amp; 12972 in </a:t>
            </a:r>
            <a:r>
              <a:rPr lang="en-US" sz="1100" b="0" dirty="0">
                <a:solidFill>
                  <a:schemeClr val="tx1"/>
                </a:solidFill>
                <a:hlinkClick r:id="rId12"/>
              </a:rPr>
              <a:t>11-22/1436r7</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10168, 10721, 13007 in </a:t>
            </a:r>
            <a:r>
              <a:rPr lang="en-US" sz="1100" b="0" dirty="0">
                <a:solidFill>
                  <a:schemeClr val="tx1"/>
                </a:solidFill>
                <a:hlinkClick r:id="rId13"/>
              </a:rPr>
              <a:t>11-22/1844r1</a:t>
            </a:r>
            <a:r>
              <a:rPr lang="en-US" sz="1100" b="0" dirty="0">
                <a:solidFill>
                  <a:schemeClr val="tx1"/>
                </a:solidFill>
              </a:rPr>
              <a:t> &amp; 13471 in </a:t>
            </a:r>
            <a:r>
              <a:rPr lang="en-US" sz="1100" b="0" dirty="0">
                <a:solidFill>
                  <a:schemeClr val="tx1"/>
                </a:solidFill>
                <a:hlinkClick r:id="rId14"/>
              </a:rPr>
              <a:t>11-22/1717r1</a:t>
            </a:r>
            <a:r>
              <a:rPr lang="en-US" sz="1100" b="0" dirty="0">
                <a:solidFill>
                  <a:schemeClr val="tx1"/>
                </a:solidFill>
              </a:rPr>
              <a:t> &amp; 13453,11852 in in </a:t>
            </a:r>
            <a:r>
              <a:rPr lang="en-US" sz="1100" b="0" dirty="0">
                <a:solidFill>
                  <a:schemeClr val="tx1"/>
                </a:solidFill>
                <a:hlinkClick r:id="rId15"/>
              </a:rPr>
              <a:t>11-22/2162r3</a:t>
            </a:r>
            <a:r>
              <a:rPr lang="en-US" sz="1100" b="0" dirty="0">
                <a:solidFill>
                  <a:srgbClr val="FF0000"/>
                </a:solidFill>
              </a:rPr>
              <a:t>** </a:t>
            </a:r>
            <a:r>
              <a:rPr lang="en-US" sz="1100" b="0" i="1" dirty="0">
                <a:solidFill>
                  <a:schemeClr val="tx1"/>
                </a:solidFill>
              </a:rPr>
              <a:t>[6 CIDs]</a:t>
            </a:r>
            <a:r>
              <a:rPr lang="en-US" sz="1100" b="0" dirty="0">
                <a:solidFill>
                  <a:schemeClr val="tx1"/>
                </a:solidFill>
              </a:rPr>
              <a:t> </a:t>
            </a:r>
          </a:p>
          <a:p>
            <a:pPr marL="285750" indent="-285750">
              <a:buFont typeface="Arial" panose="020B0604020202020204" pitchFamily="34" charset="0"/>
              <a:buChar char="•"/>
            </a:pPr>
            <a:r>
              <a:rPr lang="en-US" sz="1100" b="0" dirty="0">
                <a:solidFill>
                  <a:schemeClr val="tx1"/>
                </a:solidFill>
              </a:rPr>
              <a:t>11098, 11449, 11450, 12368, 13215, 13689, 13894, 13321, 13729, 10706, 11938 in </a:t>
            </a:r>
            <a:r>
              <a:rPr lang="en-US" sz="1100" b="0" dirty="0">
                <a:solidFill>
                  <a:schemeClr val="tx1"/>
                </a:solidFill>
                <a:hlinkClick r:id="rId16"/>
              </a:rPr>
              <a:t>11-22/2170r5</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10096 in </a:t>
            </a:r>
            <a:r>
              <a:rPr lang="en-US" sz="1100" b="0" dirty="0">
                <a:solidFill>
                  <a:schemeClr val="tx1"/>
                </a:solidFill>
                <a:hlinkClick r:id="rId17"/>
              </a:rPr>
              <a:t>11-22/2168r0</a:t>
            </a:r>
            <a:r>
              <a:rPr lang="en-US" sz="1100" b="0" dirty="0">
                <a:solidFill>
                  <a:schemeClr val="tx1"/>
                </a:solidFill>
              </a:rPr>
              <a:t> &amp; 10487 in </a:t>
            </a:r>
            <a:r>
              <a:rPr lang="en-US" sz="1100" b="0" dirty="0">
                <a:solidFill>
                  <a:schemeClr val="tx1"/>
                </a:solidFill>
                <a:hlinkClick r:id="rId18"/>
              </a:rPr>
              <a:t>11-22/2201r1</a:t>
            </a:r>
            <a:r>
              <a:rPr lang="en-US" sz="1100" b="0" dirty="0">
                <a:solidFill>
                  <a:schemeClr val="tx1"/>
                </a:solidFill>
              </a:rPr>
              <a:t> &amp; 13063, 13773, 12756, 11866 in </a:t>
            </a:r>
            <a:r>
              <a:rPr lang="en-US" sz="1100" b="0" dirty="0">
                <a:solidFill>
                  <a:schemeClr val="tx1"/>
                </a:solidFill>
                <a:hlinkClick r:id="rId19"/>
              </a:rPr>
              <a:t>11-22/1943r3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r>
              <a:rPr lang="en-US" sz="1600" dirty="0"/>
              <a:t>Move: Mike Montemurro			Second: Serhat Erkucuk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a:t>
            </a:r>
          </a:p>
          <a:p>
            <a:r>
              <a:rPr lang="en-US" sz="1200" i="1" dirty="0">
                <a:solidFill>
                  <a:srgbClr val="FF0000"/>
                </a:solidFill>
              </a:rPr>
              <a:t>* This CID was already approved by motion 452. Hence removed. </a:t>
            </a:r>
          </a:p>
          <a:p>
            <a:r>
              <a:rPr lang="en-US" sz="1200" i="1" dirty="0">
                <a:solidFill>
                  <a:srgbClr val="FF0000"/>
                </a:solidFill>
              </a:rPr>
              <a:t>** SP was ran on r2. Rev 3 contained an editorial update (added a sentence pointing to the proposed table).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9" name="Date Placeholder 5">
            <a:extLst>
              <a:ext uri="{FF2B5EF4-FFF2-40B4-BE49-F238E27FC236}">
                <a16:creationId xmlns:a16="http://schemas.microsoft.com/office/drawing/2014/main" id="{AB368F28-02C7-0EAF-6701-90D49BEB255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336054164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11704, 10078, 10079, 13252, 13845, 11089, 11252, 11092, 13962, 11927, 11928, 11767, 13318, 13771, 12985, 13975, 12506, 10216, 12374, 12507, 12989, 13254, 11540, 14029, 10017, 11637, 13774, 13775, 10726, 11535, 11536, 11701, 12835, 12990, 11848, 12494, 13484, 11539, 12505, 12987, 14098, 12988, 11538, 13884, 13064, 12990 in </a:t>
            </a:r>
            <a:r>
              <a:rPr lang="en-US" sz="1100" b="0" dirty="0">
                <a:solidFill>
                  <a:schemeClr val="tx1"/>
                </a:solidFill>
                <a:hlinkClick r:id="rId2"/>
              </a:rPr>
              <a:t>11-22/1189r8</a:t>
            </a:r>
            <a:r>
              <a:rPr lang="en-US" sz="1100" b="0" dirty="0">
                <a:solidFill>
                  <a:schemeClr val="tx1"/>
                </a:solidFill>
              </a:rPr>
              <a:t> </a:t>
            </a:r>
            <a:r>
              <a:rPr lang="en-US" sz="1100" b="0" i="1" dirty="0">
                <a:solidFill>
                  <a:schemeClr val="tx1"/>
                </a:solidFill>
              </a:rPr>
              <a:t>[46 CIDs]</a:t>
            </a:r>
          </a:p>
          <a:p>
            <a:pPr marL="285750" indent="-285750">
              <a:buFont typeface="Arial" panose="020B0604020202020204" pitchFamily="34" charset="0"/>
              <a:buChar char="•"/>
            </a:pPr>
            <a:r>
              <a:rPr lang="en-US" sz="1100" b="0" dirty="0">
                <a:solidFill>
                  <a:schemeClr val="tx1"/>
                </a:solidFill>
              </a:rPr>
              <a:t>13386, 12487 in </a:t>
            </a:r>
            <a:r>
              <a:rPr lang="en-US" sz="1100" b="0" dirty="0">
                <a:solidFill>
                  <a:schemeClr val="tx1"/>
                </a:solidFill>
                <a:hlinkClick r:id="rId3"/>
              </a:rPr>
              <a:t>11-22/1583r6</a:t>
            </a:r>
            <a:r>
              <a:rPr lang="en-US" sz="1100" b="0" dirty="0">
                <a:solidFill>
                  <a:schemeClr val="tx1"/>
                </a:solidFill>
              </a:rPr>
              <a:t> &amp; 10841 in </a:t>
            </a:r>
            <a:r>
              <a:rPr lang="en-US" sz="1100" b="0" dirty="0">
                <a:solidFill>
                  <a:schemeClr val="tx1"/>
                </a:solidFill>
                <a:hlinkClick r:id="rId4"/>
              </a:rPr>
              <a:t>11-22/1501r3</a:t>
            </a:r>
            <a:r>
              <a:rPr lang="en-US" sz="1100" b="0" dirty="0">
                <a:solidFill>
                  <a:schemeClr val="tx1"/>
                </a:solidFill>
              </a:rPr>
              <a:t> &amp; 11024 in </a:t>
            </a:r>
            <a:r>
              <a:rPr lang="en-US" sz="1100" b="0" dirty="0">
                <a:solidFill>
                  <a:schemeClr val="tx1"/>
                </a:solidFill>
                <a:hlinkClick r:id="rId5"/>
              </a:rPr>
              <a:t>11-22/2181r2</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11578, 12386, 12428, 13002, 13398, 13399, 13673 in </a:t>
            </a:r>
            <a:r>
              <a:rPr lang="en-US" sz="1100" b="0" dirty="0">
                <a:solidFill>
                  <a:schemeClr val="tx1"/>
                </a:solidFill>
                <a:hlinkClick r:id="rId6"/>
              </a:rPr>
              <a:t>11-22/2152r2</a:t>
            </a:r>
            <a:r>
              <a:rPr lang="en-US" sz="1100" b="0" dirty="0">
                <a:solidFill>
                  <a:srgbClr val="FF0000"/>
                </a:solidFill>
              </a:rPr>
              <a:t>*</a:t>
            </a:r>
            <a:r>
              <a:rPr lang="en-US" sz="1100" b="0" dirty="0">
                <a:solidFill>
                  <a:schemeClr val="tx1"/>
                </a:solidFill>
              </a:rPr>
              <a:t> &amp; 13020, 13229, 13233, 12319, 12320 in </a:t>
            </a:r>
            <a:r>
              <a:rPr lang="en-US" sz="1100" b="0" dirty="0">
                <a:solidFill>
                  <a:schemeClr val="tx1"/>
                </a:solidFill>
                <a:hlinkClick r:id="rId7"/>
              </a:rPr>
              <a:t>11-22/1906r1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12439, 12524, 13640, 13212 in </a:t>
            </a:r>
            <a:r>
              <a:rPr lang="en-US" sz="1100" b="0" dirty="0">
                <a:solidFill>
                  <a:schemeClr val="tx1"/>
                </a:solidFill>
                <a:hlinkClick r:id="rId8"/>
              </a:rPr>
              <a:t>11-22/1745r1</a:t>
            </a:r>
            <a:r>
              <a:rPr lang="en-US" sz="1100" b="0" dirty="0">
                <a:solidFill>
                  <a:schemeClr val="tx1"/>
                </a:solidFill>
              </a:rPr>
              <a:t> &amp; 13100, 12936, 11516 in </a:t>
            </a:r>
            <a:r>
              <a:rPr lang="en-US" sz="1100" b="0" dirty="0">
                <a:solidFill>
                  <a:schemeClr val="tx1"/>
                </a:solidFill>
                <a:hlinkClick r:id="rId9"/>
              </a:rPr>
              <a:t>11-22/1480r3</a:t>
            </a:r>
            <a:r>
              <a:rPr lang="en-US" sz="1100" b="0" dirty="0">
                <a:solidFill>
                  <a:schemeClr val="tx1"/>
                </a:solidFill>
              </a:rPr>
              <a:t> &amp; 10013 in </a:t>
            </a:r>
            <a:r>
              <a:rPr lang="en-US" sz="1100" b="0" dirty="0">
                <a:solidFill>
                  <a:schemeClr val="tx1"/>
                </a:solidFill>
                <a:hlinkClick r:id="rId10"/>
              </a:rPr>
              <a:t>11-22/1782r3</a:t>
            </a:r>
            <a:r>
              <a:rPr lang="en-US" sz="1100" b="0" dirty="0">
                <a:solidFill>
                  <a:schemeClr val="tx1"/>
                </a:solidFill>
              </a:rPr>
              <a:t> </a:t>
            </a:r>
            <a:r>
              <a:rPr lang="en-US" sz="1100" b="0" i="1" dirty="0">
                <a:solidFill>
                  <a:schemeClr val="tx1"/>
                </a:solidFill>
              </a:rPr>
              <a:t>[8 CIDs]</a:t>
            </a:r>
          </a:p>
          <a:p>
            <a:pPr marL="0" indent="0"/>
            <a:r>
              <a:rPr lang="en-US" altLang="en-US" sz="1600" b="1" dirty="0"/>
              <a:t>and incorporate the text changes into the latest TGbe draft.</a:t>
            </a:r>
          </a:p>
          <a:p>
            <a:pPr marL="0" indent="0"/>
            <a:r>
              <a:rPr lang="en-US" sz="1600" dirty="0"/>
              <a:t>Move: Matthew Fischer 			Second: Stephen Palm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a:t>
            </a:r>
          </a:p>
          <a:p>
            <a:endParaRPr lang="en-US" sz="1200" i="1" dirty="0"/>
          </a:p>
          <a:p>
            <a:r>
              <a:rPr lang="en-US" sz="1200" i="1" dirty="0">
                <a:solidFill>
                  <a:srgbClr val="FF0000"/>
                </a:solidFill>
              </a:rPr>
              <a:t>** SP was ran on r1. Rev 2 contained an editorial update (added a sentence pointing to the proposed figure).</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123864387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500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	13744, </a:t>
            </a:r>
            <a:r>
              <a:rPr lang="en-US" sz="1400" b="0" dirty="0">
                <a:effectLst/>
                <a:ea typeface="Calibri" panose="020F0502020204030204" pitchFamily="34" charset="0"/>
              </a:rPr>
              <a:t>13665, 14090, 12827, 12830</a:t>
            </a:r>
          </a:p>
          <a:p>
            <a:pPr marL="285750" indent="-285750">
              <a:buFont typeface="Arial" panose="020B0604020202020204" pitchFamily="34" charset="0"/>
              <a:buChar char="•"/>
            </a:pPr>
            <a:endParaRPr lang="en-US" sz="14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Jason Y. Guo				Second: Serhat Erkucuk</a:t>
            </a:r>
          </a:p>
          <a:p>
            <a:pPr marL="0" indent="0"/>
            <a:r>
              <a:rPr lang="en-US" sz="1600" dirty="0"/>
              <a:t>Discussion: None.</a:t>
            </a:r>
          </a:p>
          <a:p>
            <a:pPr marL="0" indent="0"/>
            <a:r>
              <a:rPr lang="en-US" sz="1600" dirty="0"/>
              <a:t>Result: </a:t>
            </a:r>
            <a:r>
              <a:rPr lang="en-US" sz="16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3" name="Date Placeholder 5">
            <a:extLst>
              <a:ext uri="{FF2B5EF4-FFF2-40B4-BE49-F238E27FC236}">
                <a16:creationId xmlns:a16="http://schemas.microsoft.com/office/drawing/2014/main" id="{7704E9DB-6FC6-94C7-876F-A0938782D8F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6563141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501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10021, 11640, 13067, 13987, 10022, 13068, 10073, 10095, 10633, 11103, 13281, 13282, 13900 in </a:t>
            </a:r>
            <a:r>
              <a:rPr lang="en-US" sz="1100" b="0" dirty="0">
                <a:solidFill>
                  <a:schemeClr val="tx1"/>
                </a:solidFill>
                <a:hlinkClick r:id="rId2"/>
              </a:rPr>
              <a:t>11-22/1838r5</a:t>
            </a:r>
            <a:r>
              <a:rPr lang="en-US" sz="1100" b="0" dirty="0">
                <a:solidFill>
                  <a:schemeClr val="tx1"/>
                </a:solidFill>
              </a:rPr>
              <a:t> </a:t>
            </a:r>
            <a:r>
              <a:rPr lang="en-US" sz="1100" b="0" i="1" dirty="0">
                <a:solidFill>
                  <a:schemeClr val="tx1"/>
                </a:solidFill>
              </a:rPr>
              <a:t>[ 13 CIDs]</a:t>
            </a:r>
          </a:p>
          <a:p>
            <a:pPr marL="0" indent="0"/>
            <a:r>
              <a:rPr lang="en-US" altLang="en-US" sz="1600" b="1" dirty="0"/>
              <a:t>and incorporate the text changes into the latest TGbe draft.</a:t>
            </a:r>
          </a:p>
          <a:p>
            <a:pPr marL="0" indent="0"/>
            <a:r>
              <a:rPr lang="en-US" sz="1600" dirty="0"/>
              <a:t>Move: Binita Gupta			Second: Kumail Haider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200" i="1" dirty="0"/>
          </a:p>
          <a:p>
            <a:r>
              <a:rPr lang="en-US" sz="1200" i="1" dirty="0"/>
              <a:t>Note: These are comment resolution documents that obtained ≥ 75% support during the straw poll phase of the MAC ad-hoc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392665953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3" name="Date Placeholder 5">
            <a:extLst>
              <a:ext uri="{FF2B5EF4-FFF2-40B4-BE49-F238E27FC236}">
                <a16:creationId xmlns:a16="http://schemas.microsoft.com/office/drawing/2014/main" id="{59D62CEA-C6A8-73F0-67F1-C0A9D3F68860}"/>
              </a:ext>
            </a:extLst>
          </p:cNvPr>
          <p:cNvSpPr txBox="1">
            <a:spLocks/>
          </p:cNvSpPr>
          <p:nvPr/>
        </p:nvSpPr>
        <p:spPr>
          <a:xfrm>
            <a:off x="696912" y="260350"/>
            <a:ext cx="187482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2023</a:t>
            </a:r>
            <a:endParaRPr lang="en-GB" sz="1800" b="1" dirty="0">
              <a:solidFill>
                <a:schemeClr val="tx1"/>
              </a:solidFill>
            </a:endParaRPr>
          </a:p>
        </p:txBody>
      </p:sp>
    </p:spTree>
    <p:extLst>
      <p:ext uri="{BB962C8B-B14F-4D97-AF65-F5344CB8AC3E}">
        <p14:creationId xmlns:p14="http://schemas.microsoft.com/office/powerpoint/2010/main" val="4222601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11-22/1366r2</a:t>
            </a:r>
            <a:r>
              <a:rPr lang="en-US" sz="1400" b="0" dirty="0"/>
              <a:t> [1 CID]</a:t>
            </a:r>
          </a:p>
          <a:p>
            <a:pPr marL="0" indent="0"/>
            <a:endParaRPr lang="en-US" sz="1400" dirty="0"/>
          </a:p>
          <a:p>
            <a:pPr marL="0" indent="0"/>
            <a:endParaRPr lang="en-US" sz="1400" dirty="0"/>
          </a:p>
          <a:p>
            <a:pPr marL="0" indent="0"/>
            <a:r>
              <a:rPr lang="en-US" sz="2000" dirty="0"/>
              <a:t>Move: Guogang Huang		Second: Massinissa </a:t>
            </a:r>
            <a:r>
              <a:rPr lang="en-US" sz="2000" dirty="0" err="1"/>
              <a:t>Lalam</a:t>
            </a:r>
            <a:endParaRPr lang="en-US" sz="2000" dirty="0"/>
          </a:p>
          <a:p>
            <a:pPr marL="0" indent="0"/>
            <a:r>
              <a:rPr lang="en-US" sz="2000" dirty="0"/>
              <a:t>Discussion: None.</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4215647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11714 in </a:t>
            </a:r>
            <a:r>
              <a:rPr lang="en-GB" sz="1400" b="0" dirty="0">
                <a:effectLst/>
                <a:ea typeface="Malgun Gothic" panose="020B0503020000020004" pitchFamily="34" charset="-127"/>
                <a:hlinkClick r:id="rId2"/>
              </a:rPr>
              <a:t>11-22/1779r0</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Po-Kai Huang		Second: Gaurav Patwardhan</a:t>
            </a:r>
          </a:p>
          <a:p>
            <a:pPr marL="0" indent="0"/>
            <a:r>
              <a:rPr lang="en-US" sz="2000" dirty="0"/>
              <a:t>Discussion: None.</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This CID is discussed with </a:t>
            </a:r>
            <a:r>
              <a:rPr lang="en-US" sz="1200" dirty="0" err="1"/>
              <a:t>Abhi's</a:t>
            </a:r>
            <a:r>
              <a:rPr lang="en-US" sz="1200" dirty="0"/>
              <a:t> CR document 22/1182r7 on August 15, 2022, but no straw poll is conducted yet. The PoC is reassigned from Abhi to Po-Kai on August 30, 2022. POC is Po-Kai.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9498923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504 (MAC-Separate)</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13476 in </a:t>
            </a:r>
            <a:r>
              <a:rPr lang="en-GB" sz="1400" b="0" dirty="0">
                <a:effectLst/>
                <a:ea typeface="Malgun Gothic" panose="020B0503020000020004" pitchFamily="34" charset="-127"/>
                <a:hlinkClick r:id="rId2"/>
              </a:rPr>
              <a:t>11-22/1480r1</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marL="0" indent="0"/>
            <a:endParaRPr lang="en-US" sz="1400" dirty="0"/>
          </a:p>
          <a:p>
            <a:pPr marL="0" indent="0"/>
            <a:endParaRPr lang="en-US" sz="1400" dirty="0"/>
          </a:p>
          <a:p>
            <a:pPr marL="0" indent="0"/>
            <a:r>
              <a:rPr lang="en-US" sz="2000" dirty="0"/>
              <a:t>Move: Abhishek Patil		Second: Serhat Erkucuk</a:t>
            </a:r>
          </a:p>
          <a:p>
            <a:pPr marL="0" indent="0"/>
            <a:r>
              <a:rPr lang="en-US" sz="2000" dirty="0"/>
              <a:t>Discussion: Some discussion. Recorded vote request. But voting data was not saved.</a:t>
            </a:r>
          </a:p>
          <a:p>
            <a:pPr marL="0" indent="0"/>
            <a:r>
              <a:rPr lang="en-US" sz="2000" dirty="0"/>
              <a:t>Preliminary Result: 45Y, 35N, 38A (9Y, 5N, 11A) (fails)</a:t>
            </a:r>
          </a:p>
          <a:p>
            <a:pPr marL="0" indent="0"/>
            <a:r>
              <a:rPr lang="en-US" sz="2000" dirty="0"/>
              <a:t>Result: </a:t>
            </a:r>
            <a:r>
              <a:rPr lang="en-US" sz="2000" dirty="0">
                <a:highlight>
                  <a:srgbClr val="FF0000"/>
                </a:highlight>
              </a:rPr>
              <a:t>54Y, 40N, 49A (fails)</a:t>
            </a:r>
          </a:p>
          <a:p>
            <a:pPr marL="0" indent="0"/>
            <a:r>
              <a:rPr lang="en-US" sz="1200" dirty="0"/>
              <a:t>Note: This CID was requested to be removed from cumulative motion 488. There was no objection to the straw poll. POC: Gaurang.</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21317100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505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400" dirty="0"/>
              <a:t>Move to approve a resolution of:</a:t>
            </a:r>
          </a:p>
          <a:p>
            <a:pPr>
              <a:buFont typeface="Arial" panose="020B0604020202020204" pitchFamily="34" charset="0"/>
              <a:buChar char="•"/>
            </a:pPr>
            <a:r>
              <a:rPr lang="en-US" sz="1400" dirty="0"/>
              <a:t>“Rejected -- A proposed resolution for “this CID” was discussed as part of the comment resolutions in “document”, however the group could not reach consensus on a proposed change that would resolve the comment.” for the CIDs that have “Q1” in the “Motion Number” column, wherein the full rejection reason is shown in the “Resolution column” of </a:t>
            </a:r>
            <a:r>
              <a:rPr lang="en-US" sz="1400" dirty="0">
                <a:hlinkClick r:id="rId2"/>
              </a:rPr>
              <a:t>11-23/0085r1</a:t>
            </a:r>
            <a:r>
              <a:rPr lang="en-US" sz="1400" dirty="0"/>
              <a:t>, except those under submissions: </a:t>
            </a:r>
            <a:r>
              <a:rPr lang="en-US" sz="1400" dirty="0">
                <a:solidFill>
                  <a:srgbClr val="FF0000"/>
                </a:solidFill>
              </a:rPr>
              <a:t>11-22/1201r4, 11-22/1264r6, </a:t>
            </a:r>
            <a:r>
              <a:rPr lang="en-US" sz="1400" dirty="0">
                <a:solidFill>
                  <a:srgbClr val="00B050"/>
                </a:solidFill>
              </a:rPr>
              <a:t>11-22/1263r4</a:t>
            </a:r>
            <a:r>
              <a:rPr lang="en-US" sz="1400" dirty="0">
                <a:solidFill>
                  <a:srgbClr val="FF0000"/>
                </a:solidFill>
              </a:rPr>
              <a:t>, </a:t>
            </a:r>
            <a:r>
              <a:rPr lang="en-US" sz="1400" dirty="0">
                <a:solidFill>
                  <a:srgbClr val="FFC000"/>
                </a:solidFill>
              </a:rPr>
              <a:t>11-22/1366r0</a:t>
            </a:r>
            <a:r>
              <a:rPr lang="en-US" sz="1400" dirty="0">
                <a:solidFill>
                  <a:srgbClr val="FF0000"/>
                </a:solidFill>
              </a:rPr>
              <a:t>, 11-22/1369r3, 11-22/1036r3, 11-22/1373r5, 11-22/1189r8, 11-22/1189r7.</a:t>
            </a:r>
          </a:p>
          <a:p>
            <a:pPr marL="0" indent="0"/>
            <a:endParaRPr lang="en-US" sz="1400" dirty="0"/>
          </a:p>
          <a:p>
            <a:pPr marL="0" indent="0"/>
            <a:r>
              <a:rPr lang="en-US" sz="1400" dirty="0"/>
              <a:t>Move: Subir Das		Second: George Cherian</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050" dirty="0"/>
          </a:p>
          <a:p>
            <a:pPr marL="0" indent="0"/>
            <a:r>
              <a:rPr lang="en-US" sz="1050" b="0" dirty="0"/>
              <a:t>Note: CIDs that have been discussed and for which the group could not reach consensus. Contains rejections for certain CIDs that were discussed in these </a:t>
            </a:r>
            <a:r>
              <a:rPr lang="en-US" sz="1050" dirty="0"/>
              <a:t>documents (POCs):</a:t>
            </a:r>
            <a:r>
              <a:rPr lang="en-US" sz="1050" b="0" dirty="0">
                <a:solidFill>
                  <a:srgbClr val="FF0000"/>
                </a:solidFill>
              </a:rPr>
              <a:t> </a:t>
            </a:r>
            <a:r>
              <a:rPr lang="en-US" sz="1050" dirty="0">
                <a:solidFill>
                  <a:srgbClr val="FF0000"/>
                </a:solidFill>
              </a:rPr>
              <a:t>22/1264r6 (Yunbo), 22/1369r3 (Morteza)</a:t>
            </a:r>
            <a:r>
              <a:rPr lang="en-US" sz="1050" dirty="0">
                <a:solidFill>
                  <a:schemeClr val="tx1"/>
                </a:solidFill>
              </a:rPr>
              <a:t>, 22/1054r3 (Po-Kai), 22/1279r1 (Liangxiao), 22/1187r1 (Dibakar), 22/1216r2 (Chien-Fang), 22/1264r2 (Yunbo), </a:t>
            </a:r>
            <a:r>
              <a:rPr lang="en-US" sz="1050" dirty="0">
                <a:solidFill>
                  <a:srgbClr val="FF0000"/>
                </a:solidFill>
              </a:rPr>
              <a:t>22/1189r7 (Dibakar),</a:t>
            </a:r>
            <a:r>
              <a:rPr lang="en-US" sz="1050" dirty="0">
                <a:solidFill>
                  <a:schemeClr val="tx1"/>
                </a:solidFill>
              </a:rPr>
              <a:t> 22/1202r3 (Vishnu), </a:t>
            </a:r>
            <a:r>
              <a:rPr lang="en-US" sz="1050" dirty="0">
                <a:solidFill>
                  <a:srgbClr val="FF0000"/>
                </a:solidFill>
              </a:rPr>
              <a:t>22/1201r4 (Vishnu)</a:t>
            </a:r>
            <a:r>
              <a:rPr lang="en-US" sz="1050" dirty="0">
                <a:solidFill>
                  <a:schemeClr val="tx1"/>
                </a:solidFill>
              </a:rPr>
              <a:t>, </a:t>
            </a:r>
            <a:r>
              <a:rPr lang="en-US" sz="1050" strike="sngStrike" dirty="0">
                <a:solidFill>
                  <a:srgbClr val="00B050"/>
                </a:solidFill>
              </a:rPr>
              <a:t>22/1373r5 (Abdel)</a:t>
            </a:r>
            <a:r>
              <a:rPr lang="en-US" sz="1050" dirty="0">
                <a:solidFill>
                  <a:schemeClr val="tx1"/>
                </a:solidFill>
              </a:rPr>
              <a:t>, </a:t>
            </a:r>
            <a:r>
              <a:rPr lang="en-US" sz="1050" dirty="0">
                <a:solidFill>
                  <a:srgbClr val="FF0000"/>
                </a:solidFill>
              </a:rPr>
              <a:t>22/1189r8 (Dibakar), </a:t>
            </a:r>
            <a:r>
              <a:rPr lang="en-US" sz="1050" dirty="0">
                <a:solidFill>
                  <a:schemeClr val="tx1"/>
                </a:solidFill>
              </a:rPr>
              <a:t>22/1182r7 (Po-Kai), </a:t>
            </a:r>
            <a:r>
              <a:rPr lang="en-US" sz="1050" dirty="0">
                <a:solidFill>
                  <a:srgbClr val="FFC000"/>
                </a:solidFill>
              </a:rPr>
              <a:t>22/1366r0 (Guogang)</a:t>
            </a:r>
            <a:r>
              <a:rPr lang="en-US" sz="1050" dirty="0">
                <a:solidFill>
                  <a:schemeClr val="tx1"/>
                </a:solidFill>
              </a:rPr>
              <a:t>, 22/1188r4 (Dibakar</a:t>
            </a:r>
            <a:r>
              <a:rPr lang="en-US" sz="1050" strike="sngStrike" dirty="0">
                <a:solidFill>
                  <a:srgbClr val="00B050"/>
                </a:solidFill>
              </a:rPr>
              <a:t>), 22/1263r4 (Yunbo), </a:t>
            </a:r>
            <a:r>
              <a:rPr lang="en-US" sz="1050" dirty="0">
                <a:solidFill>
                  <a:schemeClr val="tx1"/>
                </a:solidFill>
              </a:rPr>
              <a:t>22/1204r4 (Minyoung), 22/1357r2 (Morteza), </a:t>
            </a:r>
            <a:r>
              <a:rPr lang="en-US" sz="1050" dirty="0">
                <a:solidFill>
                  <a:srgbClr val="FF0000"/>
                </a:solidFill>
              </a:rPr>
              <a:t>22/1036r3 (Liuming)</a:t>
            </a:r>
          </a:p>
          <a:p>
            <a:pPr marL="0" indent="0"/>
            <a:endParaRPr lang="pt-BR" sz="1050" dirty="0">
              <a:solidFill>
                <a:schemeClr val="tx1"/>
              </a:solidFill>
            </a:endParaRPr>
          </a:p>
          <a:p>
            <a:pPr marL="0" indent="0"/>
            <a:endParaRPr lang="en-US" sz="1050" dirty="0">
              <a:solidFill>
                <a:srgbClr val="FF0000"/>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0407269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506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“Q2”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11-22/1427r1, 11-22/1505r2, 11-22/1503r2, 11-22/1504r2, 11-22/1418r1, 11-22/1417r0, </a:t>
            </a:r>
            <a:r>
              <a:rPr lang="en-US" sz="1600" dirty="0">
                <a:solidFill>
                  <a:srgbClr val="FFC000"/>
                </a:solidFill>
              </a:rPr>
              <a:t>11-22/1480r1</a:t>
            </a:r>
            <a:r>
              <a:rPr lang="en-US" sz="1600" dirty="0">
                <a:solidFill>
                  <a:srgbClr val="FF0000"/>
                </a:solidFill>
              </a:rPr>
              <a:t>, 11-22/1436r2, 11-22/1381r4, 11-22/1462r1</a:t>
            </a:r>
            <a:endParaRPr lang="en-US" sz="1600" dirty="0"/>
          </a:p>
          <a:p>
            <a:pPr marL="0" indent="0"/>
            <a:r>
              <a:rPr lang="en-US" sz="1600" dirty="0"/>
              <a:t>Move: Abhishek Patil		Second: Kumail Haider</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a:t>
            </a:r>
            <a:r>
              <a:rPr lang="en-US" sz="1100" b="0" dirty="0">
                <a:solidFill>
                  <a:srgbClr val="FF0000"/>
                </a:solidFill>
              </a:rPr>
              <a:t> </a:t>
            </a:r>
            <a:r>
              <a:rPr lang="pt-BR" sz="1100" dirty="0">
                <a:solidFill>
                  <a:schemeClr val="tx1"/>
                </a:solidFill>
              </a:rPr>
              <a:t>22/1357r2 (Morteza), </a:t>
            </a:r>
            <a:r>
              <a:rPr lang="pt-BR" sz="1100" dirty="0">
                <a:solidFill>
                  <a:srgbClr val="FF0000"/>
                </a:solidFill>
              </a:rPr>
              <a:t>22/1505r2 (Liwen), 22/1503r2 (Liwen), 22/1504r2 (Liwen)</a:t>
            </a:r>
            <a:r>
              <a:rPr lang="pt-BR" sz="1100" dirty="0">
                <a:solidFill>
                  <a:schemeClr val="tx1"/>
                </a:solidFill>
              </a:rPr>
              <a:t>, </a:t>
            </a:r>
            <a:r>
              <a:rPr lang="pt-BR" sz="1100" dirty="0">
                <a:solidFill>
                  <a:srgbClr val="FF0000"/>
                </a:solidFill>
              </a:rPr>
              <a:t>22/1436r2 (Duncan), 22/1418r1 (Yunbo)</a:t>
            </a:r>
            <a:r>
              <a:rPr lang="pt-BR" sz="1100" dirty="0">
                <a:solidFill>
                  <a:schemeClr val="tx1"/>
                </a:solidFill>
              </a:rPr>
              <a:t>, 22/1377r4 (Xiangxin), </a:t>
            </a:r>
            <a:r>
              <a:rPr lang="pt-BR" sz="1100" dirty="0">
                <a:solidFill>
                  <a:srgbClr val="FF0000"/>
                </a:solidFill>
              </a:rPr>
              <a:t>22/1381r4 (Minyoung), </a:t>
            </a:r>
            <a:r>
              <a:rPr lang="pt-BR" sz="1100" dirty="0">
                <a:solidFill>
                  <a:schemeClr val="tx1"/>
                </a:solidFill>
              </a:rPr>
              <a:t>22/1452r3 (Yonggang), </a:t>
            </a:r>
            <a:r>
              <a:rPr lang="pt-BR" sz="1100" dirty="0">
                <a:solidFill>
                  <a:srgbClr val="FFC000"/>
                </a:solidFill>
              </a:rPr>
              <a:t>22/1480r1 (Gaurang)</a:t>
            </a:r>
            <a:r>
              <a:rPr lang="pt-BR" sz="1100" dirty="0">
                <a:solidFill>
                  <a:schemeClr val="tx1"/>
                </a:solidFill>
              </a:rPr>
              <a:t>, </a:t>
            </a:r>
            <a:r>
              <a:rPr lang="pt-BR" sz="1100" dirty="0">
                <a:solidFill>
                  <a:srgbClr val="FF0000"/>
                </a:solidFill>
              </a:rPr>
              <a:t>22/1462r1 (Ming), </a:t>
            </a:r>
            <a:r>
              <a:rPr lang="pt-BR" sz="1100" dirty="0">
                <a:solidFill>
                  <a:schemeClr val="tx1"/>
                </a:solidFill>
              </a:rPr>
              <a:t>22/1457r1 (Duncan), 22/1435r0 (Duncan), 22/1482r4 (Laurent), 22/1502r0 (Liwen), 22/1422r3 (Abhishek), 22/1428r2 (Laurent), </a:t>
            </a:r>
            <a:r>
              <a:rPr lang="pt-BR" sz="1100" dirty="0">
                <a:solidFill>
                  <a:srgbClr val="FF0000"/>
                </a:solidFill>
              </a:rPr>
              <a:t>22/1417r0 (Yunbo), 22/1427r1 (Rubayet)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2745320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507 (Quarantine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“Q3”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11-22/1545r3, 11-22/1683r6, 11-22/1709r5, </a:t>
            </a:r>
            <a:r>
              <a:rPr lang="en-US" sz="1600" dirty="0">
                <a:solidFill>
                  <a:srgbClr val="00B050"/>
                </a:solidFill>
              </a:rPr>
              <a:t>11-22/1705r2</a:t>
            </a:r>
            <a:r>
              <a:rPr lang="en-US" sz="1600" dirty="0">
                <a:solidFill>
                  <a:srgbClr val="FF0000"/>
                </a:solidFill>
              </a:rPr>
              <a:t>, 11-22/1517r2, 11-22/1680r1, 11-22/1526r5, 11-22/1709r2.</a:t>
            </a:r>
          </a:p>
          <a:p>
            <a:pPr marL="0" indent="0"/>
            <a:r>
              <a:rPr lang="en-US" sz="1600" dirty="0"/>
              <a:t>Move: Abhishek Patil		Second: Rethna Pulikkoonattu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11-22/1671r3 (Arik), </a:t>
            </a:r>
            <a:r>
              <a:rPr lang="en-US" sz="1100" dirty="0">
                <a:solidFill>
                  <a:srgbClr val="FF0000"/>
                </a:solidFill>
              </a:rPr>
              <a:t>11-22/1709r5 (Binita)</a:t>
            </a:r>
            <a:r>
              <a:rPr lang="en-US" sz="1100" dirty="0"/>
              <a:t>, </a:t>
            </a:r>
            <a:r>
              <a:rPr lang="en-US" sz="1100" dirty="0">
                <a:solidFill>
                  <a:srgbClr val="FF0000"/>
                </a:solidFill>
              </a:rPr>
              <a:t>11-22/1517r2 (Minyoung), </a:t>
            </a:r>
            <a:r>
              <a:rPr lang="en-US" sz="1100" dirty="0"/>
              <a:t>11-22/1661r4 (Yonggang), 11-22/1717r1 (Ming), </a:t>
            </a:r>
            <a:r>
              <a:rPr lang="en-US" sz="1100" dirty="0">
                <a:solidFill>
                  <a:srgbClr val="FF0000"/>
                </a:solidFill>
              </a:rPr>
              <a:t>11-22/1680r1 (Ming), 11-22/1545r3 (Kumail)</a:t>
            </a:r>
            <a:r>
              <a:rPr lang="en-US" sz="1100" dirty="0"/>
              <a:t>, </a:t>
            </a:r>
            <a:r>
              <a:rPr lang="en-US" sz="1100" dirty="0">
                <a:solidFill>
                  <a:srgbClr val="FF0000"/>
                </a:solidFill>
              </a:rPr>
              <a:t>11-22/1683r6 (Frank)</a:t>
            </a:r>
            <a:r>
              <a:rPr lang="en-US" sz="1100" dirty="0"/>
              <a:t>, 11-22/1742r2 (Yousi), </a:t>
            </a:r>
            <a:r>
              <a:rPr lang="en-US" sz="1100" dirty="0">
                <a:solidFill>
                  <a:srgbClr val="FF0000"/>
                </a:solidFill>
              </a:rPr>
              <a:t>11-22/1709r2 (Binita), </a:t>
            </a:r>
            <a:r>
              <a:rPr lang="en-US" sz="1100" dirty="0"/>
              <a:t>11-22/1539r3 (Ming), 11-22/1692r2 (Stephen), 11-22/1583r2 (Po-Kai), 11-22/1537r1 (Juseong), 11-22/1535r1 (Juseong), 11-22/1574r1 (Liuming), </a:t>
            </a:r>
            <a:r>
              <a:rPr lang="en-US" sz="1100" dirty="0">
                <a:solidFill>
                  <a:srgbClr val="FF0000"/>
                </a:solidFill>
              </a:rPr>
              <a:t>11-22/1526r5 (Ming), </a:t>
            </a:r>
            <a:r>
              <a:rPr lang="en-US" sz="1100" strike="sngStrike" dirty="0">
                <a:solidFill>
                  <a:srgbClr val="00B050"/>
                </a:solidFill>
              </a:rPr>
              <a:t>11-22/1705r2 (Ming), </a:t>
            </a:r>
            <a:r>
              <a:rPr lang="en-US" sz="1100" dirty="0"/>
              <a:t>11-22/1746r4 (Ming), 11-22/1586r2 (Abhishek)</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1990563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508 (Quarantine 4)</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“Q4”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11-22/1756r7, 11-22/1793r1, 11-22/1768r7</a:t>
            </a:r>
            <a:endParaRPr lang="en-US" sz="1600" dirty="0"/>
          </a:p>
          <a:p>
            <a:pPr marL="0" indent="0"/>
            <a:r>
              <a:rPr lang="en-US" sz="1600" dirty="0"/>
              <a:t>Move: Subir Das		Second: Mike Montemurro</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a:t>
            </a:r>
            <a:r>
              <a:rPr lang="en-US" sz="1100" dirty="0">
                <a:solidFill>
                  <a:srgbClr val="FF0000"/>
                </a:solidFill>
              </a:rPr>
              <a:t>11-22/1768r7 (Ming), 11-22/1793r1 (Morteza), </a:t>
            </a:r>
            <a:r>
              <a:rPr lang="en-US" sz="1100" dirty="0"/>
              <a:t>11-22/1832r1 (Yongho), 11-22/1796r0 (Abhishek), 11-22/1827r5 (Chunyu), 11-22/1815r2 (Xiangxin), 11-22/1838r5 (Binita),  11-22/1828r1 (Chunyu),  </a:t>
            </a:r>
            <a:r>
              <a:rPr lang="en-US" sz="1100" dirty="0">
                <a:solidFill>
                  <a:schemeClr val="tx1"/>
                </a:solidFill>
              </a:rPr>
              <a:t>11-22/1756r3 (Minyoung), </a:t>
            </a:r>
            <a:r>
              <a:rPr lang="en-US" sz="1100" dirty="0"/>
              <a:t>11-22/1816r3 (Abhishek/Po-Kai), 11-22/1766r2 (Ming), 11-22/1777r2 (Po-Kai), 11-22/1836r1 (Yongho), 11-22/1747r3 (Ming), 11-22/1811r0 (Liwen), </a:t>
            </a:r>
            <a:r>
              <a:rPr lang="en-US" sz="1100" dirty="0">
                <a:solidFill>
                  <a:schemeClr val="tx1"/>
                </a:solidFill>
              </a:rPr>
              <a:t>11-22/1756r5 (Minyoung), </a:t>
            </a:r>
            <a:r>
              <a:rPr lang="en-US" sz="1100" dirty="0">
                <a:solidFill>
                  <a:srgbClr val="FF0000"/>
                </a:solidFill>
              </a:rPr>
              <a:t>11-22/1756r7 (Minyoung)</a:t>
            </a:r>
            <a:r>
              <a:rPr lang="en-US" sz="1100" dirty="0"/>
              <a:t>, 11-22/1789r0 (Sanghyun), 11-22/1825r0 (Pooya), 11-22/1786r1 (Liuming)</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03203780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509 (Quarantine 6)</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“Q6”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11-22/1906r0, 11-22/1890r0, 11-22/1890r1, 11-22/1876r1, </a:t>
            </a:r>
            <a:r>
              <a:rPr lang="en-US" sz="1600" dirty="0">
                <a:solidFill>
                  <a:srgbClr val="00B050"/>
                </a:solidFill>
              </a:rPr>
              <a:t>11-22/1881r2, </a:t>
            </a:r>
            <a:r>
              <a:rPr lang="en-US" sz="1600" dirty="0">
                <a:solidFill>
                  <a:srgbClr val="FF0000"/>
                </a:solidFill>
              </a:rPr>
              <a:t>11-22/1844r1, 11-22/1879r1, 11-22/1978r5</a:t>
            </a:r>
          </a:p>
          <a:p>
            <a:pPr marL="0" indent="0"/>
            <a:r>
              <a:rPr lang="en-US" sz="1600" dirty="0"/>
              <a:t>Move: Kumail Haider		Second: John Wullert</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a:t>
            </a:r>
            <a:r>
              <a:rPr lang="en-US" sz="1100" dirty="0">
                <a:solidFill>
                  <a:srgbClr val="FF0000"/>
                </a:solidFill>
              </a:rPr>
              <a:t>22/1876r1 (Jay), </a:t>
            </a:r>
            <a:r>
              <a:rPr lang="en-US" sz="1100" dirty="0"/>
              <a:t>22/1848r1 (Morteza/Minyoung), 22/1860r3 (Frank), 22/1966r1 (Pooya), </a:t>
            </a:r>
            <a:r>
              <a:rPr lang="en-US" sz="1100" dirty="0">
                <a:solidFill>
                  <a:srgbClr val="FF0000"/>
                </a:solidFill>
              </a:rPr>
              <a:t>22/1890r0 (Binita), 22/1890r1 (Binita), </a:t>
            </a:r>
            <a:r>
              <a:rPr lang="en-US" sz="1100" strike="sngStrike" dirty="0">
                <a:solidFill>
                  <a:srgbClr val="00B050"/>
                </a:solidFill>
              </a:rPr>
              <a:t>22/1881r2 (Ming)</a:t>
            </a:r>
            <a:r>
              <a:rPr lang="en-US" sz="1100" strike="sngStrike" dirty="0"/>
              <a:t>, </a:t>
            </a:r>
            <a:r>
              <a:rPr lang="en-US" sz="1100" dirty="0">
                <a:solidFill>
                  <a:srgbClr val="FF0000"/>
                </a:solidFill>
              </a:rPr>
              <a:t>22/1879r1 (Ming), </a:t>
            </a:r>
            <a:r>
              <a:rPr lang="en-US" sz="1100" dirty="0"/>
              <a:t>22/1846r2 (Kaiying), </a:t>
            </a:r>
            <a:r>
              <a:rPr lang="en-US" sz="1100" dirty="0">
                <a:solidFill>
                  <a:srgbClr val="FF0000"/>
                </a:solidFill>
              </a:rPr>
              <a:t>22/1906r0 (Binita), </a:t>
            </a:r>
            <a:r>
              <a:rPr lang="en-US" sz="1100" dirty="0">
                <a:solidFill>
                  <a:schemeClr val="tx1"/>
                </a:solidFill>
              </a:rPr>
              <a:t>22/1935r1 (Thomas), </a:t>
            </a:r>
            <a:r>
              <a:rPr lang="en-US" sz="1100" dirty="0"/>
              <a:t>22/1943r3 (Dmitry), </a:t>
            </a:r>
            <a:r>
              <a:rPr lang="en-US" sz="1100" dirty="0">
                <a:solidFill>
                  <a:srgbClr val="FF0000"/>
                </a:solidFill>
              </a:rPr>
              <a:t>22/1978r5 (Abhishek), </a:t>
            </a:r>
            <a:r>
              <a:rPr lang="en-US" sz="1100" dirty="0"/>
              <a:t>22/1850r1 (Mark), 22/1903r4 (Laurent), </a:t>
            </a:r>
            <a:r>
              <a:rPr lang="en-US" sz="1100" dirty="0">
                <a:solidFill>
                  <a:srgbClr val="FF0000"/>
                </a:solidFill>
              </a:rPr>
              <a:t>22/1844r1 (Kaiying), </a:t>
            </a:r>
            <a:r>
              <a:rPr lang="en-US" sz="1100" dirty="0"/>
              <a:t>22/1944r1 (Dmitry), 22/1920r0 (Geonjung), 22/1903r6 (Laurent).</a:t>
            </a:r>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25886425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510 (Quarantine 7)</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“Q7”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11-22/2184r0, 11-22/2153r0, 11-22/2183r0, </a:t>
            </a:r>
            <a:r>
              <a:rPr lang="en-US" sz="1600" dirty="0">
                <a:solidFill>
                  <a:srgbClr val="00B050"/>
                </a:solidFill>
              </a:rPr>
              <a:t>11-22/2164r1, 11-22/2172r0</a:t>
            </a:r>
            <a:r>
              <a:rPr lang="en-US" sz="1600" dirty="0">
                <a:solidFill>
                  <a:srgbClr val="FF0000"/>
                </a:solidFill>
              </a:rPr>
              <a:t>.</a:t>
            </a:r>
            <a:r>
              <a:rPr lang="en-US" sz="1600" dirty="0"/>
              <a:t> </a:t>
            </a:r>
          </a:p>
          <a:p>
            <a:pPr marL="0" indent="0"/>
            <a:r>
              <a:rPr lang="en-US" sz="1600" dirty="0"/>
              <a:t>Move: John Wullert		Second: Abhishek Patil</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a:t>
            </a:r>
            <a:r>
              <a:rPr lang="en-US" sz="1100" dirty="0">
                <a:solidFill>
                  <a:srgbClr val="00B050"/>
                </a:solidFill>
              </a:rPr>
              <a:t>): 11-22/2164r1 (Subir),</a:t>
            </a:r>
            <a:r>
              <a:rPr lang="en-US" sz="1100" dirty="0"/>
              <a:t> 11-22/2170r1 (Gaurang), 11-22/2033r1 (Po-Kai), 11-22/2157r1 (EDITOR), </a:t>
            </a:r>
            <a:r>
              <a:rPr lang="en-US" sz="1100" strike="sngStrike" dirty="0">
                <a:solidFill>
                  <a:srgbClr val="00B050"/>
                </a:solidFill>
              </a:rPr>
              <a:t>11-22/2172r0 (Abdel)</a:t>
            </a:r>
            <a:r>
              <a:rPr lang="en-US" sz="1100" strike="sngStrike" dirty="0"/>
              <a:t>, </a:t>
            </a:r>
            <a:r>
              <a:rPr lang="en-US" sz="1100" dirty="0">
                <a:solidFill>
                  <a:srgbClr val="FF0000"/>
                </a:solidFill>
              </a:rPr>
              <a:t>11-22/2184r0 (Jeongki),</a:t>
            </a:r>
            <a:r>
              <a:rPr lang="en-US" sz="1100" dirty="0"/>
              <a:t> 11-22/2045r1 (Minyoung), 11-22/2170r0/11-22/2174r0 (Gaurang/Qi), 11-22/2170r0/11-22/2175r0 (Gaurang/Qi), 11-22/2175r0 (Qi), 11-22/2108r2 (Xiaofei), 11-22/2165r1 (Po-Kai), 11-22/2045r0 (Minyoung), </a:t>
            </a:r>
            <a:r>
              <a:rPr lang="en-US" sz="1100" dirty="0">
                <a:solidFill>
                  <a:srgbClr val="FF0000"/>
                </a:solidFill>
              </a:rPr>
              <a:t>11-22/2153r0 (Jeongki), 11-22/2183r0 (Jeongki), </a:t>
            </a:r>
            <a:r>
              <a:rPr lang="en-US" sz="1100" dirty="0"/>
              <a:t>23/0036r1 (Binita), 11-22/2178r0 (Yuchen).</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1633172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511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10098, 10941, 12714, 12715 in </a:t>
            </a:r>
            <a:r>
              <a:rPr lang="en-US" sz="1100" b="0" dirty="0">
                <a:solidFill>
                  <a:schemeClr val="tx1"/>
                </a:solidFill>
                <a:hlinkClick r:id="rId2"/>
              </a:rPr>
              <a:t>11-22/1489r1</a:t>
            </a:r>
            <a:r>
              <a:rPr lang="en-US" sz="1100" b="0" dirty="0">
                <a:solidFill>
                  <a:schemeClr val="tx1"/>
                </a:solidFill>
              </a:rPr>
              <a:t> &amp; 12622 in </a:t>
            </a:r>
            <a:r>
              <a:rPr lang="en-US" sz="1100" b="0" dirty="0">
                <a:solidFill>
                  <a:schemeClr val="tx1"/>
                </a:solidFill>
                <a:hlinkClick r:id="rId3"/>
              </a:rPr>
              <a:t>11-22/2179r1</a:t>
            </a:r>
            <a:r>
              <a:rPr lang="en-US" sz="1100" b="0" dirty="0">
                <a:solidFill>
                  <a:schemeClr val="tx1"/>
                </a:solidFill>
              </a:rPr>
              <a:t> &amp; 10847, 13391 in </a:t>
            </a:r>
            <a:r>
              <a:rPr lang="en-US" sz="1100" b="0" dirty="0">
                <a:solidFill>
                  <a:schemeClr val="tx1"/>
                </a:solidFill>
                <a:hlinkClick r:id="rId4"/>
              </a:rPr>
              <a:t>11-22/2196r0</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10351, 10550, 11376, 11902 in </a:t>
            </a:r>
            <a:r>
              <a:rPr lang="en-US" sz="1100" b="0" dirty="0">
                <a:solidFill>
                  <a:schemeClr val="tx1"/>
                </a:solidFill>
                <a:hlinkClick r:id="rId5"/>
              </a:rPr>
              <a:t>11-23/0084r1</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10625 in </a:t>
            </a:r>
            <a:r>
              <a:rPr lang="en-US" sz="1100" b="0" dirty="0">
                <a:solidFill>
                  <a:schemeClr val="tx1"/>
                </a:solidFill>
                <a:hlinkClick r:id="rId6"/>
              </a:rPr>
              <a:t>11-22/1462r3</a:t>
            </a:r>
            <a:r>
              <a:rPr lang="en-US" sz="1100" b="0" dirty="0">
                <a:solidFill>
                  <a:schemeClr val="tx1"/>
                </a:solidFill>
              </a:rPr>
              <a:t> &amp; 10686, 10903, 11112, 12287, 12341, 12463, 13036, 13307 in </a:t>
            </a:r>
            <a:r>
              <a:rPr lang="en-US" sz="1100" b="0" dirty="0">
                <a:solidFill>
                  <a:schemeClr val="tx1"/>
                </a:solidFill>
                <a:hlinkClick r:id="rId7"/>
              </a:rPr>
              <a:t>11-22/2172r1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11547, 11548 in </a:t>
            </a:r>
            <a:r>
              <a:rPr lang="en-US" sz="1100" b="0" dirty="0">
                <a:solidFill>
                  <a:schemeClr val="tx1"/>
                </a:solidFill>
                <a:hlinkClick r:id="rId8"/>
              </a:rPr>
              <a:t>11-22/2108r3</a:t>
            </a:r>
            <a:r>
              <a:rPr lang="en-US" sz="1100" b="0" dirty="0">
                <a:solidFill>
                  <a:schemeClr val="tx1"/>
                </a:solidFill>
              </a:rPr>
              <a:t> </a:t>
            </a:r>
            <a:r>
              <a:rPr lang="en-US" sz="11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200" i="1" dirty="0"/>
          </a:p>
          <a:p>
            <a:r>
              <a:rPr lang="en-US" sz="1200" i="1" dirty="0"/>
              <a:t>Note: These are comment resolution documents that obtained ≥ 75% support during the straw poll phase of the first 2 MAC sessions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512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100" b="0" dirty="0">
                <a:solidFill>
                  <a:schemeClr val="tx1"/>
                </a:solidFill>
              </a:rPr>
              <a:t>11485, 12305 in </a:t>
            </a:r>
            <a:r>
              <a:rPr lang="en-US" sz="1100" b="0" dirty="0">
                <a:solidFill>
                  <a:schemeClr val="tx1"/>
                </a:solidFill>
                <a:hlinkClick r:id="rId2"/>
              </a:rPr>
              <a:t>11-23/0074r0</a:t>
            </a:r>
            <a:r>
              <a:rPr lang="en-US" sz="1100" b="0" dirty="0">
                <a:solidFill>
                  <a:schemeClr val="tx1"/>
                </a:solidFill>
              </a:rPr>
              <a:t> &amp; 12951, 13274, 14093 in </a:t>
            </a:r>
            <a:r>
              <a:rPr lang="en-US" sz="1100" b="0" dirty="0">
                <a:solidFill>
                  <a:schemeClr val="tx1"/>
                </a:solidFill>
                <a:hlinkClick r:id="rId3"/>
              </a:rPr>
              <a:t>11-22/1878r0</a:t>
            </a:r>
            <a:r>
              <a:rPr lang="en-US" sz="1100" b="0" dirty="0">
                <a:solidFill>
                  <a:schemeClr val="tx1"/>
                </a:solidFill>
              </a:rPr>
              <a:t> &amp; 12737, 10983, 12759 in </a:t>
            </a:r>
            <a:r>
              <a:rPr lang="en-US" sz="1100" b="0" dirty="0">
                <a:solidFill>
                  <a:schemeClr val="tx1"/>
                </a:solidFill>
                <a:hlinkClick r:id="rId4"/>
              </a:rPr>
              <a:t>11-22/2125r0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t>13526 in </a:t>
            </a:r>
            <a:r>
              <a:rPr lang="en-US" sz="1100" b="0" dirty="0">
                <a:hlinkClick r:id="rId5"/>
              </a:rPr>
              <a:t>11-22/2180r1</a:t>
            </a:r>
            <a:r>
              <a:rPr lang="en-US" sz="1100" b="0" dirty="0"/>
              <a:t> &amp; 10589 in </a:t>
            </a:r>
            <a:r>
              <a:rPr lang="en-US" sz="1100" b="0" dirty="0">
                <a:hlinkClick r:id="rId6"/>
              </a:rPr>
              <a:t>11-22/1680r3</a:t>
            </a:r>
            <a:r>
              <a:rPr lang="en-US" sz="1100" b="0" dirty="0"/>
              <a:t> &amp; 11196 in </a:t>
            </a:r>
            <a:r>
              <a:rPr lang="en-US" sz="1100" b="0" dirty="0">
                <a:hlinkClick r:id="rId7"/>
              </a:rPr>
              <a:t>11-22/2109r1</a:t>
            </a:r>
            <a:r>
              <a:rPr lang="en-US" sz="1100" b="0" dirty="0"/>
              <a:t> </a:t>
            </a:r>
            <a:r>
              <a:rPr lang="en-US" sz="1100" b="0" i="1" dirty="0">
                <a:solidFill>
                  <a:schemeClr val="tx1"/>
                </a:solidFill>
              </a:rPr>
              <a:t>[3 CIDs]</a:t>
            </a:r>
            <a:endParaRPr lang="en-US" sz="1100" b="0" dirty="0"/>
          </a:p>
          <a:p>
            <a:pPr marL="285750" indent="-285750">
              <a:buFont typeface="Arial" panose="020B0604020202020204" pitchFamily="34" charset="0"/>
              <a:buChar char="•"/>
            </a:pPr>
            <a:r>
              <a:rPr lang="en-US" sz="1100" b="0" dirty="0"/>
              <a:t>12286 in </a:t>
            </a:r>
            <a:r>
              <a:rPr lang="en-US" sz="1100" b="0" dirty="0">
                <a:hlinkClick r:id="rId8"/>
              </a:rPr>
              <a:t>11-22/1774r5</a:t>
            </a:r>
            <a:r>
              <a:rPr lang="en-US" sz="1100" b="0" dirty="0"/>
              <a:t> </a:t>
            </a:r>
            <a:r>
              <a:rPr lang="en-US" sz="1100" b="0" i="1" dirty="0">
                <a:solidFill>
                  <a:schemeClr val="tx1"/>
                </a:solidFill>
              </a:rPr>
              <a:t>[1 CIDs]</a:t>
            </a:r>
          </a:p>
          <a:p>
            <a:pPr marL="285750" indent="-285750">
              <a:buFont typeface="Arial" panose="020B0604020202020204" pitchFamily="34" charset="0"/>
              <a:buChar char="•"/>
            </a:pPr>
            <a:r>
              <a:rPr lang="en-US" sz="1100" b="0" dirty="0"/>
              <a:t>10212, 11790, 11798, 10080, 11964 in </a:t>
            </a:r>
            <a:r>
              <a:rPr lang="en-US" sz="1100" b="0" dirty="0">
                <a:hlinkClick r:id="rId9"/>
              </a:rPr>
              <a:t>11-22/2164r2</a:t>
            </a:r>
            <a:r>
              <a:rPr lang="en-US" sz="1100" b="0" dirty="0"/>
              <a:t> </a:t>
            </a:r>
            <a:r>
              <a:rPr lang="en-US" sz="1100" b="0" i="1" dirty="0"/>
              <a:t>[5 CIDs]</a:t>
            </a:r>
          </a:p>
          <a:p>
            <a:r>
              <a:rPr lang="en-US" altLang="en-US" sz="1600" dirty="0"/>
              <a:t>and incorporate the text changes into the latest TGbe draft.</a:t>
            </a:r>
          </a:p>
          <a:p>
            <a:endParaRPr lang="en-US" sz="1600" dirty="0"/>
          </a:p>
          <a:p>
            <a:r>
              <a:rPr lang="en-US" sz="1600" dirty="0"/>
              <a:t>Move: Subir Das			Second: Arik Klein</a:t>
            </a:r>
          </a:p>
          <a:p>
            <a:r>
              <a:rPr lang="en-US" sz="1600" dirty="0"/>
              <a:t>Discussion: None.</a:t>
            </a:r>
          </a:p>
          <a:p>
            <a:r>
              <a:rPr lang="en-US" sz="1600" dirty="0"/>
              <a:t>Result: </a:t>
            </a:r>
            <a:r>
              <a:rPr lang="en-US" sz="1600" dirty="0">
                <a:highlight>
                  <a:srgbClr val="00FF00"/>
                </a:highlight>
              </a:rPr>
              <a:t>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3" name="Date Placeholder 5">
            <a:extLst>
              <a:ext uri="{FF2B5EF4-FFF2-40B4-BE49-F238E27FC236}">
                <a16:creationId xmlns:a16="http://schemas.microsoft.com/office/drawing/2014/main" id="{59D62CEA-C6A8-73F0-67F1-C0A9D3F68860}"/>
              </a:ext>
            </a:extLst>
          </p:cNvPr>
          <p:cNvSpPr txBox="1">
            <a:spLocks/>
          </p:cNvSpPr>
          <p:nvPr/>
        </p:nvSpPr>
        <p:spPr>
          <a:xfrm>
            <a:off x="696912" y="260350"/>
            <a:ext cx="187482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2023</a:t>
            </a:r>
            <a:endParaRPr lang="en-GB" sz="1800" b="1" dirty="0">
              <a:solidFill>
                <a:schemeClr val="tx1"/>
              </a:solidFill>
            </a:endParaRPr>
          </a:p>
        </p:txBody>
      </p:sp>
    </p:spTree>
    <p:extLst>
      <p:ext uri="{BB962C8B-B14F-4D97-AF65-F5344CB8AC3E}">
        <p14:creationId xmlns:p14="http://schemas.microsoft.com/office/powerpoint/2010/main" val="39668586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513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100" b="0" dirty="0"/>
              <a:t>11700 in </a:t>
            </a:r>
            <a:r>
              <a:rPr lang="en-US" sz="1100" b="0" dirty="0">
                <a:hlinkClick r:id="rId2"/>
              </a:rPr>
              <a:t>11-22/1373r8</a:t>
            </a:r>
            <a:r>
              <a:rPr lang="en-US" sz="1100" b="0" dirty="0"/>
              <a:t> </a:t>
            </a:r>
            <a:r>
              <a:rPr lang="en-US" sz="1100" b="0" i="1" dirty="0"/>
              <a:t>[1 CIDs]</a:t>
            </a:r>
          </a:p>
          <a:p>
            <a:r>
              <a:rPr lang="en-US" altLang="en-US" sz="1600" dirty="0"/>
              <a:t>and incorporate the text changes into the latest TGbe draft.</a:t>
            </a:r>
          </a:p>
          <a:p>
            <a:endParaRPr lang="en-US" sz="1600" dirty="0"/>
          </a:p>
          <a:p>
            <a:r>
              <a:rPr lang="en-US" sz="1600" dirty="0"/>
              <a:t>Move: George Cherian			Second: Kumail Haider </a:t>
            </a:r>
          </a:p>
          <a:p>
            <a:r>
              <a:rPr lang="en-US" sz="1600" dirty="0"/>
              <a:t>Discussion: None.</a:t>
            </a:r>
          </a:p>
          <a:p>
            <a:r>
              <a:rPr lang="en-US" sz="1600" dirty="0"/>
              <a:t>Result: </a:t>
            </a:r>
            <a:r>
              <a:rPr lang="en-US" sz="1600" dirty="0">
                <a:highlight>
                  <a:srgbClr val="00FF00"/>
                </a:highlight>
              </a:rPr>
              <a:t>Approved with unanimous consent.</a:t>
            </a:r>
          </a:p>
          <a:p>
            <a:endParaRPr lang="en-US" sz="1600" dirty="0"/>
          </a:p>
          <a:p>
            <a:r>
              <a:rPr lang="en-US" sz="1400" dirty="0"/>
              <a:t>Note: These are comment resolution documents that obtained ≥ 75% support during the straw poll phase of the first Joint session of Monday. Asked for separate motion.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30058982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514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11042, 11401 in </a:t>
            </a:r>
            <a:r>
              <a:rPr lang="en-US" sz="1100" b="0" dirty="0">
                <a:solidFill>
                  <a:schemeClr val="tx1"/>
                </a:solidFill>
                <a:hlinkClick r:id="rId2"/>
              </a:rPr>
              <a:t>11-22/1890r5</a:t>
            </a:r>
            <a:r>
              <a:rPr lang="en-US" sz="1100" b="0" dirty="0">
                <a:solidFill>
                  <a:schemeClr val="tx1"/>
                </a:solidFill>
              </a:rPr>
              <a:t> &amp; </a:t>
            </a:r>
            <a:r>
              <a:rPr lang="en-US" sz="1100" b="0" strike="sngStrike" dirty="0">
                <a:solidFill>
                  <a:srgbClr val="FF0000"/>
                </a:solidFill>
              </a:rPr>
              <a:t>13873 in </a:t>
            </a:r>
            <a:r>
              <a:rPr lang="en-US" sz="1100" b="0" strike="sngStrike" dirty="0">
                <a:solidFill>
                  <a:srgbClr val="FF0000"/>
                </a:solidFill>
                <a:hlinkClick r:id="rId3">
                  <a:extLst>
                    <a:ext uri="{A12FA001-AC4F-418D-AE19-62706E023703}">
                      <ahyp:hlinkClr xmlns:ahyp="http://schemas.microsoft.com/office/drawing/2018/hyperlinkcolor" val="tx"/>
                    </a:ext>
                  </a:extLst>
                </a:hlinkClick>
              </a:rPr>
              <a:t>11-22/1881r4</a:t>
            </a:r>
            <a:r>
              <a:rPr lang="en-US" sz="1100" b="0" strike="sngStrike" dirty="0">
                <a:solidFill>
                  <a:srgbClr val="FF0000"/>
                </a:solidFill>
              </a:rPr>
              <a:t> *</a:t>
            </a:r>
            <a:r>
              <a:rPr lang="en-US" sz="1100" b="0" dirty="0">
                <a:solidFill>
                  <a:schemeClr val="tx1"/>
                </a:solidFill>
              </a:rPr>
              <a:t>&amp; 13989 in </a:t>
            </a:r>
            <a:r>
              <a:rPr lang="en-US" sz="1100" b="0" dirty="0">
                <a:solidFill>
                  <a:schemeClr val="tx1"/>
                </a:solidFill>
                <a:hlinkClick r:id="rId4"/>
              </a:rPr>
              <a:t>11-22/1263r5</a:t>
            </a:r>
            <a:r>
              <a:rPr lang="en-US" sz="1100" b="0" dirty="0">
                <a:solidFill>
                  <a:schemeClr val="tx1"/>
                </a:solidFill>
              </a:rPr>
              <a:t> &amp; 13368 in </a:t>
            </a:r>
            <a:r>
              <a:rPr lang="en-US" sz="1100" b="0" dirty="0">
                <a:solidFill>
                  <a:schemeClr val="tx1"/>
                </a:solidFill>
                <a:hlinkClick r:id="rId5"/>
              </a:rPr>
              <a:t>11-22/1705r2</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13392, 13393 in </a:t>
            </a:r>
            <a:r>
              <a:rPr lang="en-US" sz="1100" b="0" dirty="0">
                <a:solidFill>
                  <a:schemeClr val="tx1"/>
                </a:solidFill>
                <a:hlinkClick r:id="rId6"/>
              </a:rPr>
              <a:t>11-22/1417r4</a:t>
            </a:r>
            <a:r>
              <a:rPr lang="en-US" sz="1100" b="0" dirty="0">
                <a:solidFill>
                  <a:schemeClr val="tx1"/>
                </a:solidFill>
              </a:rPr>
              <a:t> &amp; 10053, 11651 in </a:t>
            </a:r>
            <a:r>
              <a:rPr lang="en-US" sz="1100" b="0" dirty="0">
                <a:solidFill>
                  <a:schemeClr val="tx1"/>
                </a:solidFill>
                <a:hlinkClick r:id="rId7"/>
              </a:rPr>
              <a:t>11-22/1793r6</a:t>
            </a:r>
            <a:r>
              <a:rPr lang="en-US" sz="1100" b="0" dirty="0">
                <a:solidFill>
                  <a:schemeClr val="tx1"/>
                </a:solidFill>
              </a:rPr>
              <a:t> &amp; 11138, 13863 in </a:t>
            </a:r>
            <a:r>
              <a:rPr lang="en-US" sz="1100" b="0" dirty="0">
                <a:solidFill>
                  <a:schemeClr val="tx1"/>
                </a:solidFill>
                <a:hlinkClick r:id="rId8"/>
              </a:rPr>
              <a:t>11-22/1978r6</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10542 in </a:t>
            </a:r>
            <a:r>
              <a:rPr lang="en-US" sz="1100" b="0" dirty="0">
                <a:solidFill>
                  <a:schemeClr val="tx1"/>
                </a:solidFill>
                <a:hlinkClick r:id="rId9"/>
              </a:rPr>
              <a:t>11-22/1369r5</a:t>
            </a:r>
            <a:r>
              <a:rPr lang="en-US" sz="1100" b="0" dirty="0">
                <a:solidFill>
                  <a:schemeClr val="tx1"/>
                </a:solidFill>
              </a:rPr>
              <a:t> &amp; 12805, 11190, 11191, 11740 in </a:t>
            </a:r>
            <a:r>
              <a:rPr lang="en-US" sz="1100" b="0" dirty="0">
                <a:solidFill>
                  <a:schemeClr val="tx1"/>
                </a:solidFill>
                <a:hlinkClick r:id="rId10"/>
              </a:rPr>
              <a:t>11-22/2196r1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10046, 10047, 12856, 12857, 12858, 12859, 10166, 11463, 12873, 11589 in </a:t>
            </a:r>
            <a:r>
              <a:rPr lang="en-US" sz="1100" b="0" dirty="0">
                <a:solidFill>
                  <a:schemeClr val="tx1"/>
                </a:solidFill>
                <a:hlinkClick r:id="rId11"/>
              </a:rPr>
              <a:t>11-22/1503r7</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strike="sngStrike" dirty="0">
                <a:solidFill>
                  <a:srgbClr val="FFC000"/>
                </a:solidFill>
              </a:rPr>
              <a:t>10165, 10167, 12851, 10042, 12893, 13956,* 11588, 11590, 12167, 13596 in </a:t>
            </a:r>
            <a:r>
              <a:rPr lang="en-US" sz="1100" b="0" strike="sngStrike" dirty="0">
                <a:solidFill>
                  <a:srgbClr val="FFC000"/>
                </a:solidFill>
                <a:hlinkClick r:id="rId11">
                  <a:extLst>
                    <a:ext uri="{A12FA001-AC4F-418D-AE19-62706E023703}">
                      <ahyp:hlinkClr xmlns:ahyp="http://schemas.microsoft.com/office/drawing/2018/hyperlinkcolor" val="tx"/>
                    </a:ext>
                  </a:extLst>
                </a:hlinkClick>
              </a:rPr>
              <a:t>11-22/1503r7</a:t>
            </a:r>
            <a:r>
              <a:rPr lang="en-US" sz="1100" b="0" strike="sngStrike" dirty="0">
                <a:solidFill>
                  <a:srgbClr val="FFC000"/>
                </a:solidFill>
              </a:rPr>
              <a:t> under option 1 </a:t>
            </a:r>
            <a:r>
              <a:rPr lang="en-US" sz="1100" b="0" i="1" strike="sngStrike" dirty="0">
                <a:solidFill>
                  <a:srgbClr val="FFC000"/>
                </a:solidFill>
              </a:rPr>
              <a:t>[9 CIDs]</a:t>
            </a:r>
          </a:p>
          <a:p>
            <a:pPr marL="285750" indent="-285750">
              <a:buFont typeface="Arial" panose="020B0604020202020204" pitchFamily="34" charset="0"/>
              <a:buChar char="•"/>
            </a:pPr>
            <a:r>
              <a:rPr lang="en-US" sz="1100" b="0" strike="sngStrike" dirty="0">
                <a:solidFill>
                  <a:srgbClr val="00B050"/>
                </a:solidFill>
              </a:rPr>
              <a:t>10773 in </a:t>
            </a:r>
            <a:r>
              <a:rPr lang="en-US" sz="1100" b="0" strike="sngStrike" dirty="0">
                <a:solidFill>
                  <a:srgbClr val="00B050"/>
                </a:solidFill>
                <a:hlinkClick r:id="rId12">
                  <a:extLst>
                    <a:ext uri="{A12FA001-AC4F-418D-AE19-62706E023703}">
                      <ahyp:hlinkClr xmlns:ahyp="http://schemas.microsoft.com/office/drawing/2018/hyperlinkcolor" val="tx"/>
                    </a:ext>
                  </a:extLst>
                </a:hlinkClick>
              </a:rPr>
              <a:t>11-22/1683r9</a:t>
            </a:r>
            <a:r>
              <a:rPr lang="en-US" sz="1100" b="0" strike="sngStrike" dirty="0">
                <a:solidFill>
                  <a:srgbClr val="00B050"/>
                </a:solidFill>
              </a:rPr>
              <a:t> &amp; 12326, 13394, 13699, 13925, 10365, 10082, 12440 in </a:t>
            </a:r>
            <a:r>
              <a:rPr lang="en-US" sz="1100" b="0" strike="sngStrike" dirty="0">
                <a:solidFill>
                  <a:srgbClr val="00B050"/>
                </a:solidFill>
                <a:hlinkClick r:id="rId13">
                  <a:extLst>
                    <a:ext uri="{A12FA001-AC4F-418D-AE19-62706E023703}">
                      <ahyp:hlinkClr xmlns:ahyp="http://schemas.microsoft.com/office/drawing/2018/hyperlinkcolor" val="tx"/>
                    </a:ext>
                  </a:extLst>
                </a:hlinkClick>
              </a:rPr>
              <a:t>11-22/1418r2</a:t>
            </a:r>
            <a:r>
              <a:rPr lang="en-US" sz="1100" b="0" dirty="0">
                <a:solidFill>
                  <a:schemeClr val="tx1"/>
                </a:solidFill>
              </a:rPr>
              <a:t> &amp; 10071 in </a:t>
            </a:r>
            <a:r>
              <a:rPr lang="en-US" sz="1100" b="0" dirty="0">
                <a:solidFill>
                  <a:schemeClr val="tx1"/>
                </a:solidFill>
                <a:hlinkClick r:id="rId14"/>
              </a:rPr>
              <a:t>11-22/1436r9</a:t>
            </a:r>
            <a:r>
              <a:rPr lang="en-US" sz="1100" b="0" dirty="0">
                <a:solidFill>
                  <a:schemeClr val="tx1"/>
                </a:solidFill>
              </a:rPr>
              <a:t> </a:t>
            </a:r>
            <a:r>
              <a:rPr lang="en-US" sz="1100" b="0" i="1" dirty="0">
                <a:solidFill>
                  <a:schemeClr val="tx1"/>
                </a:solidFill>
              </a:rPr>
              <a:t>[1 CIDs]</a:t>
            </a: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a:t>
            </a:r>
            <a:endParaRPr lang="en-US" sz="1600" b="0" dirty="0"/>
          </a:p>
          <a:p>
            <a:pPr marL="0" indent="0"/>
            <a:r>
              <a:rPr lang="en-US" sz="1600" dirty="0"/>
              <a:t>Result:</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ad-hoc sessions of Tuesday.</a:t>
            </a:r>
          </a:p>
          <a:p>
            <a:r>
              <a:rPr lang="en-US" sz="1200" i="1" dirty="0">
                <a:solidFill>
                  <a:srgbClr val="FF0000"/>
                </a:solidFill>
              </a:rPr>
              <a:t>*Already motioned (M-481). Hence, removed. Same with 13956, removed (M509).</a:t>
            </a:r>
          </a:p>
          <a:p>
            <a:r>
              <a:rPr lang="en-US" sz="1200" i="1" dirty="0">
                <a:solidFill>
                  <a:srgbClr val="FFC000"/>
                </a:solidFill>
              </a:rPr>
              <a:t>Update r8 coming up (Liwen). Check with liwen status.</a:t>
            </a:r>
          </a:p>
          <a:p>
            <a:r>
              <a:rPr lang="en-US" sz="1200" i="1" dirty="0">
                <a:solidFill>
                  <a:srgbClr val="00B050"/>
                </a:solidFill>
              </a:rPr>
              <a:t>Separate motions.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224432140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DAD5D-8B7C-42D2-25A4-3A986412EF4C}"/>
              </a:ext>
            </a:extLst>
          </p:cNvPr>
          <p:cNvSpPr>
            <a:spLocks noGrp="1"/>
          </p:cNvSpPr>
          <p:nvPr>
            <p:ph type="title"/>
          </p:nvPr>
        </p:nvSpPr>
        <p:spPr/>
        <p:txBody>
          <a:bodyPr/>
          <a:lstStyle/>
          <a:p>
            <a:r>
              <a:rPr lang="en-US" dirty="0">
                <a:solidFill>
                  <a:schemeClr val="tx1"/>
                </a:solidFill>
              </a:rPr>
              <a:t>Motion 515 (MAC-separate)</a:t>
            </a:r>
            <a:endParaRPr lang="en-US" dirty="0"/>
          </a:p>
        </p:txBody>
      </p:sp>
      <p:sp>
        <p:nvSpPr>
          <p:cNvPr id="3" name="Content Placeholder 2">
            <a:extLst>
              <a:ext uri="{FF2B5EF4-FFF2-40B4-BE49-F238E27FC236}">
                <a16:creationId xmlns:a16="http://schemas.microsoft.com/office/drawing/2014/main" id="{C6EEF184-AB20-BFC7-1497-57E3618B859A}"/>
              </a:ext>
            </a:extLst>
          </p:cNvPr>
          <p:cNvSpPr>
            <a:spLocks noGrp="1"/>
          </p:cNvSpPr>
          <p:nvPr>
            <p:ph idx="1"/>
          </p:nvPr>
        </p:nvSpPr>
        <p:spPr/>
        <p:txBody>
          <a:bodyPr/>
          <a:lstStyle/>
          <a:p>
            <a:pPr marL="0" indent="0"/>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10773 in </a:t>
            </a:r>
            <a:r>
              <a:rPr lang="en-US" sz="1400" b="0" dirty="0">
                <a:solidFill>
                  <a:schemeClr val="tx1"/>
                </a:solidFill>
                <a:hlinkClick r:id="rId2"/>
              </a:rPr>
              <a:t>11-22/1683r9</a:t>
            </a:r>
            <a:r>
              <a:rPr lang="en-US" sz="1400" b="0" dirty="0">
                <a:solidFill>
                  <a:schemeClr val="tx1"/>
                </a:solidFill>
              </a:rPr>
              <a:t> </a:t>
            </a:r>
            <a:r>
              <a:rPr lang="en-US" sz="1400" b="0" i="1" dirty="0">
                <a:solidFill>
                  <a:schemeClr val="tx1"/>
                </a:solidFill>
              </a:rPr>
              <a:t>[1 CID]</a:t>
            </a:r>
          </a:p>
          <a:p>
            <a:pPr marL="0" indent="0"/>
            <a:r>
              <a:rPr lang="en-US" altLang="en-US" sz="2000" b="1" dirty="0"/>
              <a:t>and incorporate the text changes into the latest TGbe draft.</a:t>
            </a:r>
          </a:p>
          <a:p>
            <a:pPr marL="0" indent="0"/>
            <a:endParaRPr lang="en-US" altLang="en-US" sz="2000" b="1" dirty="0"/>
          </a:p>
          <a:p>
            <a:pPr marL="0" indent="0"/>
            <a:r>
              <a:rPr lang="en-US" sz="2000" dirty="0"/>
              <a:t>Move:  			Second:</a:t>
            </a:r>
          </a:p>
          <a:p>
            <a:pPr marL="0" indent="0"/>
            <a:r>
              <a:rPr lang="en-US" sz="2000" dirty="0"/>
              <a:t>Discussion:</a:t>
            </a:r>
            <a:endParaRPr lang="en-US" sz="2000" b="0" dirty="0"/>
          </a:p>
          <a:p>
            <a:pPr marL="0" indent="0"/>
            <a:r>
              <a:rPr lang="en-US" sz="2000" dirty="0"/>
              <a:t>Result:</a:t>
            </a:r>
            <a:endParaRPr lang="en-US" sz="2000" dirty="0">
              <a:highlight>
                <a:srgbClr val="00FF00"/>
              </a:highlight>
            </a:endParaRPr>
          </a:p>
          <a:p>
            <a:endParaRPr lang="en-US" sz="1600" i="1" dirty="0"/>
          </a:p>
          <a:p>
            <a:r>
              <a:rPr lang="en-US" sz="1600" i="1" dirty="0"/>
              <a:t>Note: These are comment resolution documents that obtained ≥ 75% support during the straw poll phase of the MAC ad-hoc sessions. Requested separate vote</a:t>
            </a:r>
          </a:p>
          <a:p>
            <a:endParaRPr lang="en-US" sz="1400" dirty="0"/>
          </a:p>
        </p:txBody>
      </p:sp>
      <p:sp>
        <p:nvSpPr>
          <p:cNvPr id="4" name="Slide Number Placeholder 3">
            <a:extLst>
              <a:ext uri="{FF2B5EF4-FFF2-40B4-BE49-F238E27FC236}">
                <a16:creationId xmlns:a16="http://schemas.microsoft.com/office/drawing/2014/main" id="{0C4E68D3-9985-E072-DD05-A93897244E46}"/>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0E28D901-5956-6F48-A284-DF01F18FB2D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26ED9F9-B0D0-061D-B4B4-4E30B01CF2E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9335574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DAD5D-8B7C-42D2-25A4-3A986412EF4C}"/>
              </a:ext>
            </a:extLst>
          </p:cNvPr>
          <p:cNvSpPr>
            <a:spLocks noGrp="1"/>
          </p:cNvSpPr>
          <p:nvPr>
            <p:ph type="title"/>
          </p:nvPr>
        </p:nvSpPr>
        <p:spPr/>
        <p:txBody>
          <a:bodyPr/>
          <a:lstStyle/>
          <a:p>
            <a:r>
              <a:rPr lang="en-US" dirty="0">
                <a:solidFill>
                  <a:schemeClr val="tx1"/>
                </a:solidFill>
              </a:rPr>
              <a:t>Motion 516 (MAC-separate)</a:t>
            </a:r>
            <a:endParaRPr lang="en-US" dirty="0"/>
          </a:p>
        </p:txBody>
      </p:sp>
      <p:sp>
        <p:nvSpPr>
          <p:cNvPr id="3" name="Content Placeholder 2">
            <a:extLst>
              <a:ext uri="{FF2B5EF4-FFF2-40B4-BE49-F238E27FC236}">
                <a16:creationId xmlns:a16="http://schemas.microsoft.com/office/drawing/2014/main" id="{C6EEF184-AB20-BFC7-1497-57E3618B859A}"/>
              </a:ext>
            </a:extLst>
          </p:cNvPr>
          <p:cNvSpPr>
            <a:spLocks noGrp="1"/>
          </p:cNvSpPr>
          <p:nvPr>
            <p:ph idx="1"/>
          </p:nvPr>
        </p:nvSpPr>
        <p:spPr/>
        <p:txBody>
          <a:bodyPr/>
          <a:lstStyle/>
          <a:p>
            <a:pPr marL="0" indent="0"/>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12326, 13394, 13699, 13925, 10365, 10082, 12440 in </a:t>
            </a:r>
            <a:r>
              <a:rPr lang="en-US" sz="1400" b="0" dirty="0">
                <a:solidFill>
                  <a:schemeClr val="tx1"/>
                </a:solidFill>
                <a:hlinkClick r:id="rId2"/>
              </a:rPr>
              <a:t>11-22/1418r3</a:t>
            </a:r>
            <a:r>
              <a:rPr lang="en-US" sz="1400" b="0" dirty="0">
                <a:solidFill>
                  <a:schemeClr val="tx1"/>
                </a:solidFill>
              </a:rPr>
              <a:t> </a:t>
            </a:r>
            <a:r>
              <a:rPr lang="en-US" sz="1400" b="0" i="1" dirty="0">
                <a:solidFill>
                  <a:schemeClr val="tx1"/>
                </a:solidFill>
              </a:rPr>
              <a:t>[7 CIDs]</a:t>
            </a:r>
          </a:p>
          <a:p>
            <a:pPr marL="0" indent="0"/>
            <a:r>
              <a:rPr lang="en-US" altLang="en-US" sz="2000" b="1" dirty="0"/>
              <a:t>and incorporate the text changes into the latest TGbe draft.</a:t>
            </a:r>
          </a:p>
          <a:p>
            <a:pPr marL="0" indent="0"/>
            <a:endParaRPr lang="en-US" altLang="en-US" sz="2000" b="1" dirty="0"/>
          </a:p>
          <a:p>
            <a:pPr marL="0" indent="0"/>
            <a:r>
              <a:rPr lang="en-US" sz="2000" dirty="0"/>
              <a:t>Move:  			Second:</a:t>
            </a:r>
          </a:p>
          <a:p>
            <a:pPr marL="0" indent="0"/>
            <a:r>
              <a:rPr lang="en-US" sz="2000" dirty="0"/>
              <a:t>Discussion:</a:t>
            </a:r>
            <a:endParaRPr lang="en-US" sz="2000" b="0" dirty="0"/>
          </a:p>
          <a:p>
            <a:pPr marL="0" indent="0"/>
            <a:r>
              <a:rPr lang="en-US" sz="2000" dirty="0"/>
              <a:t>Result:</a:t>
            </a:r>
            <a:endParaRPr lang="en-US" sz="2000" dirty="0">
              <a:highlight>
                <a:srgbClr val="00FF00"/>
              </a:highlight>
            </a:endParaRPr>
          </a:p>
          <a:p>
            <a:endParaRPr lang="en-US" sz="1600" i="1" dirty="0"/>
          </a:p>
          <a:p>
            <a:r>
              <a:rPr lang="en-US" sz="1600" i="1" dirty="0"/>
              <a:t>Note: These are comment resolution documents that obtained ≥ 75% support during the straw poll phase of the MAC ad-hoc sessions. Requested separate vote.</a:t>
            </a:r>
          </a:p>
          <a:p>
            <a:endParaRPr lang="en-US" sz="1400" dirty="0"/>
          </a:p>
        </p:txBody>
      </p:sp>
      <p:sp>
        <p:nvSpPr>
          <p:cNvPr id="4" name="Slide Number Placeholder 3">
            <a:extLst>
              <a:ext uri="{FF2B5EF4-FFF2-40B4-BE49-F238E27FC236}">
                <a16:creationId xmlns:a16="http://schemas.microsoft.com/office/drawing/2014/main" id="{0C4E68D3-9985-E072-DD05-A93897244E46}"/>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0E28D901-5956-6F48-A284-DF01F18FB2D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26ED9F9-B0D0-061D-B4B4-4E30B01CF2E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4277720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11366, 11368, and 11369 in </a:t>
            </a:r>
            <a:r>
              <a:rPr lang="en-US" sz="1100" b="0" dirty="0">
                <a:solidFill>
                  <a:schemeClr val="tx1"/>
                </a:solidFill>
                <a:hlinkClick r:id="rId2"/>
              </a:rPr>
              <a:t>11-22/2175r2</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11566 in </a:t>
            </a:r>
            <a:r>
              <a:rPr lang="en-US" sz="1100" b="0" dirty="0">
                <a:solidFill>
                  <a:schemeClr val="tx1"/>
                </a:solidFill>
                <a:hlinkClick r:id="rId3"/>
              </a:rPr>
              <a:t>11-22/2196r2</a:t>
            </a:r>
            <a:r>
              <a:rPr lang="en-US" sz="1100" b="0" dirty="0">
                <a:solidFill>
                  <a:schemeClr val="tx1"/>
                </a:solidFill>
              </a:rPr>
              <a:t> &amp; 10574 in </a:t>
            </a:r>
            <a:r>
              <a:rPr lang="en-US" sz="1100" b="0" dirty="0">
                <a:solidFill>
                  <a:schemeClr val="tx1"/>
                </a:solidFill>
                <a:hlinkClick r:id="rId4"/>
              </a:rPr>
              <a:t>11-22/2167r1</a:t>
            </a:r>
            <a:r>
              <a:rPr lang="en-US" sz="1100" b="0" dirty="0">
                <a:solidFill>
                  <a:schemeClr val="tx1"/>
                </a:solidFill>
              </a:rPr>
              <a:t>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10448, 12712, 12780, 13222 in </a:t>
            </a:r>
            <a:r>
              <a:rPr lang="en-US" sz="1100" b="0" dirty="0">
                <a:solidFill>
                  <a:schemeClr val="tx1"/>
                </a:solidFill>
                <a:hlinkClick r:id="rId5"/>
              </a:rPr>
              <a:t>11-23/0105r3</a:t>
            </a:r>
            <a:r>
              <a:rPr lang="en-US" sz="1100" b="0" dirty="0">
                <a:solidFill>
                  <a:schemeClr val="tx1"/>
                </a:solidFill>
              </a:rPr>
              <a:t> </a:t>
            </a:r>
            <a:r>
              <a:rPr lang="en-US" sz="1100" b="0" i="1" dirty="0">
                <a:solidFill>
                  <a:schemeClr val="tx1"/>
                </a:solidFill>
              </a:rPr>
              <a:t>[4 CIDs]</a:t>
            </a:r>
            <a:r>
              <a:rPr lang="en-US" sz="1100" b="0" i="1" dirty="0">
                <a:solidFill>
                  <a:srgbClr val="FF0000"/>
                </a:solidFill>
              </a:rPr>
              <a:t>*</a:t>
            </a:r>
          </a:p>
          <a:p>
            <a:pPr marL="285750" indent="-285750">
              <a:buFont typeface="Arial" panose="020B0604020202020204" pitchFamily="34" charset="0"/>
              <a:buChar char="•"/>
            </a:pPr>
            <a:r>
              <a:rPr lang="en-US" sz="1100" b="0" dirty="0">
                <a:solidFill>
                  <a:schemeClr val="tx1"/>
                </a:solidFill>
              </a:rPr>
              <a:t>10868, 10910, 12294, 13949, 11584, 13594, 13595 in </a:t>
            </a:r>
            <a:r>
              <a:rPr lang="en-US" sz="1100" b="0" dirty="0">
                <a:solidFill>
                  <a:schemeClr val="tx1"/>
                </a:solidFill>
                <a:hlinkClick r:id="rId6"/>
              </a:rPr>
              <a:t>11-23/1504r4</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12789 in </a:t>
            </a:r>
            <a:r>
              <a:rPr lang="en-US" sz="1100" b="0" dirty="0">
                <a:solidFill>
                  <a:schemeClr val="tx1"/>
                </a:solidFill>
                <a:hlinkClick r:id="rId7"/>
              </a:rPr>
              <a:t>11-22/2170r7</a:t>
            </a:r>
            <a:r>
              <a:rPr lang="en-US" sz="1100" b="0" dirty="0">
                <a:solidFill>
                  <a:schemeClr val="tx1"/>
                </a:solidFill>
              </a:rPr>
              <a:t> &amp; 12486 in </a:t>
            </a:r>
            <a:r>
              <a:rPr lang="en-US" sz="1100" b="0" dirty="0">
                <a:solidFill>
                  <a:schemeClr val="tx1"/>
                </a:solidFill>
                <a:hlinkClick r:id="rId8"/>
              </a:rPr>
              <a:t>11-22/2184r2</a:t>
            </a:r>
            <a:r>
              <a:rPr lang="en-US" sz="1100" b="0" dirty="0">
                <a:solidFill>
                  <a:schemeClr val="tx1"/>
                </a:solidFill>
              </a:rPr>
              <a:t> &amp; 11365 in </a:t>
            </a:r>
            <a:r>
              <a:rPr lang="en-US" sz="1100" b="0" dirty="0">
                <a:solidFill>
                  <a:schemeClr val="tx1"/>
                </a:solidFill>
                <a:hlinkClick r:id="rId9"/>
              </a:rPr>
              <a:t>11-22/2174r3</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10165, 10167, 12851, 10042, 12893, 13956, 11588, 11590, 12167, 13596 in </a:t>
            </a:r>
            <a:r>
              <a:rPr lang="en-US" sz="1100" b="0" dirty="0">
                <a:solidFill>
                  <a:schemeClr val="tx1"/>
                </a:solidFill>
                <a:hlinkClick r:id="rId10"/>
              </a:rPr>
              <a:t>11-22/1503r8</a:t>
            </a:r>
            <a:r>
              <a:rPr lang="en-US" sz="1100" b="0" dirty="0">
                <a:solidFill>
                  <a:schemeClr val="tx1"/>
                </a:solidFill>
              </a:rPr>
              <a:t> </a:t>
            </a:r>
            <a:r>
              <a:rPr lang="en-US" sz="1100" b="0" i="1" dirty="0">
                <a:solidFill>
                  <a:schemeClr val="tx1"/>
                </a:solidFill>
              </a:rPr>
              <a:t>[10 CID]</a:t>
            </a:r>
            <a:r>
              <a:rPr lang="en-US" sz="1100" b="0" dirty="0">
                <a:solidFill>
                  <a:schemeClr val="tx1"/>
                </a:solidFill>
              </a:rPr>
              <a:t>  </a:t>
            </a:r>
          </a:p>
          <a:p>
            <a:pPr marL="285750" indent="-285750">
              <a:buFont typeface="Arial" panose="020B0604020202020204" pitchFamily="34" charset="0"/>
              <a:buChar char="•"/>
            </a:pPr>
            <a:r>
              <a:rPr lang="en-US" sz="1100" b="0" dirty="0">
                <a:solidFill>
                  <a:schemeClr val="tx1"/>
                </a:solidFill>
              </a:rPr>
              <a:t>10041, 10089, 13816, 10045 in </a:t>
            </a:r>
            <a:r>
              <a:rPr lang="en-US" sz="1100" b="0" dirty="0">
                <a:solidFill>
                  <a:schemeClr val="tx1"/>
                </a:solidFill>
                <a:hlinkClick r:id="rId11"/>
              </a:rPr>
              <a:t>11-22/1505r5</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pPr marL="0" indent="0"/>
            <a:r>
              <a:rPr lang="en-US" sz="1600" dirty="0"/>
              <a:t>Result:</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ad-hoc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289853879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518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r>
              <a:rPr lang="en-US" sz="1600" dirty="0"/>
              <a:t>Move to approve resolutions to the CIDs:</a:t>
            </a:r>
          </a:p>
          <a:p>
            <a:pPr marL="285750" indent="-285750">
              <a:buFont typeface="Arial" panose="020B0604020202020204" pitchFamily="34" charset="0"/>
              <a:buChar char="•"/>
            </a:pPr>
            <a:r>
              <a:rPr lang="en-US" sz="1100" b="0" dirty="0"/>
              <a:t>10535, 11761, and 126325 in </a:t>
            </a:r>
            <a:r>
              <a:rPr lang="en-US" sz="1100" b="0" dirty="0">
                <a:hlinkClick r:id="rId2"/>
              </a:rPr>
              <a:t>11-22/1966r3</a:t>
            </a:r>
            <a:r>
              <a:rPr lang="en-US" sz="1100" b="0" dirty="0"/>
              <a:t> </a:t>
            </a:r>
            <a:r>
              <a:rPr lang="en-US" sz="1100" b="0" i="1" dirty="0"/>
              <a:t>[3 CIDs]</a:t>
            </a:r>
          </a:p>
          <a:p>
            <a:pPr marL="285750" indent="-285750">
              <a:buFont typeface="Arial" panose="020B0604020202020204" pitchFamily="34" charset="0"/>
              <a:buChar char="•"/>
            </a:pPr>
            <a:r>
              <a:rPr lang="en-GB" sz="1100" b="0" dirty="0">
                <a:effectLst/>
                <a:ea typeface="Malgun Gothic" panose="020B0503020000020004" pitchFamily="34" charset="-127"/>
              </a:rPr>
              <a:t>11714 in </a:t>
            </a:r>
            <a:r>
              <a:rPr lang="en-GB" sz="1100" b="0" dirty="0">
                <a:effectLst/>
                <a:ea typeface="Malgun Gothic" panose="020B0503020000020004" pitchFamily="34" charset="-127"/>
                <a:hlinkClick r:id="rId3"/>
              </a:rPr>
              <a:t>11-22/1779r0</a:t>
            </a:r>
            <a:r>
              <a:rPr lang="en-GB" sz="1100" b="0" dirty="0">
                <a:effectLst/>
                <a:ea typeface="Malgun Gothic" panose="020B0503020000020004" pitchFamily="34" charset="-127"/>
              </a:rPr>
              <a:t> </a:t>
            </a:r>
            <a:r>
              <a:rPr lang="en-GB" sz="1100" b="0" i="1" dirty="0">
                <a:effectLst/>
                <a:ea typeface="Malgun Gothic" panose="020B0503020000020004" pitchFamily="34" charset="-127"/>
              </a:rPr>
              <a:t>[1 CID]</a:t>
            </a:r>
            <a:r>
              <a:rPr lang="en-GB" sz="1100" b="0" i="1" dirty="0">
                <a:solidFill>
                  <a:srgbClr val="FF0000"/>
                </a:solidFill>
                <a:effectLst/>
                <a:ea typeface="Malgun Gothic" panose="020B0503020000020004" pitchFamily="34" charset="-127"/>
              </a:rPr>
              <a:t>*</a:t>
            </a:r>
          </a:p>
          <a:p>
            <a:pPr marL="285750" indent="-285750">
              <a:buFont typeface="Arial" panose="020B0604020202020204" pitchFamily="34" charset="0"/>
              <a:buChar char="•"/>
            </a:pPr>
            <a:r>
              <a:rPr lang="en-US" sz="1100" b="0" dirty="0">
                <a:ea typeface="Malgun Gothic" panose="020B0503020000020004" pitchFamily="34" charset="-127"/>
              </a:rPr>
              <a:t>11980, 12471 in </a:t>
            </a:r>
            <a:r>
              <a:rPr lang="en-US" sz="1100" b="0" dirty="0">
                <a:ea typeface="Malgun Gothic" panose="020B0503020000020004" pitchFamily="34" charset="-127"/>
                <a:hlinkClick r:id="rId4"/>
              </a:rPr>
              <a:t>11-22/1692r2</a:t>
            </a:r>
            <a:r>
              <a:rPr lang="en-US" sz="1100" b="0" dirty="0">
                <a:solidFill>
                  <a:srgbClr val="FF0000"/>
                </a:solidFill>
                <a:ea typeface="Malgun Gothic" panose="020B0503020000020004" pitchFamily="34" charset="-127"/>
              </a:rPr>
              <a:t>**</a:t>
            </a:r>
            <a:r>
              <a:rPr lang="en-US" sz="1100" b="0" dirty="0">
                <a:ea typeface="Malgun Gothic" panose="020B0503020000020004" pitchFamily="34" charset="-127"/>
              </a:rPr>
              <a:t> &amp; 10890 in slide 3 of </a:t>
            </a:r>
            <a:r>
              <a:rPr lang="en-US" sz="1100" b="0" dirty="0">
                <a:ea typeface="Malgun Gothic" panose="020B0503020000020004" pitchFamily="34" charset="-127"/>
                <a:hlinkClick r:id="rId5"/>
              </a:rPr>
              <a:t>11-22/1348r3</a:t>
            </a:r>
            <a:r>
              <a:rPr lang="en-US" sz="1100" b="0" dirty="0">
                <a:ea typeface="Malgun Gothic" panose="020B0503020000020004" pitchFamily="34" charset="-127"/>
              </a:rPr>
              <a:t> &amp; 12356, 13451, 11682 in </a:t>
            </a:r>
            <a:r>
              <a:rPr lang="en-US" sz="1100" b="0" dirty="0">
                <a:ea typeface="Malgun Gothic" panose="020B0503020000020004" pitchFamily="34" charset="-127"/>
                <a:hlinkClick r:id="rId6"/>
              </a:rPr>
              <a:t>11-22/2126r0</a:t>
            </a:r>
            <a:r>
              <a:rPr lang="en-US" sz="1100" b="0" dirty="0">
                <a:ea typeface="Malgun Gothic" panose="020B0503020000020004" pitchFamily="34" charset="-127"/>
              </a:rPr>
              <a:t> </a:t>
            </a:r>
            <a:r>
              <a:rPr lang="en-US" sz="1100" b="0" i="1" dirty="0">
                <a:ea typeface="Malgun Gothic" panose="020B0503020000020004" pitchFamily="34" charset="-127"/>
              </a:rPr>
              <a:t>[6 CIDs]</a:t>
            </a:r>
          </a:p>
          <a:p>
            <a:pPr marL="285750" indent="-285750">
              <a:buFont typeface="Arial" panose="020B0604020202020204" pitchFamily="34" charset="0"/>
              <a:buChar char="•"/>
            </a:pPr>
            <a:r>
              <a:rPr lang="en-US" sz="1100" b="0" dirty="0">
                <a:ea typeface="Malgun Gothic" panose="020B0503020000020004" pitchFamily="34" charset="-127"/>
              </a:rPr>
              <a:t>10907, 12338, 12291, 12292 in </a:t>
            </a:r>
            <a:r>
              <a:rPr lang="en-US" sz="1100" b="0" dirty="0">
                <a:ea typeface="Malgun Gothic" panose="020B0503020000020004" pitchFamily="34" charset="-127"/>
                <a:hlinkClick r:id="rId7"/>
              </a:rPr>
              <a:t>11-22/1906r3</a:t>
            </a:r>
            <a:r>
              <a:rPr lang="en-US" sz="1100" b="0" dirty="0">
                <a:ea typeface="Malgun Gothic" panose="020B0503020000020004" pitchFamily="34" charset="-127"/>
              </a:rPr>
              <a:t> &amp; 12390, 14112 in </a:t>
            </a:r>
            <a:r>
              <a:rPr lang="en-US" sz="1100" b="0" dirty="0">
                <a:ea typeface="Malgun Gothic" panose="020B0503020000020004" pitchFamily="34" charset="-127"/>
                <a:hlinkClick r:id="rId8"/>
              </a:rPr>
              <a:t>11-22/1844r3</a:t>
            </a:r>
            <a:r>
              <a:rPr lang="en-US" sz="1100" b="0" dirty="0">
                <a:solidFill>
                  <a:srgbClr val="FF0000"/>
                </a:solidFill>
                <a:ea typeface="Malgun Gothic" panose="020B0503020000020004" pitchFamily="34" charset="-127"/>
              </a:rPr>
              <a:t>**</a:t>
            </a:r>
            <a:r>
              <a:rPr lang="en-US" sz="1100" b="0" dirty="0">
                <a:ea typeface="Malgun Gothic" panose="020B0503020000020004" pitchFamily="34" charset="-127"/>
              </a:rPr>
              <a:t> </a:t>
            </a:r>
            <a:r>
              <a:rPr lang="en-US" sz="1100" b="0" i="1" dirty="0">
                <a:ea typeface="Malgun Gothic" panose="020B0503020000020004" pitchFamily="34" charset="-127"/>
              </a:rPr>
              <a:t>[6 CIDs]</a:t>
            </a:r>
          </a:p>
          <a:p>
            <a:pPr marL="285750" indent="-285750">
              <a:buFont typeface="Arial" panose="020B0604020202020204" pitchFamily="34" charset="0"/>
              <a:buChar char="•"/>
            </a:pPr>
            <a:r>
              <a:rPr lang="en-US" sz="1100" b="0" dirty="0">
                <a:ea typeface="Malgun Gothic" panose="020B0503020000020004" pitchFamily="34" charset="-127"/>
              </a:rPr>
              <a:t>13944, 13945, 12161 in </a:t>
            </a:r>
            <a:r>
              <a:rPr lang="en-US" sz="1100" b="0" dirty="0">
                <a:ea typeface="Malgun Gothic" panose="020B0503020000020004" pitchFamily="34" charset="-127"/>
                <a:hlinkClick r:id="rId9"/>
              </a:rPr>
              <a:t>11-22/1811r4</a:t>
            </a:r>
            <a:r>
              <a:rPr lang="en-US" sz="1100" b="0" dirty="0">
                <a:solidFill>
                  <a:srgbClr val="FF0000"/>
                </a:solidFill>
                <a:ea typeface="Malgun Gothic" panose="020B0503020000020004" pitchFamily="34" charset="-127"/>
              </a:rPr>
              <a:t>**</a:t>
            </a:r>
            <a:r>
              <a:rPr lang="en-US" sz="1100" b="0" dirty="0">
                <a:ea typeface="Malgun Gothic" panose="020B0503020000020004" pitchFamily="34" charset="-127"/>
              </a:rPr>
              <a:t> </a:t>
            </a:r>
            <a:r>
              <a:rPr lang="en-US" sz="1100" b="0" i="1" dirty="0">
                <a:ea typeface="Malgun Gothic" panose="020B0503020000020004" pitchFamily="34" charset="-127"/>
              </a:rPr>
              <a:t>[3 CIDs]</a:t>
            </a:r>
          </a:p>
          <a:p>
            <a:r>
              <a:rPr lang="en-US" altLang="en-US" sz="1600" dirty="0"/>
              <a:t>and incorporate the text changes into the latest TGbe draft.</a:t>
            </a:r>
          </a:p>
          <a:p>
            <a:r>
              <a:rPr lang="en-US" sz="1600" dirty="0"/>
              <a:t>Move: 			Second:</a:t>
            </a:r>
          </a:p>
          <a:p>
            <a:r>
              <a:rPr lang="en-US" sz="1600" dirty="0"/>
              <a:t>Discussion:</a:t>
            </a:r>
          </a:p>
          <a:p>
            <a:r>
              <a:rPr lang="en-US" sz="1600" dirty="0"/>
              <a:t>Result:</a:t>
            </a:r>
          </a:p>
          <a:p>
            <a:endParaRPr lang="en-US" sz="1600" dirty="0"/>
          </a:p>
          <a:p>
            <a:r>
              <a:rPr lang="en-US" sz="1600" dirty="0"/>
              <a:t>Note: These are comment resolution documents that obtained ≥ 75% support during the straw poll phase of the Joint session.</a:t>
            </a:r>
          </a:p>
          <a:p>
            <a:r>
              <a:rPr lang="en-US" sz="1200" b="0" dirty="0">
                <a:solidFill>
                  <a:srgbClr val="FF0000"/>
                </a:solidFill>
              </a:rPr>
              <a:t>*Approved in M503 but then, CID was listed under another DCN, got approved by Q-M505. Reverting to M503. </a:t>
            </a:r>
          </a:p>
          <a:p>
            <a:r>
              <a:rPr lang="en-US" sz="1200" b="0" dirty="0">
                <a:solidFill>
                  <a:srgbClr val="FF0000"/>
                </a:solidFill>
              </a:rPr>
              <a:t>**Motion will supersede the resolutions of these CIDs in the respective previously run quarantine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76835892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r>
              <a:rPr lang="en-US" sz="1600" dirty="0"/>
              <a:t>Move to approve resolutions to the CIDs:</a:t>
            </a:r>
          </a:p>
          <a:p>
            <a:pPr marL="285750" indent="-285750">
              <a:buFont typeface="Arial" panose="020B0604020202020204" pitchFamily="34" charset="0"/>
              <a:buChar char="•"/>
            </a:pPr>
            <a:r>
              <a:rPr lang="en-US" sz="1100" b="0" dirty="0">
                <a:ea typeface="Malgun Gothic" panose="020B0503020000020004" pitchFamily="34" charset="-127"/>
              </a:rPr>
              <a:t>14117 in </a:t>
            </a:r>
            <a:r>
              <a:rPr lang="en-US" sz="1100" b="0" dirty="0">
                <a:ea typeface="Malgun Gothic" panose="020B0503020000020004" pitchFamily="34" charset="-127"/>
                <a:hlinkClick r:id="rId2"/>
              </a:rPr>
              <a:t>11-22/1680r4</a:t>
            </a:r>
            <a:r>
              <a:rPr lang="en-US" sz="1100" b="0" dirty="0">
                <a:ea typeface="Malgun Gothic" panose="020B0503020000020004" pitchFamily="34" charset="-127"/>
              </a:rPr>
              <a:t> &amp; 11116 in </a:t>
            </a:r>
            <a:r>
              <a:rPr lang="en-US" sz="1100" b="0" dirty="0">
                <a:ea typeface="Malgun Gothic" panose="020B0503020000020004" pitchFamily="34" charset="-127"/>
                <a:hlinkClick r:id="rId3"/>
              </a:rPr>
              <a:t>11-22/1774r6</a:t>
            </a:r>
            <a:r>
              <a:rPr lang="en-US" sz="1100" b="0" dirty="0">
                <a:ea typeface="Malgun Gothic" panose="020B0503020000020004" pitchFamily="34" charset="-127"/>
              </a:rPr>
              <a:t> </a:t>
            </a:r>
            <a:r>
              <a:rPr lang="en-US" sz="1100" b="0" i="1" dirty="0">
                <a:ea typeface="Malgun Gothic" panose="020B0503020000020004" pitchFamily="34" charset="-127"/>
              </a:rPr>
              <a:t>[3 CIDs]</a:t>
            </a:r>
          </a:p>
          <a:p>
            <a:pPr marL="285750" indent="-285750">
              <a:buFont typeface="Arial" panose="020B0604020202020204" pitchFamily="34" charset="0"/>
              <a:buChar char="•"/>
            </a:pPr>
            <a:r>
              <a:rPr lang="en-US" sz="1100" b="0" dirty="0">
                <a:ea typeface="Malgun Gothic" panose="020B0503020000020004" pitchFamily="34" charset="-127"/>
              </a:rPr>
              <a:t>13211, 13213, 10712, 10913, 13239, 13636, 13014, 10696, 10697, 12403, 13033, 12894, 12490, 10698 in </a:t>
            </a:r>
            <a:r>
              <a:rPr lang="en-US" sz="1100" b="0" dirty="0">
                <a:ea typeface="Malgun Gothic" panose="020B0503020000020004" pitchFamily="34" charset="-127"/>
                <a:hlinkClick r:id="rId4"/>
              </a:rPr>
              <a:t>11-22/2182r2</a:t>
            </a:r>
            <a:r>
              <a:rPr lang="en-US" sz="1100" b="0" dirty="0">
                <a:ea typeface="Malgun Gothic" panose="020B0503020000020004" pitchFamily="34" charset="-127"/>
              </a:rPr>
              <a:t> </a:t>
            </a:r>
            <a:r>
              <a:rPr lang="en-US" sz="1100" b="0" i="1" dirty="0">
                <a:ea typeface="Malgun Gothic" panose="020B0503020000020004" pitchFamily="34" charset="-127"/>
              </a:rPr>
              <a:t>[14 CIDs]</a:t>
            </a:r>
          </a:p>
          <a:p>
            <a:pPr marL="285750" indent="-285750">
              <a:buFont typeface="Arial" panose="020B0604020202020204" pitchFamily="34" charset="0"/>
              <a:buChar char="•"/>
            </a:pPr>
            <a:r>
              <a:rPr lang="en-US" sz="1100" b="0" dirty="0">
                <a:ea typeface="Malgun Gothic" panose="020B0503020000020004" pitchFamily="34" charset="-127"/>
              </a:rPr>
              <a:t>10567, 13480,  13759,  13762, 11520, 10565, 11400 in </a:t>
            </a:r>
            <a:r>
              <a:rPr lang="en-US" sz="1100" b="0" dirty="0">
                <a:ea typeface="Malgun Gothic" panose="020B0503020000020004" pitchFamily="34" charset="-127"/>
                <a:hlinkClick r:id="rId5"/>
              </a:rPr>
              <a:t>11-22/1890r6</a:t>
            </a:r>
            <a:r>
              <a:rPr lang="en-US" sz="1100" b="0" dirty="0">
                <a:ea typeface="Malgun Gothic" panose="020B0503020000020004" pitchFamily="34" charset="-127"/>
              </a:rPr>
              <a:t> </a:t>
            </a:r>
            <a:r>
              <a:rPr lang="en-US" sz="1100" b="0" i="1" dirty="0">
                <a:ea typeface="Malgun Gothic" panose="020B0503020000020004" pitchFamily="34" charset="-127"/>
              </a:rPr>
              <a:t>[7 CIDs]</a:t>
            </a:r>
            <a:endParaRPr lang="en-US" sz="1100" b="0" dirty="0">
              <a:ea typeface="Malgun Gothic" panose="020B0503020000020004" pitchFamily="34" charset="-127"/>
            </a:endParaRPr>
          </a:p>
          <a:p>
            <a:r>
              <a:rPr lang="en-US" altLang="en-US" sz="1600" dirty="0"/>
              <a:t>and incorporate the text changes into the latest TGbe draft.</a:t>
            </a:r>
          </a:p>
          <a:p>
            <a:endParaRPr lang="en-US" altLang="en-US" sz="1600" dirty="0"/>
          </a:p>
          <a:p>
            <a:r>
              <a:rPr lang="en-US" sz="1600" dirty="0"/>
              <a:t>Move: 			Second:</a:t>
            </a:r>
          </a:p>
          <a:p>
            <a:r>
              <a:rPr lang="en-US" sz="1600" dirty="0"/>
              <a:t>Discussion:</a:t>
            </a:r>
          </a:p>
          <a:p>
            <a:r>
              <a:rPr lang="en-US" sz="1600" dirty="0"/>
              <a:t>Result:</a:t>
            </a:r>
          </a:p>
          <a:p>
            <a:endParaRPr lang="en-US" sz="1600" dirty="0"/>
          </a:p>
          <a:p>
            <a:r>
              <a:rPr lang="en-US" sz="1600" dirty="0"/>
              <a:t>Note: These are comment resolution documents that obtained ≥ 75% support during the straw poll phase of the Joint session of Thursday.</a:t>
            </a:r>
          </a:p>
          <a:p>
            <a:endParaRPr lang="en-US" sz="1200" b="0"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07500534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516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	10702, 11645, 11367, 11370, 10912</a:t>
            </a:r>
            <a:endParaRPr lang="en-US" sz="1400" b="0" dirty="0">
              <a:effectLst/>
              <a:ea typeface="Calibri" panose="020F0502020204030204" pitchFamily="34" charset="0"/>
            </a:endParaRPr>
          </a:p>
          <a:p>
            <a:pPr marL="285750" indent="-285750">
              <a:buFont typeface="Arial" panose="020B0604020202020204" pitchFamily="34" charset="0"/>
              <a:buChar char="•"/>
            </a:pPr>
            <a:endParaRPr lang="en-US" sz="14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a:t>
            </a:r>
          </a:p>
          <a:p>
            <a:pPr marL="0" indent="0"/>
            <a:r>
              <a:rPr lang="en-US" sz="1600" dirty="0"/>
              <a:t>Result:</a:t>
            </a:r>
            <a:endParaRPr lang="en-US" sz="1600" dirty="0">
              <a:highlight>
                <a:srgbClr val="00FF00"/>
              </a:highlight>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3" name="Date Placeholder 5">
            <a:extLst>
              <a:ext uri="{FF2B5EF4-FFF2-40B4-BE49-F238E27FC236}">
                <a16:creationId xmlns:a16="http://schemas.microsoft.com/office/drawing/2014/main" id="{7704E9DB-6FC6-94C7-876F-A0938782D8F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2871358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1FBB-1669-1157-1F16-0C5090E43D36}"/>
              </a:ext>
            </a:extLst>
          </p:cNvPr>
          <p:cNvSpPr>
            <a:spLocks noGrp="1"/>
          </p:cNvSpPr>
          <p:nvPr>
            <p:ph type="title"/>
          </p:nvPr>
        </p:nvSpPr>
        <p:spPr/>
        <p:txBody>
          <a:bodyPr/>
          <a:lstStyle/>
          <a:p>
            <a:r>
              <a:rPr lang="en-US" dirty="0"/>
              <a:t>Any Post-Q Motions (limited time)</a:t>
            </a:r>
          </a:p>
        </p:txBody>
      </p:sp>
      <p:sp>
        <p:nvSpPr>
          <p:cNvPr id="3" name="Content Placeholder 2">
            <a:extLst>
              <a:ext uri="{FF2B5EF4-FFF2-40B4-BE49-F238E27FC236}">
                <a16:creationId xmlns:a16="http://schemas.microsoft.com/office/drawing/2014/main" id="{653B6628-0BE7-0488-A5CB-FE0B6F47E90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8B34FBC-0B13-666B-9955-BA9DEDA80822}"/>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A1CF9549-D4C2-035A-5CF0-FD05E96760B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AEC3FE7-6ABF-4C1E-80F6-073254DC559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04785971"/>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517 (Final Quarantine)</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400" dirty="0"/>
              <a:t>Move to approve a resolution of:</a:t>
            </a:r>
          </a:p>
          <a:p>
            <a:pPr>
              <a:buFont typeface="Arial" panose="020B0604020202020204" pitchFamily="34" charset="0"/>
              <a:buChar char="•"/>
            </a:pPr>
            <a:r>
              <a:rPr lang="en-US" sz="1400" dirty="0"/>
              <a:t>“Rejected -- A proposed resolution for “this CID” was discussed as part of the comment resolutions in “document”, however the group could not reach consensus on a proposed change that would resolve the comment.” for all the CIDs that have not yet been resolved, wherein additional notes for the rejection reason are obtained by the TGbe editor in the “Resolution column” of 11-22/971 after being updated with the changes resulting from the approved motions, from Motion 496 up to Motion </a:t>
            </a:r>
            <a:r>
              <a:rPr lang="en-US" sz="1400" dirty="0">
                <a:solidFill>
                  <a:srgbClr val="FF0000"/>
                </a:solidFill>
              </a:rPr>
              <a:t>516.</a:t>
            </a:r>
          </a:p>
          <a:p>
            <a:pPr marL="0" indent="0"/>
            <a:endParaRPr lang="en-US" sz="1400" dirty="0"/>
          </a:p>
          <a:p>
            <a:pPr marL="0" indent="0"/>
            <a:r>
              <a:rPr lang="en-US" sz="1400" dirty="0"/>
              <a:t>Move: 	Second: </a:t>
            </a:r>
          </a:p>
          <a:p>
            <a:pPr marL="0" indent="0"/>
            <a:endParaRPr lang="en-US" sz="1400" dirty="0"/>
          </a:p>
          <a:p>
            <a:pPr marL="0" indent="0"/>
            <a:r>
              <a:rPr lang="en-US" sz="1400" dirty="0"/>
              <a:t>Discussion: </a:t>
            </a:r>
          </a:p>
          <a:p>
            <a:pPr marL="0" indent="0"/>
            <a:r>
              <a:rPr lang="en-US" sz="1400" dirty="0"/>
              <a:t>Result:</a:t>
            </a:r>
            <a:endParaRPr lang="pt-BR" sz="1050" dirty="0">
              <a:solidFill>
                <a:schemeClr val="tx1"/>
              </a:solidFill>
            </a:endParaRPr>
          </a:p>
          <a:p>
            <a:pPr marL="0" indent="0"/>
            <a:endParaRPr lang="en-US" sz="1050" dirty="0">
              <a:solidFill>
                <a:srgbClr val="FF0000"/>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9643636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D2.0,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11-22/971r</a:t>
            </a:r>
            <a:r>
              <a:rPr lang="en-US" sz="2000" dirty="0">
                <a:solidFill>
                  <a:srgbClr val="FF0000"/>
                </a:solidFill>
                <a:hlinkClick r:id="rId2">
                  <a:extLst>
                    <a:ext uri="{A12FA001-AC4F-418D-AE19-62706E023703}">
                      <ahyp:hlinkClr xmlns:ahyp="http://schemas.microsoft.com/office/drawing/2018/hyperlinkcolor" val="tx"/>
                    </a:ext>
                  </a:extLst>
                </a:hlinkClick>
              </a:rPr>
              <a:t>50</a:t>
            </a:r>
            <a:r>
              <a:rPr lang="en-US" sz="2000" dirty="0"/>
              <a:t>, in addition to motions passed during the TGbe Joint sessions of January 19</a:t>
            </a:r>
            <a:r>
              <a:rPr lang="en-US" sz="2000" baseline="30000" dirty="0"/>
              <a:t>th</a:t>
            </a:r>
            <a:r>
              <a:rPr lang="en-US" sz="2000" dirty="0"/>
              <a:t> 2023.</a:t>
            </a:r>
          </a:p>
          <a:p>
            <a:r>
              <a:rPr lang="en-US" altLang="en-US" sz="2000" dirty="0"/>
              <a:t>Instruct the editor to prepare TGbe Draft D3.0</a:t>
            </a:r>
          </a:p>
          <a:p>
            <a:r>
              <a:rPr lang="en-US" altLang="en-US" sz="2000" dirty="0"/>
              <a:t>Approve a 30 day Working Group Technical Letter Ballot asking the question “Should TGbe Draft 3.0 be forwarded to SA Ballot?”</a:t>
            </a:r>
          </a:p>
          <a:p>
            <a:endParaRPr lang="en-GB" altLang="en-US" sz="2000" dirty="0"/>
          </a:p>
          <a:p>
            <a:r>
              <a:rPr lang="en-GB" altLang="en-US" sz="2000" dirty="0"/>
              <a:t>Moved:,  		Seconded:</a:t>
            </a:r>
          </a:p>
          <a:p>
            <a:r>
              <a:rPr lang="en-GB" altLang="en-US" sz="2000" dirty="0"/>
              <a:t>Preliminary Result:  </a:t>
            </a:r>
          </a:p>
          <a:p>
            <a:r>
              <a:rPr lang="en-GB" sz="2000" dirty="0"/>
              <a:t>Result:</a:t>
            </a: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1212672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CAD Motion</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chemeClr val="tx1"/>
                </a:solidFill>
              </a:rPr>
              <a:t>Approve the P802.11be Coexistence Assessment document in </a:t>
            </a:r>
            <a:r>
              <a:rPr lang="en-US" sz="2000" dirty="0">
                <a:solidFill>
                  <a:schemeClr val="tx1"/>
                </a:solidFill>
                <a:hlinkClick r:id="rId2"/>
              </a:rPr>
              <a:t>11-21/0706r7</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Second:</a:t>
            </a:r>
          </a:p>
          <a:p>
            <a:pPr marL="0" indent="0"/>
            <a:r>
              <a:rPr lang="en-US" sz="2000" dirty="0"/>
              <a:t>Discussion:</a:t>
            </a:r>
            <a:endParaRPr lang="en-US" sz="2000" b="0" dirty="0"/>
          </a:p>
          <a:p>
            <a:r>
              <a:rPr lang="en-US" sz="2000" dirty="0"/>
              <a:t>Preliminary Result: </a:t>
            </a:r>
          </a:p>
          <a:p>
            <a:r>
              <a:rPr lang="en-US" sz="2000" dirty="0"/>
              <a:t>Result:</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24113190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1F1AF-E31E-2338-7DF4-E4E5570D341A}"/>
              </a:ext>
            </a:extLst>
          </p:cNvPr>
          <p:cNvSpPr>
            <a:spLocks noGrp="1"/>
          </p:cNvSpPr>
          <p:nvPr>
            <p:ph type="title"/>
          </p:nvPr>
        </p:nvSpPr>
        <p:spPr/>
        <p:txBody>
          <a:bodyPr/>
          <a:lstStyle/>
          <a:p>
            <a:r>
              <a:rPr lang="en-US" dirty="0"/>
              <a:t>Work in progress list</a:t>
            </a:r>
          </a:p>
        </p:txBody>
      </p:sp>
      <p:sp>
        <p:nvSpPr>
          <p:cNvPr id="7" name="Text Placeholder 6">
            <a:extLst>
              <a:ext uri="{FF2B5EF4-FFF2-40B4-BE49-F238E27FC236}">
                <a16:creationId xmlns:a16="http://schemas.microsoft.com/office/drawing/2014/main" id="{147C41F3-461E-AA08-CFE1-360DD76D5600}"/>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EAD0C7A3-F08A-00D9-D230-FC50AB3ACEFB}"/>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E9712ADC-C8C3-063A-35C9-D182685EACB1}"/>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8E589D-9CE6-93CA-24C1-1703EE6900D6}"/>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Tree>
    <p:extLst>
      <p:ext uri="{BB962C8B-B14F-4D97-AF65-F5344CB8AC3E}">
        <p14:creationId xmlns:p14="http://schemas.microsoft.com/office/powerpoint/2010/main" val="324038758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56AE0-6E2F-959B-07BE-6A5BC37D8080}"/>
              </a:ext>
            </a:extLst>
          </p:cNvPr>
          <p:cNvSpPr>
            <a:spLocks noGrp="1"/>
          </p:cNvSpPr>
          <p:nvPr>
            <p:ph type="title"/>
          </p:nvPr>
        </p:nvSpPr>
        <p:spPr/>
        <p:txBody>
          <a:bodyPr/>
          <a:lstStyle/>
          <a:p>
            <a:r>
              <a:rPr lang="en-US" dirty="0" err="1"/>
              <a:t>NoM</a:t>
            </a:r>
            <a:r>
              <a:rPr lang="en-US" dirty="0"/>
              <a:t> SPs from Tue/Wed (AM1)</a:t>
            </a:r>
          </a:p>
        </p:txBody>
      </p:sp>
      <p:sp>
        <p:nvSpPr>
          <p:cNvPr id="3" name="Content Placeholder 2">
            <a:extLst>
              <a:ext uri="{FF2B5EF4-FFF2-40B4-BE49-F238E27FC236}">
                <a16:creationId xmlns:a16="http://schemas.microsoft.com/office/drawing/2014/main" id="{F57A9BF3-E575-1906-D5AF-43327AE8DE5B}"/>
              </a:ext>
            </a:extLst>
          </p:cNvPr>
          <p:cNvSpPr>
            <a:spLocks noGrp="1"/>
          </p:cNvSpPr>
          <p:nvPr>
            <p:ph idx="1"/>
          </p:nvPr>
        </p:nvSpPr>
        <p:spPr/>
        <p:txBody>
          <a:bodyPr/>
          <a:lstStyle/>
          <a:p>
            <a:r>
              <a:rPr lang="en-US" sz="1800" kern="100" dirty="0">
                <a:solidFill>
                  <a:srgbClr val="FF0000"/>
                </a:solidFill>
                <a:effectLst/>
                <a:ea typeface="Malgun Gothic" panose="020B0503020000020004" pitchFamily="34" charset="-127"/>
                <a:cs typeface="Times New Roman" panose="02020603050405020304" pitchFamily="18" charset="0"/>
              </a:rPr>
              <a:t>10924 </a:t>
            </a:r>
            <a:r>
              <a:rPr lang="en-US" sz="1800" b="1" dirty="0">
                <a:solidFill>
                  <a:srgbClr val="FF0000"/>
                </a:solidFill>
                <a:effectLst/>
                <a:cs typeface="Times New Roman" panose="02020603050405020304" pitchFamily="18" charset="0"/>
              </a:rPr>
              <a:t>in 11-22/1935r2 				</a:t>
            </a:r>
            <a:r>
              <a:rPr lang="en-US" sz="1800" kern="100" dirty="0">
                <a:solidFill>
                  <a:srgbClr val="FF0000"/>
                </a:solidFill>
                <a:effectLst/>
                <a:ea typeface="Malgun Gothic" panose="020B0503020000020004" pitchFamily="34" charset="-127"/>
                <a:cs typeface="Times New Roman" panose="02020603050405020304" pitchFamily="18" charset="0"/>
              </a:rPr>
              <a:t>13Y, 14N, 18A</a:t>
            </a:r>
            <a:endParaRPr lang="en-US" sz="1800" kern="100" dirty="0">
              <a:effectLst/>
              <a:ea typeface="Malgun Gothic" panose="020B0503020000020004" pitchFamily="34" charset="-127"/>
              <a:cs typeface="Times New Roman" panose="02020603050405020304" pitchFamily="18" charset="0"/>
            </a:endParaRPr>
          </a:p>
          <a:p>
            <a:r>
              <a:rPr lang="en-US" sz="1800" kern="100" dirty="0">
                <a:solidFill>
                  <a:srgbClr val="FF0000"/>
                </a:solidFill>
                <a:effectLst/>
                <a:ea typeface="Malgun Gothic" panose="020B0503020000020004" pitchFamily="34" charset="-127"/>
                <a:cs typeface="Times New Roman" panose="02020603050405020304" pitchFamily="18" charset="0"/>
              </a:rPr>
              <a:t>11965 </a:t>
            </a:r>
            <a:r>
              <a:rPr lang="en-US" sz="1800" b="1" dirty="0">
                <a:solidFill>
                  <a:srgbClr val="FF0000"/>
                </a:solidFill>
                <a:effectLst/>
                <a:cs typeface="Times New Roman" panose="02020603050405020304" pitchFamily="18" charset="0"/>
              </a:rPr>
              <a:t>in 11-22/2165r2 				</a:t>
            </a:r>
            <a:r>
              <a:rPr lang="en-US" sz="1800" kern="100" dirty="0">
                <a:solidFill>
                  <a:srgbClr val="FF0000"/>
                </a:solidFill>
                <a:effectLst/>
                <a:ea typeface="Malgun Gothic" panose="020B0503020000020004" pitchFamily="34" charset="-127"/>
                <a:cs typeface="Times New Roman" panose="02020603050405020304" pitchFamily="18" charset="0"/>
              </a:rPr>
              <a:t>16Y, 15N, 18A</a:t>
            </a:r>
            <a:endParaRPr lang="en-US" sz="1800" kern="100" dirty="0">
              <a:effectLst/>
              <a:ea typeface="Malgun Gothic" panose="020B0503020000020004" pitchFamily="34" charset="-127"/>
              <a:cs typeface="Times New Roman" panose="02020603050405020304" pitchFamily="18" charset="0"/>
            </a:endParaRPr>
          </a:p>
          <a:p>
            <a:r>
              <a:rPr lang="en-US" sz="1800" kern="100" dirty="0">
                <a:solidFill>
                  <a:srgbClr val="FF0000"/>
                </a:solidFill>
                <a:effectLst/>
                <a:ea typeface="Malgun Gothic" panose="020B0503020000020004" pitchFamily="34" charset="-127"/>
                <a:cs typeface="Times New Roman" panose="02020603050405020304" pitchFamily="18" charset="0"/>
              </a:rPr>
              <a:t>13481 13760 </a:t>
            </a:r>
            <a:r>
              <a:rPr lang="en-US" sz="1800" b="1" dirty="0">
                <a:solidFill>
                  <a:srgbClr val="FF0000"/>
                </a:solidFill>
                <a:effectLst/>
                <a:cs typeface="Times New Roman" panose="02020603050405020304" pitchFamily="18" charset="0"/>
              </a:rPr>
              <a:t>in 11-22/1890r5 		</a:t>
            </a:r>
            <a:r>
              <a:rPr lang="en-US" sz="1800" kern="100" dirty="0">
                <a:solidFill>
                  <a:srgbClr val="FF0000"/>
                </a:solidFill>
                <a:effectLst/>
                <a:ea typeface="Malgun Gothic" panose="020B0503020000020004" pitchFamily="34" charset="-127"/>
                <a:cs typeface="Times New Roman" panose="02020603050405020304" pitchFamily="18" charset="0"/>
              </a:rPr>
              <a:t>28Y, 17N, 14A</a:t>
            </a:r>
            <a:endParaRPr lang="en-US" sz="1800" kern="100" dirty="0">
              <a:effectLst/>
              <a:ea typeface="Malgun Gothic" panose="020B0503020000020004" pitchFamily="34" charset="-127"/>
              <a:cs typeface="Times New Roman" panose="02020603050405020304" pitchFamily="18" charset="0"/>
            </a:endParaRPr>
          </a:p>
          <a:p>
            <a:r>
              <a:rPr lang="en-US" sz="1800" kern="100" dirty="0">
                <a:solidFill>
                  <a:srgbClr val="FF0000"/>
                </a:solidFill>
                <a:effectLst/>
                <a:ea typeface="Malgun Gothic" panose="020B0503020000020004" pitchFamily="34" charset="-127"/>
                <a:cs typeface="Times New Roman" panose="02020603050405020304" pitchFamily="18" charset="0"/>
              </a:rPr>
              <a:t>12862 </a:t>
            </a:r>
            <a:r>
              <a:rPr lang="en-US" sz="1800" b="1" dirty="0">
                <a:solidFill>
                  <a:srgbClr val="FF0000"/>
                </a:solidFill>
                <a:effectLst/>
                <a:cs typeface="Times New Roman" panose="02020603050405020304" pitchFamily="18" charset="0"/>
              </a:rPr>
              <a:t>in 11-22/1503r7 				</a:t>
            </a:r>
            <a:r>
              <a:rPr lang="en-US" sz="1800" dirty="0">
                <a:solidFill>
                  <a:srgbClr val="FF0000"/>
                </a:solidFill>
                <a:effectLst/>
                <a:cs typeface="Times New Roman" panose="02020603050405020304" pitchFamily="18" charset="0"/>
              </a:rPr>
              <a:t>32Y, 17N, 13A</a:t>
            </a:r>
            <a:endParaRPr lang="en-US" sz="1800" kern="100" dirty="0">
              <a:effectLst/>
              <a:ea typeface="Malgun Gothic" panose="020B0503020000020004" pitchFamily="34" charset="-127"/>
              <a:cs typeface="Times New Roman" panose="02020603050405020304" pitchFamily="18" charset="0"/>
            </a:endParaRPr>
          </a:p>
          <a:p>
            <a:r>
              <a:rPr lang="en-US" sz="1800" kern="100" dirty="0">
                <a:solidFill>
                  <a:srgbClr val="FF0000"/>
                </a:solidFill>
                <a:effectLst/>
                <a:ea typeface="Malgun Gothic" panose="020B0503020000020004" pitchFamily="34" charset="-127"/>
                <a:cs typeface="Times New Roman" panose="02020603050405020304" pitchFamily="18" charset="0"/>
              </a:rPr>
              <a:t>12414 </a:t>
            </a:r>
            <a:r>
              <a:rPr lang="en-US" sz="1800" b="1" dirty="0">
                <a:solidFill>
                  <a:srgbClr val="FF0000"/>
                </a:solidFill>
                <a:effectLst/>
                <a:cs typeface="Times New Roman" panose="02020603050405020304" pitchFamily="18" charset="0"/>
              </a:rPr>
              <a:t>in 11-22/1537r1 				</a:t>
            </a:r>
            <a:r>
              <a:rPr lang="en-US" sz="1800" kern="100" dirty="0">
                <a:solidFill>
                  <a:srgbClr val="FF0000"/>
                </a:solidFill>
                <a:effectLst/>
                <a:ea typeface="Malgun Gothic" panose="020B0503020000020004" pitchFamily="34" charset="-127"/>
                <a:cs typeface="Times New Roman" panose="02020603050405020304" pitchFamily="18" charset="0"/>
              </a:rPr>
              <a:t>9Y, 32N, 26A</a:t>
            </a:r>
            <a:endParaRPr lang="en-US" sz="1800" kern="100" dirty="0">
              <a:effectLst/>
              <a:ea typeface="Malgun Gothic" panose="020B0503020000020004" pitchFamily="34" charset="-127"/>
              <a:cs typeface="Times New Roman" panose="02020603050405020304" pitchFamily="18" charset="0"/>
            </a:endParaRPr>
          </a:p>
          <a:p>
            <a:r>
              <a:rPr lang="en-US" sz="1800" dirty="0">
                <a:solidFill>
                  <a:srgbClr val="FF0000"/>
                </a:solidFill>
                <a:effectLst/>
                <a:ea typeface="Calibri" panose="020F0502020204030204" pitchFamily="34" charset="0"/>
              </a:rPr>
              <a:t>14072 in 11-22/1036r5 				23Y, 36N, 29A</a:t>
            </a:r>
          </a:p>
          <a:p>
            <a:r>
              <a:rPr lang="en-US" sz="1800" dirty="0">
                <a:solidFill>
                  <a:srgbClr val="FF0000"/>
                </a:solidFill>
                <a:effectLst/>
                <a:ea typeface="Calibri" panose="020F0502020204030204" pitchFamily="34" charset="0"/>
                <a:cs typeface="Times New Roman" panose="02020603050405020304" pitchFamily="18" charset="0"/>
              </a:rPr>
              <a:t>11587 </a:t>
            </a:r>
            <a:r>
              <a:rPr lang="en-US" sz="1800" dirty="0">
                <a:solidFill>
                  <a:srgbClr val="FF0000"/>
                </a:solidFill>
                <a:effectLst/>
                <a:ea typeface="Calibri" panose="020F0502020204030204" pitchFamily="34" charset="0"/>
              </a:rPr>
              <a:t>in 11-22/1201r6 				42Y, 49N, 11A	</a:t>
            </a:r>
            <a:endParaRPr lang="en-US" sz="1800" dirty="0">
              <a:solidFill>
                <a:srgbClr val="FF0000"/>
              </a:solidFill>
              <a:effectLst/>
              <a:ea typeface="Calibri" panose="020F0502020204030204" pitchFamily="34" charset="0"/>
              <a:cs typeface="Times New Roman" panose="02020603050405020304" pitchFamily="18" charset="0"/>
            </a:endParaRPr>
          </a:p>
          <a:p>
            <a:r>
              <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rPr>
              <a:t>13041, 10693, 10917, 12270, 13106, 13108, 13234, 13631, 11154, 13664 </a:t>
            </a:r>
            <a:r>
              <a:rPr lang="en-US" sz="1800" b="1" dirty="0">
                <a:effectLst/>
                <a:latin typeface="Malgun Gothic" panose="020B0503020000020004" pitchFamily="34" charset="-127"/>
                <a:cs typeface="Times New Roman" panose="02020603050405020304" pitchFamily="18" charset="0"/>
              </a:rPr>
              <a:t>in 11-22/1959r0 		</a:t>
            </a:r>
            <a:r>
              <a:rPr lang="en-US" sz="1800" dirty="0">
                <a:effectLst/>
                <a:latin typeface="Malgun Gothic" panose="020B0503020000020004" pitchFamily="34" charset="-127"/>
                <a:cs typeface="Times New Roman" panose="02020603050405020304" pitchFamily="18" charset="0"/>
              </a:rPr>
              <a:t>29Y, 27N, 15A</a:t>
            </a:r>
          </a:p>
          <a:p>
            <a:r>
              <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rPr>
              <a:t>11366, 11368, and 11369 </a:t>
            </a:r>
            <a:r>
              <a:rPr lang="en-US" sz="1800" b="1" dirty="0">
                <a:effectLst/>
                <a:latin typeface="Malgun Gothic" panose="020B0503020000020004" pitchFamily="34" charset="-127"/>
                <a:cs typeface="Times New Roman" panose="02020603050405020304" pitchFamily="18" charset="0"/>
              </a:rPr>
              <a:t>in 11-22/2175r1 </a:t>
            </a:r>
            <a:r>
              <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rPr>
              <a:t>33Y, 19N, 22A</a:t>
            </a:r>
          </a:p>
          <a:p>
            <a:r>
              <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rPr>
              <a:t>13414, 13811, 13412 </a:t>
            </a:r>
            <a:r>
              <a:rPr lang="en-US" sz="1800" b="1" dirty="0">
                <a:effectLst/>
                <a:latin typeface="Malgun Gothic" panose="020B0503020000020004" pitchFamily="34" charset="-127"/>
                <a:cs typeface="Times New Roman" panose="02020603050405020304" pitchFamily="18" charset="0"/>
              </a:rPr>
              <a:t>in 11-22/1756r9 </a:t>
            </a:r>
            <a:r>
              <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rPr>
              <a:t>37Y, 36N, 17A</a:t>
            </a:r>
          </a:p>
          <a:p>
            <a:endPar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endPar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endParaRPr lang="en-US" sz="18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endParaRPr lang="en-US" sz="1800" kern="100" dirty="0">
              <a:effectLst/>
              <a:ea typeface="Malgun Gothic" panose="020B0503020000020004" pitchFamily="34" charset="-127"/>
              <a:cs typeface="Times New Roman" panose="02020603050405020304" pitchFamily="18" charset="0"/>
            </a:endParaRPr>
          </a:p>
          <a:p>
            <a:endParaRPr lang="en-US" sz="1800" kern="100" dirty="0">
              <a:effectLst/>
              <a:ea typeface="Malgun Gothic" panose="020B0503020000020004" pitchFamily="34" charset="-127"/>
              <a:cs typeface="Times New Roman" panose="02020603050405020304" pitchFamily="18" charset="0"/>
            </a:endParaRPr>
          </a:p>
          <a:p>
            <a:endParaRPr lang="en-US" sz="1800" kern="100" dirty="0">
              <a:effectLst/>
              <a:ea typeface="Malgun Gothic" panose="020B0503020000020004" pitchFamily="34" charset="-127"/>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C167276F-6DE6-975E-40AF-F83F8507BAAE}"/>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D6D2D149-60AE-31F2-4770-BB720B43BB8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11F60E-3ECF-3CED-F8D8-9C9B12E3F5BC}"/>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6327073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513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11587 in 11-22/1201r4</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with 22/1201r4.  The straw poll results are 17 Yes, 11 No, 22 Abstain. This CID is discussed on August 29, 2022 with 22/1201r2. POC: Vishnu</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400874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514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10016, 10077, 10727, 12723, 12836, 13340, 13654, 13684, 14091 in 11-22/1264r6</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CIDs discussed in January 16, 2023. SP result is 21Y, 17N, 21A. CIDs discussed on September 7, 2022, but no straw poll is conducted.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0830903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515 (Post-Quarantine 5)</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13989 in 11-22/1263r4</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r>
              <a:rPr lang="en-US" sz="1400" dirty="0">
                <a:solidFill>
                  <a:srgbClr val="00B050"/>
                </a:solidFill>
              </a:rPr>
              <a:t>Already passed SP.</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22/1263r4.  The straw poll results are 20 Yes, 25 No, 21 Abstain. This CID is discussed on September 7, 2022 with 22/1263r2, but no straw poll is conducted. POC: Yunbo.</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4026501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516 (Post-Quarantine 6)</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13638 in 11-22/1427r1</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but no straw poll is conducted yet. POC: Rubayet</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31911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517 (Post-Quarantine 7)</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10041, 10044, 10045, 10089, 11163, 13649, 13816 in 11-22/1505r2</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14, 2022, but no straw poll is conducted yet. POC: Liwen</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4447606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518 (Post-Quarantine 8)</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10042, 10046, 10047, 10165, 10166, 10167, 11463, 11464, 11588, 11589, 11590, 12851, 12856, 12857, 12858, 12859, 12862, 12873, 12893 in 11-22/1503r2</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October 13, 2022, but no straw poll is conducted yet. POC: Liwen.</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23520667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519 (Post-Quarantine 9)</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10043, 10868, 10910, 11584, 12167, 12294, 13594, 13595, 13949 in 11-22/1504r2  </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December 21, 2022 with 22/1504r2, but no straw poll is conducted yet. This CID is discussed on December 7, 2022 with 22/1743r3, but no straw poll is conducted yet. POC: Liwen</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88713567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520 (Post-Quarantine 10)</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10082, 10365, 12326, 12440, 13394, 13699, 13925 in 11-22/1418r1 [7 CIDs]</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30, 2022, but no straw poll is conducted yet.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9029549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521 (Post-Quarantine 11)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13392, 13393 in 11-22/1417r0 [2 CIDs]</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but no straw poll is conducted yet.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4777512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522 (Post-Quarantine 12)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10733, 12074, 13015, 13057, 13240, 13311, 13312, 13661, 13738 in 11-22/1545r3, </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22/1545r3, but no straw poll is conducted yet. This CID is discussed on November 16, 2022 with 22/1545r2, but no straw poll is conducted yet. POC: Kumail.</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592196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523 (Post-Quarantine 13)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10773 in 11-22/1683r6,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22/1683r6, but no straw poll is conducted yet.  This CID is discussed on December 5, 2022 with 22/1683r3, but no straw poll is conducted yet. POC: Frank</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28120264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524 (Post-Quarantine 14)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10385, 10436, 10486, 10632, 10717, 10722, 10771, 10772, 11102, 11658, 11742, 12163, 12164, 12165, 12168, 12169, 12377, 12378, 12481, 12906, 13066, 13092, 13277, 11-22/1709r5</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with 22/1709r2, but no straw poll is conducted yet.</a:t>
            </a:r>
          </a:p>
          <a:p>
            <a:pPr marL="0" indent="0"/>
            <a:r>
              <a:rPr lang="en-US" sz="1200" dirty="0"/>
              <a:t>This CID is discussed on November 17, 2022 with 22/1709r5.  The straw poll results are 50 Yes, 47 No, 18 Abstain.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89992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527 (Post-Quarantine 17)</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13412, 13414, 13811 in 11-22/1756r7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but no straw poll is conducted yet. POC: Minyoung.</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11214160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528 (Post-Quarantine 18)</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10924 in 11-22/1935r1, </a:t>
            </a:r>
          </a:p>
          <a:p>
            <a:pPr>
              <a:buFont typeface="Arial" panose="020B0604020202020204" pitchFamily="34" charset="0"/>
              <a:buChar char="•"/>
            </a:pPr>
            <a:endParaRPr lang="en-US" sz="1400" dirty="0"/>
          </a:p>
          <a:p>
            <a:pPr>
              <a:buFont typeface="Arial" panose="020B0604020202020204" pitchFamily="34" charset="0"/>
              <a:buChar char="•"/>
            </a:pPr>
            <a:r>
              <a:rPr lang="en-US" sz="1400" dirty="0"/>
              <a:t>Done.</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Thomas.</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5226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529 (Post-Quarantine 19)</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12291, 12292, 12338 in 11-22/1906r0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a:t>
            </a:r>
          </a:p>
          <a:p>
            <a:pPr marL="0" indent="0"/>
            <a:r>
              <a:rPr lang="en-US" sz="1200" dirty="0"/>
              <a:t>This CID is discussed on January 11, 2023,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120593000"/>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530 (Post-Quarantine 20)</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10565, 11400 11-22/1890r0 [2CIDs]</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4828991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531 (Post-Quarantine 21)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10567, 11042, 11401, 11520, 13480, 13481, 13759, 13760, 13762 in 11-22/1890r1</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17, 2022,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692666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532 (Post-Quarantine 22)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10912, 12486 in 11-22/2184r0</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61445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533 (Post-Quarantine 23)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12485 11-22/2153r0,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The straw poll results are 5 Yes, 35 No, 8 Abstain.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1504710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534 (Post-Quarantine 24)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12488  in 11-22/2183r0. </a:t>
            </a:r>
          </a:p>
          <a:p>
            <a:pPr>
              <a:buFont typeface="Arial" panose="020B0604020202020204" pitchFamily="34" charset="0"/>
              <a:buChar char="•"/>
            </a:pPr>
            <a:endParaRPr lang="en-US" sz="1400" dirty="0"/>
          </a:p>
          <a:p>
            <a:pPr>
              <a:buFont typeface="Arial" panose="020B0604020202020204" pitchFamily="34" charset="0"/>
              <a:buChar char="•"/>
            </a:pPr>
            <a:r>
              <a:rPr lang="en-US" sz="1400" dirty="0"/>
              <a:t>More discussion</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but no straw poll is conducted yet.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5347374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D009-C0FB-3FA1-2C3A-8C4A62CAD754}"/>
              </a:ext>
            </a:extLst>
          </p:cNvPr>
          <p:cNvSpPr>
            <a:spLocks noGrp="1"/>
          </p:cNvSpPr>
          <p:nvPr>
            <p:ph type="title"/>
          </p:nvPr>
        </p:nvSpPr>
        <p:spPr/>
        <p:txBody>
          <a:bodyPr/>
          <a:lstStyle/>
          <a:p>
            <a:r>
              <a:rPr lang="en-US" dirty="0"/>
              <a:t>Post-quarantine (January interim)</a:t>
            </a:r>
          </a:p>
        </p:txBody>
      </p:sp>
      <p:sp>
        <p:nvSpPr>
          <p:cNvPr id="3" name="Content Placeholder 2">
            <a:extLst>
              <a:ext uri="{FF2B5EF4-FFF2-40B4-BE49-F238E27FC236}">
                <a16:creationId xmlns:a16="http://schemas.microsoft.com/office/drawing/2014/main" id="{E0A1AA61-4025-51EE-E804-C9D7725CABE0}"/>
              </a:ext>
            </a:extLst>
          </p:cNvPr>
          <p:cNvSpPr>
            <a:spLocks noGrp="1"/>
          </p:cNvSpPr>
          <p:nvPr>
            <p:ph idx="1"/>
          </p:nvPr>
        </p:nvSpPr>
        <p:spPr/>
        <p:txBody>
          <a:bodyPr/>
          <a:lstStyle/>
          <a:p>
            <a:r>
              <a:rPr lang="en-US" dirty="0"/>
              <a:t>We can run a motion on doc 1381r5 for the following 15 CIDs, which includes the 3 CIDs:</a:t>
            </a:r>
          </a:p>
          <a:p>
            <a:r>
              <a:rPr lang="en-US" dirty="0"/>
              <a:t>"10386, 12158, 10572, 13735, 11121, 13734, 10206, 13960, 13620, 10426, 12484, 12643, 10876, 12380, 13856"</a:t>
            </a:r>
          </a:p>
        </p:txBody>
      </p:sp>
      <p:sp>
        <p:nvSpPr>
          <p:cNvPr id="4" name="Slide Number Placeholder 3">
            <a:extLst>
              <a:ext uri="{FF2B5EF4-FFF2-40B4-BE49-F238E27FC236}">
                <a16:creationId xmlns:a16="http://schemas.microsoft.com/office/drawing/2014/main" id="{03CFA405-BF8F-3C64-98CD-4871315E03CA}"/>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21F6A19A-00A6-1576-28BF-B326290E98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F61EB7A-C482-E91D-3EC0-60E73555401C}"/>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065981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D2.0, as defined in </a:t>
            </a:r>
            <a:r>
              <a:rPr lang="en-US" sz="2000" dirty="0">
                <a:hlinkClick r:id="rId2"/>
              </a:rPr>
              <a:t>11-22/971r50</a:t>
            </a:r>
            <a:r>
              <a:rPr lang="en-US" sz="2000" dirty="0"/>
              <a:t>, in addition to motions passed during the TGbe Joint sessions of January 19</a:t>
            </a:r>
            <a:r>
              <a:rPr lang="en-US" sz="2000" baseline="30000" dirty="0"/>
              <a:t>th</a:t>
            </a:r>
            <a:r>
              <a:rPr lang="en-US" sz="2000" dirty="0"/>
              <a:t> 2023.</a:t>
            </a:r>
          </a:p>
          <a:p>
            <a:r>
              <a:rPr lang="en-US" altLang="en-US" sz="2000" dirty="0"/>
              <a:t>Instruct the editor to prepare TGbe Draft D3.0</a:t>
            </a:r>
          </a:p>
          <a:p>
            <a:r>
              <a:rPr lang="en-US" altLang="en-US" sz="2000" dirty="0"/>
              <a:t>Approve a 30 day Working Group Technical Letter Ballot asking the question “Should TGbe Draft 3.0 be forwarded to SA Ballot?”</a:t>
            </a:r>
          </a:p>
          <a:p>
            <a:endParaRPr lang="en-GB" altLang="en-US" sz="2000" dirty="0"/>
          </a:p>
          <a:p>
            <a:r>
              <a:rPr lang="en-GB" altLang="en-US" sz="2000" dirty="0"/>
              <a:t>Moved:,  		Seconded:</a:t>
            </a:r>
          </a:p>
          <a:p>
            <a:r>
              <a:rPr lang="en-GB" altLang="en-US" sz="2000" dirty="0"/>
              <a:t>Preliminary Result:  </a:t>
            </a:r>
          </a:p>
          <a:p>
            <a:r>
              <a:rPr lang="en-GB" sz="2000" dirty="0"/>
              <a:t>Result:</a:t>
            </a: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CAD Motion</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chemeClr val="tx1"/>
                </a:solidFill>
              </a:rPr>
              <a:t>Approve the P802.11be Coexistence Assessment document in </a:t>
            </a:r>
            <a:r>
              <a:rPr lang="en-US" sz="2000" dirty="0">
                <a:solidFill>
                  <a:schemeClr val="tx1"/>
                </a:solidFill>
                <a:hlinkClick r:id="rId2"/>
              </a:rPr>
              <a:t>11-21/0706r7</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Second:</a:t>
            </a:r>
          </a:p>
          <a:p>
            <a:pPr marL="0" indent="0"/>
            <a:r>
              <a:rPr lang="en-US" sz="2000" dirty="0"/>
              <a:t>Discussion:</a:t>
            </a:r>
            <a:endParaRPr lang="en-US" sz="2000" b="0" dirty="0"/>
          </a:p>
          <a:p>
            <a:r>
              <a:rPr lang="en-US" sz="2000" dirty="0"/>
              <a:t>Preliminary Result: </a:t>
            </a:r>
          </a:p>
          <a:p>
            <a:r>
              <a:rPr lang="en-US" sz="2000" dirty="0"/>
              <a:t>Result:</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123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233573</TotalTime>
  <Words>24240</Words>
  <Application>Microsoft Office PowerPoint</Application>
  <PresentationFormat>On-screen Show (4:3)</PresentationFormat>
  <Paragraphs>2398</Paragraphs>
  <Slides>178</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178</vt:i4>
      </vt:variant>
    </vt:vector>
  </HeadingPairs>
  <TitlesOfParts>
    <vt:vector size="185"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lpstr>Motion 485 (Post-Quarantine 1)</vt:lpstr>
      <vt:lpstr>Motion 486 (Post-Quarantine 3)</vt:lpstr>
      <vt:lpstr>Motions in January 04th</vt:lpstr>
      <vt:lpstr>Motion 487 (MAC)</vt:lpstr>
      <vt:lpstr>Motion 488 (MAC)</vt:lpstr>
      <vt:lpstr>Motion 489 (Joint)</vt:lpstr>
      <vt:lpstr>Motion 490 (Withdrawal)</vt:lpstr>
      <vt:lpstr>Motion 491 (Quarantine 1)</vt:lpstr>
      <vt:lpstr>Motion 492 (Post-Quarantine 1)</vt:lpstr>
      <vt:lpstr>Motion 493 (Post-Quarantine 2)</vt:lpstr>
      <vt:lpstr>Motion 494 (Post-Quarantine 3)</vt:lpstr>
      <vt:lpstr>Motion 495 (Post-Quarantine 4)</vt:lpstr>
      <vt:lpstr>Motions in January 16th</vt:lpstr>
      <vt:lpstr>Approve TG Minutes</vt:lpstr>
      <vt:lpstr>Motion 496 (Joint)</vt:lpstr>
      <vt:lpstr>Motion 497 (MAC)</vt:lpstr>
      <vt:lpstr>Motion 498 (MAC)</vt:lpstr>
      <vt:lpstr>Motion 499 (MAC)</vt:lpstr>
      <vt:lpstr>Motion 500 (Withdrawal)</vt:lpstr>
      <vt:lpstr>Motion 501 (MAC)</vt:lpstr>
      <vt:lpstr>Motions in January 17th</vt:lpstr>
      <vt:lpstr>Motion 502 (Post-Quarantine 1)</vt:lpstr>
      <vt:lpstr>Motion 503 (Post-Quarantine 2)</vt:lpstr>
      <vt:lpstr>Motion 504 (MAC-Separate)</vt:lpstr>
      <vt:lpstr>Motion 505 (Quarantine 1)</vt:lpstr>
      <vt:lpstr>Motion 506 (Quarantine 2)</vt:lpstr>
      <vt:lpstr>Motion 507 (Quarantine 3)</vt:lpstr>
      <vt:lpstr>Motion 508 (Quarantine 4)</vt:lpstr>
      <vt:lpstr>Motion 509 (Quarantine 6)</vt:lpstr>
      <vt:lpstr>Motion 510 (Quarantine 7)</vt:lpstr>
      <vt:lpstr>Motion 511 (MAC)</vt:lpstr>
      <vt:lpstr>Motion 512 (Joint)</vt:lpstr>
      <vt:lpstr>Motions in January 19th</vt:lpstr>
      <vt:lpstr>Motion 513 (Joint)</vt:lpstr>
      <vt:lpstr>Motion 514 (MAC)</vt:lpstr>
      <vt:lpstr>Motion 515 (MAC-separate)</vt:lpstr>
      <vt:lpstr>Motion 516 (MAC-separate)</vt:lpstr>
      <vt:lpstr>Motion 517 (MAC)</vt:lpstr>
      <vt:lpstr>Motion 518 (Joint)</vt:lpstr>
      <vt:lpstr>Motion 519 (Joint)</vt:lpstr>
      <vt:lpstr>Motion 516 (Withdrawal)</vt:lpstr>
      <vt:lpstr>Any Post-Q Motions (limited time)</vt:lpstr>
      <vt:lpstr>Motion 517 (Final Quarantine)</vt:lpstr>
      <vt:lpstr>WG LB Motion</vt:lpstr>
      <vt:lpstr>CAD Motion</vt:lpstr>
      <vt:lpstr>Work in progress list</vt:lpstr>
      <vt:lpstr>NoM SPs from Tue/Wed (AM1)</vt:lpstr>
      <vt:lpstr>Motion 513 (Post-Quarantine 3)</vt:lpstr>
      <vt:lpstr>Motion 514 (Post-Quarantine 4)</vt:lpstr>
      <vt:lpstr>Motion 515 (Post-Quarantine 5)</vt:lpstr>
      <vt:lpstr>Motion 516 (Post-Quarantine 6)</vt:lpstr>
      <vt:lpstr>Motion 517 (Post-Quarantine 7)</vt:lpstr>
      <vt:lpstr>Motion 518 (Post-Quarantine 8)</vt:lpstr>
      <vt:lpstr>Motion 519 (Post-Quarantine 9)</vt:lpstr>
      <vt:lpstr>Motion 520 (Post-Quarantine 10)</vt:lpstr>
      <vt:lpstr>Motion 521 (Post-Quarantine 11)</vt:lpstr>
      <vt:lpstr>Motion 522 (Post-Quarantine 12)</vt:lpstr>
      <vt:lpstr>Motion 523 (Post-Quarantine 13)</vt:lpstr>
      <vt:lpstr>Motion 524 (Post-Quarantine 14)</vt:lpstr>
      <vt:lpstr>Motion 527 (Post-Quarantine 17)</vt:lpstr>
      <vt:lpstr>Motion 528 (Post-Quarantine 18)</vt:lpstr>
      <vt:lpstr>Motion 529 (Post-Quarantine 19)</vt:lpstr>
      <vt:lpstr>Motion 530 (Post-Quarantine 20)</vt:lpstr>
      <vt:lpstr>Motion 531 (Post-Quarantine 21)</vt:lpstr>
      <vt:lpstr>Motion 532 (Post-Quarantine 22)</vt:lpstr>
      <vt:lpstr>Motion 533 (Post-Quarantine 23)</vt:lpstr>
      <vt:lpstr>Motion 534 (Post-Quarantine 24)</vt:lpstr>
      <vt:lpstr>Post-quarantine (January interim)</vt:lpstr>
      <vt:lpstr>WG LB Motion</vt:lpstr>
      <vt:lpstr>CAD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2367</cp:revision>
  <cp:lastPrinted>1601-01-01T00:00:00Z</cp:lastPrinted>
  <dcterms:created xsi:type="dcterms:W3CDTF">2017-01-26T15:28:16Z</dcterms:created>
  <dcterms:modified xsi:type="dcterms:W3CDTF">2023-01-19T18:04:36Z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