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6"/>
  </p:notesMasterIdLst>
  <p:handoutMasterIdLst>
    <p:handoutMasterId r:id="rId177"/>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64" r:id="rId145"/>
    <p:sldId id="1062" r:id="rId146"/>
    <p:sldId id="1065" r:id="rId147"/>
    <p:sldId id="1069" r:id="rId148"/>
    <p:sldId id="1067" r:id="rId149"/>
    <p:sldId id="1068" r:id="rId150"/>
    <p:sldId id="1029" r:id="rId151"/>
    <p:sldId id="1066" r:id="rId152"/>
    <p:sldId id="1040" r:id="rId153"/>
    <p:sldId id="1041" r:id="rId154"/>
    <p:sldId id="1042" r:id="rId155"/>
    <p:sldId id="1043" r:id="rId156"/>
    <p:sldId id="1044" r:id="rId157"/>
    <p:sldId id="1045" r:id="rId158"/>
    <p:sldId id="1046" r:id="rId159"/>
    <p:sldId id="1047" r:id="rId160"/>
    <p:sldId id="1048" r:id="rId161"/>
    <p:sldId id="1049" r:id="rId162"/>
    <p:sldId id="1053" r:id="rId163"/>
    <p:sldId id="1054" r:id="rId164"/>
    <p:sldId id="1056" r:id="rId165"/>
    <p:sldId id="1051" r:id="rId166"/>
    <p:sldId id="1059" r:id="rId167"/>
    <p:sldId id="1058" r:id="rId168"/>
    <p:sldId id="1057" r:id="rId169"/>
    <p:sldId id="1052" r:id="rId170"/>
    <p:sldId id="1061" r:id="rId171"/>
    <p:sldId id="1060" r:id="rId172"/>
    <p:sldId id="1005" r:id="rId173"/>
    <p:sldId id="880" r:id="rId174"/>
    <p:sldId id="879" r:id="rId1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210" dt="2023-01-18T18:44:59.9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tableStyles" Target="tableStyle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microsoft.com/office/2016/11/relationships/changesInfo" Target="changesInfos/changesInfo1.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handoutMaster" Target="handoutMasters/handoutMaster1.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microsoft.com/office/2015/10/relationships/revisionInfo" Target="revisionInfo.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theme" Target="theme/theme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notesMaster" Target="notesMasters/notes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12:38:30.609" v="10444" actId="6549"/>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mod">
        <pc:chgData name="Alfred Asterjadhi" userId="39de57b9-85c0-4fd1-aaac-8ca2b6560ad0" providerId="ADAL" clId="{B8DD8662-A94E-4851-8378-360A7F03AA7C}" dt="2023-01-18T18:33:53.733" v="9999" actId="2057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mod">
        <pc:chgData name="Alfred Asterjadhi" userId="39de57b9-85c0-4fd1-aaac-8ca2b6560ad0" providerId="ADAL" clId="{B8DD8662-A94E-4851-8378-360A7F03AA7C}" dt="2023-01-18T18:31:32.532" v="9967" actId="2057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7T17:18:02.657" v="9008" actId="2057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7T17:18:06.979" v="9009"/>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7T17:18:39.997" v="9028" actId="20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7T17:19:17.433" v="9042"/>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7T17:19:30.305" v="9043"/>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7T17:19:38.629" v="9044"/>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7T17:19:45.116" v="9045"/>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7T17:19:56.279" v="9046"/>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7T17:20:22.204" v="90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7T17:21:46.129" v="9067" actId="2057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7T17:22:24.037" v="9073" actId="2057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7T17:23:08.480" v="907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7T17:21:03.804" v="9049"/>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7T17:21:25.538" v="9061"/>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7T17:22:14.102" v="9068"/>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7T17:23:01.639" v="9076"/>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7T17:22:56.399" v="9075"/>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7T17:22:46.711" v="9074"/>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7T17:23:19.365" v="9079"/>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7T17:23:16.043" v="9078"/>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8T15:37:29.032" v="9829" actId="404"/>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8T15:37:29.032" v="9829" actId="404"/>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8T15:37:51.056" v="9837" actId="20577"/>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8T15:37:51.056" v="9837" actId="20577"/>
          <ac:spMkLst>
            <pc:docMk/>
            <pc:sldMk cId="2244321404" sldId="1065"/>
            <ac:spMk id="3" creationId="{93EB16D6-11CB-4092-9D44-C889CC5233EA}"/>
          </ac:spMkLst>
        </pc:spChg>
      </pc:sldChg>
      <pc:sldChg chg="modSp new mod ord">
        <pc:chgData name="Alfred Asterjadhi" userId="39de57b9-85c0-4fd1-aaac-8ca2b6560ad0" providerId="ADAL" clId="{B8DD8662-A94E-4851-8378-360A7F03AA7C}" dt="2023-01-18T18:43:10.967" v="10125" actId="2057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8T18:49:39.556" v="10442" actId="313"/>
        <pc:sldMkLst>
          <pc:docMk/>
          <pc:sldMk cId="768358925" sldId="1067"/>
        </pc:sldMkLst>
        <pc:spChg chg="mod">
          <ac:chgData name="Alfred Asterjadhi" userId="39de57b9-85c0-4fd1-aaac-8ca2b6560ad0" providerId="ADAL" clId="{B8DD8662-A94E-4851-8378-360A7F03AA7C}" dt="2023-01-18T05:05:51.992" v="9302"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8T18:49:39.556" v="10442" actId="313"/>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8T15:27:22.485" v="9828" actId="20577"/>
        <pc:sldMkLst>
          <pc:docMk/>
          <pc:sldMk cId="2871358229" sldId="1068"/>
        </pc:sldMkLst>
        <pc:spChg chg="mod">
          <ac:chgData name="Alfred Asterjadhi" userId="39de57b9-85c0-4fd1-aaac-8ca2b6560ad0" providerId="ADAL" clId="{B8DD8662-A94E-4851-8378-360A7F03AA7C}" dt="2023-01-18T05:20:34.329" v="9475"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8T15:27:22.485" v="9828" actId="20577"/>
          <ac:spMkLst>
            <pc:docMk/>
            <pc:sldMk cId="2871358229" sldId="1068"/>
            <ac:spMk id="10" creationId="{99A414B4-2CCE-47B7-A036-CF3630BA2538}"/>
          </ac:spMkLst>
        </pc:spChg>
      </pc:sldChg>
      <pc:sldMasterChg chg="modSp mod">
        <pc:chgData name="Alfred Asterjadhi" userId="39de57b9-85c0-4fd1-aaac-8ca2b6560ad0" providerId="ADAL" clId="{B8DD8662-A94E-4851-8378-360A7F03AA7C}" dt="2023-01-19T12:38:30.609" v="10444" actId="6549"/>
        <pc:sldMasterMkLst>
          <pc:docMk/>
          <pc:sldMasterMk cId="0" sldId="2147483648"/>
        </pc:sldMasterMkLst>
        <pc:spChg chg="mod">
          <ac:chgData name="Alfred Asterjadhi" userId="39de57b9-85c0-4fd1-aaac-8ca2b6560ad0" providerId="ADAL" clId="{B8DD8662-A94E-4851-8378-360A7F03AA7C}" dt="2023-01-19T12:38:30.609" v="1044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802.11-22/1038r41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2-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1774-05-00be-lb266-cr-for-misc-cids.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2109-01-00be-lb266-cr-for-cid-11196.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2164-02-00be-epcs-and-fast-tranisition.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2/11-22-1373-07-00be-lb266-cr-for-cid-11700.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8" Type="http://schemas.openxmlformats.org/officeDocument/2006/relationships/hyperlink" Target="https://mentor.ieee.org/802.11/dcn/22/11-22-1978-06-00be-lb266-resolution-for-misc-comments.docx" TargetMode="External"/><Relationship Id="rId13" Type="http://schemas.openxmlformats.org/officeDocument/2006/relationships/hyperlink" Target="https://mentor.ieee.org/802.11/dcn/22/11-22-1418-02-00be-lb266-cr-of-nstr-capability-update.docx" TargetMode="External"/><Relationship Id="rId3" Type="http://schemas.openxmlformats.org/officeDocument/2006/relationships/hyperlink" Target="https://mentor.ieee.org/802.11/dcn/22/11-22-1881-04-00be-lb266-cr-for-leftover-cids.docx" TargetMode="External"/><Relationship Id="rId7" Type="http://schemas.openxmlformats.org/officeDocument/2006/relationships/hyperlink" Target="https://mentor.ieee.org/802.11/dcn/22/11-22-1793-06-00be-nstr-mobile-ap-miscellaneous-cids.docx" TargetMode="External"/><Relationship Id="rId12" Type="http://schemas.openxmlformats.org/officeDocument/2006/relationships/hyperlink" Target="https://mentor.ieee.org/802.11/dcn/22/11-22-1683-09-00be-lb-266-cr-for-capability-update-notification.docx" TargetMode="External"/><Relationship Id="rId2" Type="http://schemas.openxmlformats.org/officeDocument/2006/relationships/hyperlink" Target="https://mentor.ieee.org/802.11/dcn/22/11-22-1890-05-00be-lb266-cr-for-reconfiguration-ml-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17-04-00be-lb266-cr-for-35-3-16-2.docx" TargetMode="External"/><Relationship Id="rId11" Type="http://schemas.openxmlformats.org/officeDocument/2006/relationships/hyperlink" Target="https://mentor.ieee.org/802.11/dcn/22/11-22-1503-07-00be-d2-0-comment-resolution-subclause-35-3-18-part-1.docx" TargetMode="External"/><Relationship Id="rId5" Type="http://schemas.openxmlformats.org/officeDocument/2006/relationships/hyperlink" Target="https://mentor.ieee.org/802.11/dcn/22/11-22-1705-02-00be-lb266-cr-for-miscellaneous-cids.docx" TargetMode="External"/><Relationship Id="rId10"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1263-05-00be-lb266-cr-for-txop-return-in-mu-rts-txs.docx" TargetMode="External"/><Relationship Id="rId9" Type="http://schemas.openxmlformats.org/officeDocument/2006/relationships/hyperlink" Target="https://mentor.ieee.org/802.11/dcn/22/11-22-1369-05-00be-cr-for-some-cids-on-clause-9.docx" TargetMode="External"/><Relationship Id="rId14" Type="http://schemas.openxmlformats.org/officeDocument/2006/relationships/hyperlink" Target="https://mentor.ieee.org/802.11/dcn/22/11-22-1436-09-00be-cr-for-9-4-2-316-qos-charateristics-element-part-1.docx" TargetMode="Externa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2/11-22-2196-02-00be-lb266-cr-for-misc-cids.docx" TargetMode="External"/><Relationship Id="rId2" Type="http://schemas.openxmlformats.org/officeDocument/2006/relationships/hyperlink" Target="https://mentor.ieee.org/802.11/dcn/22/11-22-2175-02-00be-proposed-resolutions-to-lb266-cids-on-emlsr-entering-and-exit-proces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4-04-00be-11be-d2-0-comment-resolution-subclause-35-3-18-part-2.docx" TargetMode="External"/><Relationship Id="rId5" Type="http://schemas.openxmlformats.org/officeDocument/2006/relationships/hyperlink" Target="https://mentor.ieee.org/802.11/dcn/23/11-23-0105-02-00be-cr-for-9-4-2-316-qos-charateristics-element-misc.docx" TargetMode="External"/><Relationship Id="rId4" Type="http://schemas.openxmlformats.org/officeDocument/2006/relationships/hyperlink" Target="https://mentor.ieee.org/802.11/dcn/22/11-22-2167-01-00be-eht-bandwidth-indication.docx" TargetMode="Externa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2/11-22-1844-03-00be-cr-for-nstrmobileap-part2.docx" TargetMode="External"/><Relationship Id="rId3" Type="http://schemas.openxmlformats.org/officeDocument/2006/relationships/hyperlink" Target="https://mentor.ieee.org/802.11/dcn/22/11-22-1779-00-00be-cr-for-cid-11714.docx" TargetMode="External"/><Relationship Id="rId7" Type="http://schemas.openxmlformats.org/officeDocument/2006/relationships/hyperlink" Target="https://mentor.ieee.org/802.11/dcn/22/11-22-1906-03-00be-lb266-cr-for-r-twt-related-to-qos-characteristics-and-scs.docx" TargetMode="External"/><Relationship Id="rId2" Type="http://schemas.openxmlformats.org/officeDocument/2006/relationships/hyperlink" Target="https://mentor.ieee.org/802.11/dcn/22/11-22-1966-03-00be-cr-for-tid-to-link-mapping-advertis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692-02-00be-clause-3-2-comment-resolutions.docx" TargetMode="External"/><Relationship Id="rId9" Type="http://schemas.openxmlformats.org/officeDocument/2006/relationships/hyperlink" Target="https://mentor.ieee.org/802.11/dcn/22/11-22-1811-04-00be-tgbe-d2-0-comment-resolution-20-mhz-only-sta.docx" TargetMode="Externa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2/11-22-0971-50-00be-ieee-802-11be-lb26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1/11-21-0706-07-00be-tgbe-coexistence-assessment-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Serhat Erkucuk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Serhat Erkucuk</a:t>
            </a:r>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11-22/1366r2</a:t>
            </a:r>
            <a:r>
              <a:rPr lang="en-US" sz="1400" b="0" dirty="0"/>
              <a:t> [1 CID]</a:t>
            </a:r>
          </a:p>
          <a:p>
            <a:pPr marL="0" indent="0"/>
            <a:endParaRPr lang="en-US" sz="1400" dirty="0"/>
          </a:p>
          <a:p>
            <a:pPr marL="0" indent="0"/>
            <a:endParaRPr lang="en-US" sz="1400" dirty="0"/>
          </a:p>
          <a:p>
            <a:pPr marL="0" indent="0"/>
            <a:r>
              <a:rPr lang="en-US" sz="2000" dirty="0"/>
              <a:t>Move: Guogang Huang		Second: Massinissa </a:t>
            </a:r>
            <a:r>
              <a:rPr lang="en-US" sz="2000" dirty="0" err="1"/>
              <a:t>Lalam</a:t>
            </a:r>
            <a:endParaRPr lang="en-US" sz="2000" dirty="0"/>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Po-Kai Huang		Second: Gaurav Patwardhan</a:t>
            </a:r>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Abhishek Patil		Second: Serhat Erkucuk</a:t>
            </a:r>
          </a:p>
          <a:p>
            <a:pPr marL="0" indent="0"/>
            <a:r>
              <a:rPr lang="en-US" sz="2000" dirty="0"/>
              <a:t>Discussion: Some discussion. Recorded vote request. But voting data was not saved.</a:t>
            </a:r>
          </a:p>
          <a:p>
            <a:pPr marL="0" indent="0"/>
            <a:r>
              <a:rPr lang="en-US" sz="2000" dirty="0"/>
              <a:t>Preliminary Result: 45Y, 35N, 38A (9Y, 5N, 11A) (fails)</a:t>
            </a:r>
          </a:p>
          <a:p>
            <a:pPr marL="0" indent="0"/>
            <a:r>
              <a:rPr lang="en-US" sz="2000" dirty="0"/>
              <a:t>Result: </a:t>
            </a:r>
            <a:r>
              <a:rPr lang="en-US" sz="2000" dirty="0">
                <a:highlight>
                  <a:srgbClr val="FF0000"/>
                </a:highlight>
              </a:rPr>
              <a:t>54Y, 40N, 49A (fails)</a:t>
            </a:r>
          </a:p>
          <a:p>
            <a:pPr marL="0" indent="0"/>
            <a:r>
              <a:rPr lang="en-US" sz="1200" dirty="0"/>
              <a:t>Note: This CID was requested to be removed from cumulative motion 488. There was no objection to the straw poll. POC: Gaurang.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400" dirty="0">
                <a:hlinkClick r:id="rId2"/>
              </a:rPr>
              <a:t>11-23/0085r1</a:t>
            </a:r>
            <a:r>
              <a:rPr lang="en-US" sz="1400" dirty="0"/>
              <a:t>, except those under submissions: </a:t>
            </a:r>
            <a:r>
              <a:rPr lang="en-US" sz="1400" dirty="0">
                <a:solidFill>
                  <a:srgbClr val="FF0000"/>
                </a:solidFill>
              </a:rPr>
              <a:t>11-22/1201r4, 11-22/1264r6, </a:t>
            </a:r>
            <a:r>
              <a:rPr lang="en-US" sz="1400" dirty="0">
                <a:solidFill>
                  <a:srgbClr val="00B050"/>
                </a:solidFill>
              </a:rPr>
              <a:t>11-22/1263r4</a:t>
            </a:r>
            <a:r>
              <a:rPr lang="en-US" sz="1400" dirty="0">
                <a:solidFill>
                  <a:srgbClr val="FF0000"/>
                </a:solidFill>
              </a:rPr>
              <a:t>, </a:t>
            </a:r>
            <a:r>
              <a:rPr lang="en-US" sz="1400" dirty="0">
                <a:solidFill>
                  <a:srgbClr val="FFC000"/>
                </a:solidFill>
              </a:rPr>
              <a:t>11-22/1366r0</a:t>
            </a:r>
            <a:r>
              <a:rPr lang="en-US" sz="1400" dirty="0">
                <a:solidFill>
                  <a:srgbClr val="FF0000"/>
                </a:solidFill>
              </a:rPr>
              <a:t>, 11-22/1369r3, 11-22/1036r3, 11-22/1373r5, 11-22/1189r8, 11-22/1189r7.</a:t>
            </a:r>
          </a:p>
          <a:p>
            <a:pPr marL="0" indent="0"/>
            <a:endParaRPr lang="en-US" sz="1400" dirty="0"/>
          </a:p>
          <a:p>
            <a:pPr marL="0" indent="0"/>
            <a:r>
              <a:rPr lang="en-US" sz="1400" dirty="0"/>
              <a:t>Move: Subir Das		Second: George Cherian</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050" dirty="0"/>
          </a:p>
          <a:p>
            <a:pPr marL="0" indent="0"/>
            <a:r>
              <a:rPr lang="en-US" sz="1050" b="0" dirty="0"/>
              <a:t>Note: CIDs that have been discussed and for which the group could not reach consensus. Contains rejections for certain CIDs that were discussed in these </a:t>
            </a:r>
            <a:r>
              <a:rPr lang="en-US" sz="1050" dirty="0"/>
              <a:t>documents (POCs):</a:t>
            </a:r>
            <a:r>
              <a:rPr lang="en-US" sz="1050" b="0" dirty="0">
                <a:solidFill>
                  <a:srgbClr val="FF0000"/>
                </a:solidFill>
              </a:rPr>
              <a:t> </a:t>
            </a:r>
            <a:r>
              <a:rPr lang="en-US" sz="1050" dirty="0">
                <a:solidFill>
                  <a:srgbClr val="FF0000"/>
                </a:solidFill>
              </a:rPr>
              <a:t>22/1264r6 (Yunbo), 22/1369r3 (Morteza)</a:t>
            </a:r>
            <a:r>
              <a:rPr lang="en-US" sz="1050" dirty="0">
                <a:solidFill>
                  <a:schemeClr val="tx1"/>
                </a:solidFill>
              </a:rPr>
              <a:t>, 22/1054r3 (Po-Kai), 22/1279r1 (Liangxiao), 22/1187r1 (Dibakar), 22/1216r2 (Chien-Fang), 22/1264r2 (Yunbo), </a:t>
            </a:r>
            <a:r>
              <a:rPr lang="en-US" sz="1050" dirty="0">
                <a:solidFill>
                  <a:srgbClr val="FF0000"/>
                </a:solidFill>
              </a:rPr>
              <a:t>22/1189r7 (Dibakar),</a:t>
            </a:r>
            <a:r>
              <a:rPr lang="en-US" sz="1050" dirty="0">
                <a:solidFill>
                  <a:schemeClr val="tx1"/>
                </a:solidFill>
              </a:rPr>
              <a:t> 22/1202r3 (Vishnu), </a:t>
            </a:r>
            <a:r>
              <a:rPr lang="en-US" sz="1050" dirty="0">
                <a:solidFill>
                  <a:srgbClr val="FF0000"/>
                </a:solidFill>
              </a:rPr>
              <a:t>22/1201r4 (Vishnu)</a:t>
            </a:r>
            <a:r>
              <a:rPr lang="en-US" sz="1050" dirty="0">
                <a:solidFill>
                  <a:schemeClr val="tx1"/>
                </a:solidFill>
              </a:rPr>
              <a:t>, </a:t>
            </a:r>
            <a:r>
              <a:rPr lang="en-US" sz="1050" strike="sngStrike" dirty="0">
                <a:solidFill>
                  <a:srgbClr val="00B050"/>
                </a:solidFill>
              </a:rPr>
              <a:t>22/1373r5 (Abdel)</a:t>
            </a:r>
            <a:r>
              <a:rPr lang="en-US" sz="1050" dirty="0">
                <a:solidFill>
                  <a:schemeClr val="tx1"/>
                </a:solidFill>
              </a:rPr>
              <a:t>, </a:t>
            </a:r>
            <a:r>
              <a:rPr lang="en-US" sz="1050" dirty="0">
                <a:solidFill>
                  <a:srgbClr val="FF0000"/>
                </a:solidFill>
              </a:rPr>
              <a:t>22/1189r8 (Dibakar), </a:t>
            </a:r>
            <a:r>
              <a:rPr lang="en-US" sz="1050" dirty="0">
                <a:solidFill>
                  <a:schemeClr val="tx1"/>
                </a:solidFill>
              </a:rPr>
              <a:t>22/1182r7 (Po-Kai), </a:t>
            </a:r>
            <a:r>
              <a:rPr lang="en-US" sz="1050" dirty="0">
                <a:solidFill>
                  <a:srgbClr val="FFC000"/>
                </a:solidFill>
              </a:rPr>
              <a:t>22/1366r0 (Guogang)</a:t>
            </a:r>
            <a:r>
              <a:rPr lang="en-US" sz="1050" dirty="0">
                <a:solidFill>
                  <a:schemeClr val="tx1"/>
                </a:solidFill>
              </a:rPr>
              <a:t>, 22/1188r4 (Dibakar</a:t>
            </a:r>
            <a:r>
              <a:rPr lang="en-US" sz="1050" strike="sngStrike" dirty="0">
                <a:solidFill>
                  <a:srgbClr val="00B050"/>
                </a:solidFill>
              </a:rPr>
              <a:t>), 22/1263r4 (Yunbo), </a:t>
            </a:r>
            <a:r>
              <a:rPr lang="en-US" sz="1050" dirty="0">
                <a:solidFill>
                  <a:schemeClr val="tx1"/>
                </a:solidFill>
              </a:rPr>
              <a:t>22/1204r4 (Minyoung), 22/1357r2 (Morteza), </a:t>
            </a:r>
            <a:r>
              <a:rPr lang="en-US" sz="1050" dirty="0">
                <a:solidFill>
                  <a:srgbClr val="FF0000"/>
                </a:solidFill>
              </a:rPr>
              <a:t>22/1036r3 (Liuming)</a:t>
            </a:r>
          </a:p>
          <a:p>
            <a:pPr marL="0" indent="0"/>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 11-22/1436r2, 11-22/1381r4, 11-22/1462r1</a:t>
            </a:r>
            <a:endParaRPr lang="en-US" sz="1600" dirty="0"/>
          </a:p>
          <a:p>
            <a:pPr marL="0" indent="0"/>
            <a:r>
              <a:rPr lang="en-US" sz="1600" dirty="0"/>
              <a:t>Move: Abhishek Patil		Second: Kumail Haider</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a:t>
            </a:r>
            <a:r>
              <a:rPr lang="pt-BR" sz="1100" dirty="0">
                <a:solidFill>
                  <a:srgbClr val="FF0000"/>
                </a:solidFill>
              </a:rPr>
              <a:t>22/1436r2 (Duncan), 22/1418r1 (Yunbo)</a:t>
            </a:r>
            <a:r>
              <a:rPr lang="pt-BR" sz="1100" dirty="0">
                <a:solidFill>
                  <a:schemeClr val="tx1"/>
                </a:solidFill>
              </a:rPr>
              <a:t>, 22/1377r4 (Xiangxin), </a:t>
            </a:r>
            <a:r>
              <a:rPr lang="pt-BR" sz="1100" dirty="0">
                <a:solidFill>
                  <a:srgbClr val="FF0000"/>
                </a:solidFill>
              </a:rPr>
              <a:t>22/1381r4 (Minyoung), </a:t>
            </a:r>
            <a:r>
              <a:rPr lang="pt-BR" sz="1100" dirty="0">
                <a:solidFill>
                  <a:schemeClr val="tx1"/>
                </a:solidFill>
              </a:rPr>
              <a:t>22/1452r3 (Yonggang), </a:t>
            </a:r>
            <a:r>
              <a:rPr lang="pt-BR" sz="1100" dirty="0">
                <a:solidFill>
                  <a:srgbClr val="FFC000"/>
                </a:solidFill>
              </a:rPr>
              <a:t>22/1480r1 (Gaurang)</a:t>
            </a:r>
            <a:r>
              <a:rPr lang="pt-BR" sz="1100" dirty="0">
                <a:solidFill>
                  <a:schemeClr val="tx1"/>
                </a:solidFill>
              </a:rPr>
              <a:t>, </a:t>
            </a:r>
            <a:r>
              <a:rPr lang="pt-BR" sz="1100" dirty="0">
                <a:solidFill>
                  <a:srgbClr val="FF0000"/>
                </a:solidFill>
              </a:rPr>
              <a:t>22/1462r1 (Ming), </a:t>
            </a:r>
            <a:r>
              <a:rPr lang="pt-BR" sz="1100" dirty="0">
                <a:solidFill>
                  <a:schemeClr val="tx1"/>
                </a:solidFill>
              </a:rPr>
              <a:t>22/1457r1 (Duncan), 22/1435r0 (Duncan), 22/1482r4 (Laurent), 22/1502r0 (Liwen), 22/1422r3 (Abhishek), 22/1428r2 (Laurent), </a:t>
            </a:r>
            <a:r>
              <a:rPr lang="pt-BR" sz="1100" dirty="0">
                <a:solidFill>
                  <a:srgbClr val="FF0000"/>
                </a:solidFill>
              </a:rPr>
              <a:t>22/1417r0 (Yunbo), 22/1427r1 (Rubayet)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11-22/1545r3, 11-22/1683r6, 11-22/1709r5, </a:t>
            </a:r>
            <a:r>
              <a:rPr lang="en-US" sz="1600" dirty="0">
                <a:solidFill>
                  <a:srgbClr val="00B050"/>
                </a:solidFill>
              </a:rPr>
              <a:t>11-22/1705r2</a:t>
            </a:r>
            <a:r>
              <a:rPr lang="en-US" sz="1600" dirty="0">
                <a:solidFill>
                  <a:srgbClr val="FF0000"/>
                </a:solidFill>
              </a:rPr>
              <a:t>, 11-22/1517r2, 11-22/1680r1, 11-22/1526r5, 11-22/1709r2.</a:t>
            </a:r>
          </a:p>
          <a:p>
            <a:pPr marL="0" indent="0"/>
            <a:r>
              <a:rPr lang="en-US" sz="1600" dirty="0"/>
              <a:t>Move: Abhishek Patil		Second: Rethna Pulikkoonattu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a:t>
            </a:r>
            <a:r>
              <a:rPr lang="en-US" sz="1100" dirty="0">
                <a:solidFill>
                  <a:srgbClr val="FF0000"/>
                </a:solidFill>
              </a:rPr>
              <a:t>11-22/1517r2 (Minyoung), </a:t>
            </a:r>
            <a:r>
              <a:rPr lang="en-US" sz="1100" dirty="0"/>
              <a:t>11-22/1661r4 (Yonggang), 11-22/1717r1 (Ming), </a:t>
            </a:r>
            <a:r>
              <a:rPr lang="en-US" sz="1100" dirty="0">
                <a:solidFill>
                  <a:srgbClr val="FF0000"/>
                </a:solidFill>
              </a:rPr>
              <a:t>11-22/1680r1 (Ming), 11-22/1545r3 (Kumail)</a:t>
            </a:r>
            <a:r>
              <a:rPr lang="en-US" sz="1100" dirty="0"/>
              <a:t>, </a:t>
            </a:r>
            <a:r>
              <a:rPr lang="en-US" sz="1100" dirty="0">
                <a:solidFill>
                  <a:srgbClr val="FF0000"/>
                </a:solidFill>
              </a:rPr>
              <a:t>11-22/1683r6 (Frank)</a:t>
            </a:r>
            <a:r>
              <a:rPr lang="en-US" sz="1100" dirty="0"/>
              <a:t>, 11-22/1742r2 (Yousi), </a:t>
            </a:r>
            <a:r>
              <a:rPr lang="en-US" sz="1100" dirty="0">
                <a:solidFill>
                  <a:srgbClr val="FF0000"/>
                </a:solidFill>
              </a:rPr>
              <a:t>11-22/1709r2 (Binita), </a:t>
            </a:r>
            <a:r>
              <a:rPr lang="en-US" sz="1100" dirty="0"/>
              <a:t>11-22/1539r3 (Ming), 11-22/1692r2 (Stephen), 11-22/1583r2 (Po-Kai), 11-22/1537r1 (Juseong), 11-22/1535r1 (Juseong), 11-22/1574r1 (Liuming), </a:t>
            </a:r>
            <a:r>
              <a:rPr lang="en-US" sz="1100" dirty="0">
                <a:solidFill>
                  <a:srgbClr val="FF0000"/>
                </a:solidFill>
              </a:rPr>
              <a:t>11-22/1526r5 (Ming), </a:t>
            </a:r>
            <a:r>
              <a:rPr lang="en-US" sz="1100" strike="sngStrike" dirty="0">
                <a:solidFill>
                  <a:srgbClr val="00B050"/>
                </a:solidFill>
              </a:rPr>
              <a:t>11-22/1705r2 (Ming), </a:t>
            </a:r>
            <a:r>
              <a:rPr lang="en-US" sz="1100" dirty="0"/>
              <a:t>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11-22/1756r7, 11-22/1793r1, 11-22/1768r7</a:t>
            </a:r>
            <a:endParaRPr lang="en-US" sz="1600" dirty="0"/>
          </a:p>
          <a:p>
            <a:pPr marL="0" indent="0"/>
            <a:r>
              <a:rPr lang="en-US" sz="1600" dirty="0"/>
              <a:t>Move: Subir Das		Second: Mike Montemurro</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11-22/1768r7 (Ming), 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(Abhishek/Po-Kai),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11-22/1906r0, 11-22/1890r0, 11-22/1890r1, 11-22/1876r1, </a:t>
            </a:r>
            <a:r>
              <a:rPr lang="en-US" sz="1600" dirty="0">
                <a:solidFill>
                  <a:srgbClr val="00B050"/>
                </a:solidFill>
              </a:rPr>
              <a:t>11-22/1881r2, </a:t>
            </a:r>
            <a:r>
              <a:rPr lang="en-US" sz="1600" dirty="0">
                <a:solidFill>
                  <a:srgbClr val="FF0000"/>
                </a:solidFill>
              </a:rPr>
              <a:t>11-22/1844r1, 11-22/1879r1, 11-22/1978r5</a:t>
            </a:r>
          </a:p>
          <a:p>
            <a:pPr marL="0" indent="0"/>
            <a:r>
              <a:rPr lang="en-US" sz="1600" dirty="0"/>
              <a:t>Move: Kumail Haider		Second: John Wullert</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22/1876r1 (Jay), </a:t>
            </a:r>
            <a:r>
              <a:rPr lang="en-US" sz="1100" dirty="0"/>
              <a:t>22/1848r1 (Morteza/Minyoung), 22/1860r3 (Frank), 22/1966r1 (Pooya), </a:t>
            </a:r>
            <a:r>
              <a:rPr lang="en-US" sz="1100" dirty="0">
                <a:solidFill>
                  <a:srgbClr val="FF0000"/>
                </a:solidFill>
              </a:rPr>
              <a:t>22/1890r0 (Binita), 22/1890r1 (Binita), </a:t>
            </a:r>
            <a:r>
              <a:rPr lang="en-US" sz="1100" strike="sngStrike" dirty="0">
                <a:solidFill>
                  <a:srgbClr val="00B050"/>
                </a:solidFill>
              </a:rPr>
              <a:t>22/1881r2 (Ming)</a:t>
            </a:r>
            <a:r>
              <a:rPr lang="en-US" sz="1100" strike="sngStrike" dirty="0"/>
              <a:t>, </a:t>
            </a:r>
            <a:r>
              <a:rPr lang="en-US" sz="1100" dirty="0">
                <a:solidFill>
                  <a:srgbClr val="FF0000"/>
                </a:solidFill>
              </a:rPr>
              <a:t>22/1879r1 (Ming), </a:t>
            </a:r>
            <a:r>
              <a:rPr lang="en-US" sz="1100" dirty="0"/>
              <a:t>22/1846r2 (Kaiying), </a:t>
            </a:r>
            <a:r>
              <a:rPr lang="en-US" sz="1100" dirty="0">
                <a:solidFill>
                  <a:srgbClr val="FF0000"/>
                </a:solidFill>
              </a:rPr>
              <a:t>22/1906r0 (Binita), </a:t>
            </a:r>
            <a:r>
              <a:rPr lang="en-US" sz="1100" dirty="0">
                <a:solidFill>
                  <a:schemeClr val="tx1"/>
                </a:solidFill>
              </a:rPr>
              <a:t>22/1935r1 (Thomas), </a:t>
            </a:r>
            <a:r>
              <a:rPr lang="en-US" sz="1100" dirty="0"/>
              <a:t>22/1943r3 (Dmitry), </a:t>
            </a:r>
            <a:r>
              <a:rPr lang="en-US" sz="1100" dirty="0">
                <a:solidFill>
                  <a:srgbClr val="FF0000"/>
                </a:solidFill>
              </a:rPr>
              <a:t>22/1978r5 (Abhishek), </a:t>
            </a:r>
            <a:r>
              <a:rPr lang="en-US" sz="1100" dirty="0"/>
              <a:t>22/1850r1 (Mark), 22/1903r4 (Laurent), </a:t>
            </a:r>
            <a:r>
              <a:rPr lang="en-US" sz="1100" dirty="0">
                <a:solidFill>
                  <a:srgbClr val="FF0000"/>
                </a:solidFill>
              </a:rPr>
              <a:t>22/1844r1 (Kaiying), </a:t>
            </a:r>
            <a:r>
              <a:rPr lang="en-US" sz="1100" dirty="0"/>
              <a:t>22/1944r1 (Dmitry), 22/1920r0 (Geonjung), 22/1903r6 (Laurent).</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11-22/2184r0, 11-22/2153r0, 11-22/2183r0, </a:t>
            </a:r>
            <a:r>
              <a:rPr lang="en-US" sz="1600" dirty="0">
                <a:solidFill>
                  <a:srgbClr val="00B050"/>
                </a:solidFill>
              </a:rPr>
              <a:t>11-22/2164r1, 11-22/2172r0</a:t>
            </a:r>
            <a:r>
              <a:rPr lang="en-US" sz="1600" dirty="0">
                <a:solidFill>
                  <a:srgbClr val="FF0000"/>
                </a:solidFill>
              </a:rPr>
              <a:t>.</a:t>
            </a:r>
            <a:r>
              <a:rPr lang="en-US" sz="1600" dirty="0"/>
              <a:t> </a:t>
            </a:r>
          </a:p>
          <a:p>
            <a:pPr marL="0" indent="0"/>
            <a:r>
              <a:rPr lang="en-US" sz="1600" dirty="0"/>
              <a:t>Move: John Wullert		Second: Abhishek Patil</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dirty="0">
                <a:solidFill>
                  <a:srgbClr val="00B050"/>
                </a:solidFill>
              </a:rPr>
              <a:t>): 11-22/2164r1 (Subir),</a:t>
            </a:r>
            <a:r>
              <a:rPr lang="en-US" sz="1100" dirty="0"/>
              <a:t> 11-22/2170r1 (Gaurang), 11-22/2033r1 (Po-Kai), 11-22/2157r1 (EDITOR), </a:t>
            </a:r>
            <a:r>
              <a:rPr lang="en-US" sz="1100" strike="sngStrike" dirty="0">
                <a:solidFill>
                  <a:srgbClr val="00B050"/>
                </a:solidFill>
              </a:rPr>
              <a:t>11-22/2172r0 (Abdel)</a:t>
            </a:r>
            <a:r>
              <a:rPr lang="en-US" sz="1100" strike="sngStrike" dirty="0"/>
              <a:t>,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t>13526 in </a:t>
            </a:r>
            <a:r>
              <a:rPr lang="en-US" sz="1100" b="0" dirty="0">
                <a:hlinkClick r:id="rId5"/>
              </a:rPr>
              <a:t>11-22/2180r1</a:t>
            </a:r>
            <a:r>
              <a:rPr lang="en-US" sz="1100" b="0" dirty="0"/>
              <a:t> &amp; 10589 in </a:t>
            </a:r>
            <a:r>
              <a:rPr lang="en-US" sz="1100" b="0" dirty="0">
                <a:hlinkClick r:id="rId6"/>
              </a:rPr>
              <a:t>11-22/1680r3</a:t>
            </a:r>
            <a:r>
              <a:rPr lang="en-US" sz="1100" b="0" dirty="0"/>
              <a:t> &amp; 11196 in </a:t>
            </a:r>
            <a:r>
              <a:rPr lang="en-US" sz="1100" b="0" dirty="0">
                <a:hlinkClick r:id="rId7"/>
              </a:rPr>
              <a:t>11-22/2109r1</a:t>
            </a:r>
            <a:r>
              <a:rPr lang="en-US" sz="1100" b="0" dirty="0"/>
              <a:t> </a:t>
            </a:r>
            <a:r>
              <a:rPr lang="en-US" sz="1100" b="0" i="1" dirty="0">
                <a:solidFill>
                  <a:schemeClr val="tx1"/>
                </a:solidFill>
              </a:rPr>
              <a:t>[3 CIDs]</a:t>
            </a:r>
            <a:endParaRPr lang="en-US" sz="1100" b="0" dirty="0"/>
          </a:p>
          <a:p>
            <a:pPr marL="285750" indent="-285750">
              <a:buFont typeface="Arial" panose="020B0604020202020204" pitchFamily="34" charset="0"/>
              <a:buChar char="•"/>
            </a:pPr>
            <a:r>
              <a:rPr lang="en-US" sz="1100" b="0" dirty="0"/>
              <a:t>12286 in </a:t>
            </a:r>
            <a:r>
              <a:rPr lang="en-US" sz="1100" b="0" dirty="0">
                <a:hlinkClick r:id="rId8"/>
              </a:rPr>
              <a:t>11-22/1774r5</a:t>
            </a:r>
            <a:r>
              <a:rPr lang="en-US" sz="1100" b="0" dirty="0"/>
              <a:t> </a:t>
            </a:r>
            <a:r>
              <a:rPr lang="en-US" sz="1100" b="0" i="1" dirty="0">
                <a:solidFill>
                  <a:schemeClr val="tx1"/>
                </a:solidFill>
              </a:rPr>
              <a:t>[1 CIDs]</a:t>
            </a:r>
          </a:p>
          <a:p>
            <a:pPr marL="285750" indent="-285750">
              <a:buFont typeface="Arial" panose="020B0604020202020204" pitchFamily="34" charset="0"/>
              <a:buChar char="•"/>
            </a:pPr>
            <a:r>
              <a:rPr lang="en-US" sz="1100" b="0" dirty="0"/>
              <a:t>10212, 11790, 11798, 10080, 11964 in </a:t>
            </a:r>
            <a:r>
              <a:rPr lang="en-US" sz="1100" b="0" dirty="0">
                <a:hlinkClick r:id="rId9"/>
              </a:rPr>
              <a:t>11-22/2164r2</a:t>
            </a:r>
            <a:r>
              <a:rPr lang="en-US" sz="1100" b="0" dirty="0"/>
              <a:t> </a:t>
            </a:r>
            <a:r>
              <a:rPr lang="en-US" sz="1100" b="0" i="1" dirty="0"/>
              <a:t>[5 CIDs]</a:t>
            </a:r>
          </a:p>
          <a:p>
            <a:r>
              <a:rPr lang="en-US" altLang="en-US" sz="1600" dirty="0"/>
              <a:t>and incorporate the text changes into the latest TGbe draft.</a:t>
            </a:r>
          </a:p>
          <a:p>
            <a:endParaRPr lang="en-US" sz="1600" dirty="0"/>
          </a:p>
          <a:p>
            <a:r>
              <a:rPr lang="en-US" sz="1600" dirty="0"/>
              <a:t>Move: Subir Das			Second: Arik Klein</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3966858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513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t>11700 in </a:t>
            </a:r>
            <a:r>
              <a:rPr lang="en-US" sz="1100" b="0" dirty="0">
                <a:hlinkClick r:id="rId2"/>
              </a:rPr>
              <a:t>11-22/1373r7</a:t>
            </a:r>
            <a:r>
              <a:rPr lang="en-US" sz="1100" b="0" dirty="0"/>
              <a:t> </a:t>
            </a:r>
            <a:r>
              <a:rPr lang="en-US" sz="1100" b="0" i="1" dirty="0"/>
              <a:t>[1 CIDs]</a:t>
            </a:r>
          </a:p>
          <a:p>
            <a:r>
              <a:rPr lang="en-US" altLang="en-US" sz="1600" dirty="0"/>
              <a:t>and incorporate the text changes into the latest TGbe draft.</a:t>
            </a:r>
          </a:p>
          <a:p>
            <a:endParaRPr lang="en-US" sz="1600" dirty="0"/>
          </a:p>
          <a:p>
            <a:r>
              <a:rPr lang="en-US" sz="1600" dirty="0"/>
              <a:t>Move: 			Second: </a:t>
            </a:r>
          </a:p>
          <a:p>
            <a:r>
              <a:rPr lang="en-US" sz="1600" dirty="0"/>
              <a:t>Discussion: </a:t>
            </a:r>
          </a:p>
          <a:p>
            <a:r>
              <a:rPr lang="en-US" sz="1600" dirty="0"/>
              <a:t>Result:</a:t>
            </a:r>
          </a:p>
          <a:p>
            <a:r>
              <a:rPr lang="en-US" sz="1600" dirty="0"/>
              <a:t>Postponed.</a:t>
            </a:r>
          </a:p>
          <a:p>
            <a:endParaRPr lang="en-US" sz="1600" dirty="0"/>
          </a:p>
          <a:p>
            <a:r>
              <a:rPr lang="en-US" sz="1400" dirty="0"/>
              <a:t>Note: These are comment resolution documents that obtained ≥ 75% support during the straw poll phase of the first Joint session of Monday. Asked for separate motion.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005898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11042, 11401 in </a:t>
            </a:r>
            <a:r>
              <a:rPr lang="en-US" sz="1100" b="0" dirty="0">
                <a:solidFill>
                  <a:schemeClr val="tx1"/>
                </a:solidFill>
                <a:hlinkClick r:id="rId2"/>
              </a:rPr>
              <a:t>11-22/1890r5</a:t>
            </a:r>
            <a:r>
              <a:rPr lang="en-US" sz="1100" b="0" dirty="0">
                <a:solidFill>
                  <a:schemeClr val="tx1"/>
                </a:solidFill>
              </a:rPr>
              <a:t> &amp; </a:t>
            </a:r>
            <a:r>
              <a:rPr lang="en-US" sz="1100" b="0" strike="sngStrike" dirty="0">
                <a:solidFill>
                  <a:srgbClr val="FF0000"/>
                </a:solidFill>
              </a:rPr>
              <a:t>13873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11-22/1881r4</a:t>
            </a:r>
            <a:r>
              <a:rPr lang="en-US" sz="1100" b="0" strike="sngStrike" dirty="0">
                <a:solidFill>
                  <a:srgbClr val="FF0000"/>
                </a:solidFill>
              </a:rPr>
              <a:t> *</a:t>
            </a:r>
            <a:r>
              <a:rPr lang="en-US" sz="1100" b="0" dirty="0">
                <a:solidFill>
                  <a:schemeClr val="tx1"/>
                </a:solidFill>
              </a:rPr>
              <a:t>&amp; 13989 in </a:t>
            </a:r>
            <a:r>
              <a:rPr lang="en-US" sz="1100" b="0" dirty="0">
                <a:solidFill>
                  <a:schemeClr val="tx1"/>
                </a:solidFill>
                <a:hlinkClick r:id="rId4"/>
              </a:rPr>
              <a:t>11-22/1263r5</a:t>
            </a:r>
            <a:r>
              <a:rPr lang="en-US" sz="1100" b="0" dirty="0">
                <a:solidFill>
                  <a:schemeClr val="tx1"/>
                </a:solidFill>
              </a:rPr>
              <a:t> &amp; 13368 in </a:t>
            </a:r>
            <a:r>
              <a:rPr lang="en-US" sz="1100" b="0" dirty="0">
                <a:solidFill>
                  <a:schemeClr val="tx1"/>
                </a:solidFill>
                <a:hlinkClick r:id="rId5"/>
              </a:rPr>
              <a:t>11-22/1705r2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13392, 13393 in </a:t>
            </a:r>
            <a:r>
              <a:rPr lang="en-US" sz="1100" b="0" dirty="0">
                <a:solidFill>
                  <a:schemeClr val="tx1"/>
                </a:solidFill>
                <a:hlinkClick r:id="rId6"/>
              </a:rPr>
              <a:t>11-22/1417r4</a:t>
            </a:r>
            <a:r>
              <a:rPr lang="en-US" sz="1100" b="0" dirty="0">
                <a:solidFill>
                  <a:schemeClr val="tx1"/>
                </a:solidFill>
              </a:rPr>
              <a:t> &amp; 10053, 11651 in </a:t>
            </a:r>
            <a:r>
              <a:rPr lang="en-US" sz="1100" b="0" dirty="0">
                <a:solidFill>
                  <a:schemeClr val="tx1"/>
                </a:solidFill>
                <a:hlinkClick r:id="rId7"/>
              </a:rPr>
              <a:t>11-22/1793r6</a:t>
            </a:r>
            <a:r>
              <a:rPr lang="en-US" sz="1100" b="0" dirty="0">
                <a:solidFill>
                  <a:schemeClr val="tx1"/>
                </a:solidFill>
              </a:rPr>
              <a:t> &amp; 11138, 13863 in </a:t>
            </a:r>
            <a:r>
              <a:rPr lang="en-US" sz="1100" b="0" dirty="0">
                <a:solidFill>
                  <a:schemeClr val="tx1"/>
                </a:solidFill>
                <a:hlinkClick r:id="rId8"/>
              </a:rPr>
              <a:t>11-22/1978r6</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10542 in </a:t>
            </a:r>
            <a:r>
              <a:rPr lang="en-US" sz="1100" b="0" dirty="0">
                <a:solidFill>
                  <a:schemeClr val="tx1"/>
                </a:solidFill>
                <a:hlinkClick r:id="rId9"/>
              </a:rPr>
              <a:t>11-22/1369r5</a:t>
            </a:r>
            <a:r>
              <a:rPr lang="en-US" sz="1100" b="0" dirty="0">
                <a:solidFill>
                  <a:schemeClr val="tx1"/>
                </a:solidFill>
              </a:rPr>
              <a:t> &amp; 12805, 11190, 11191, 11740 in </a:t>
            </a:r>
            <a:r>
              <a:rPr lang="en-US" sz="1100" b="0" dirty="0">
                <a:solidFill>
                  <a:schemeClr val="tx1"/>
                </a:solidFill>
                <a:hlinkClick r:id="rId10"/>
              </a:rPr>
              <a:t>11-22/2196r1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10046, 10047, 12856, 12857, 12858, 12859, 10166, 11463, 12873, 11589 in </a:t>
            </a:r>
            <a:r>
              <a:rPr lang="en-US" sz="1100" b="0" dirty="0">
                <a:solidFill>
                  <a:schemeClr val="tx1"/>
                </a:solidFill>
                <a:hlinkClick r:id="rId11"/>
              </a:rPr>
              <a:t>11-22/1503r7</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10165, 10167, 12851, 10042, 12893, </a:t>
            </a:r>
            <a:r>
              <a:rPr lang="en-US" sz="1100" b="0" strike="sngStrike" dirty="0">
                <a:solidFill>
                  <a:srgbClr val="FF0000"/>
                </a:solidFill>
              </a:rPr>
              <a:t>13956,</a:t>
            </a:r>
            <a:r>
              <a:rPr lang="en-US" sz="1100" b="0" dirty="0">
                <a:solidFill>
                  <a:srgbClr val="FF0000"/>
                </a:solidFill>
              </a:rPr>
              <a:t>*</a:t>
            </a:r>
            <a:r>
              <a:rPr lang="en-US" sz="1100" b="0" dirty="0">
                <a:solidFill>
                  <a:schemeClr val="tx1"/>
                </a:solidFill>
              </a:rPr>
              <a:t> 11588, 11590, 12167, 13596 in </a:t>
            </a:r>
            <a:r>
              <a:rPr lang="en-US" sz="1100" b="0" dirty="0">
                <a:solidFill>
                  <a:schemeClr val="tx1"/>
                </a:solidFill>
                <a:hlinkClick r:id="rId11"/>
              </a:rPr>
              <a:t>11-22/1503r7</a:t>
            </a:r>
            <a:r>
              <a:rPr lang="en-US" sz="1100" b="0" dirty="0">
                <a:solidFill>
                  <a:schemeClr val="tx1"/>
                </a:solidFill>
              </a:rPr>
              <a:t> </a:t>
            </a:r>
            <a:r>
              <a:rPr lang="en-US" sz="1100" b="0" dirty="0">
                <a:solidFill>
                  <a:srgbClr val="FF0000"/>
                </a:solidFill>
              </a:rPr>
              <a:t>under option 1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10773 in </a:t>
            </a:r>
            <a:r>
              <a:rPr lang="en-US" sz="1100" b="0" dirty="0">
                <a:solidFill>
                  <a:schemeClr val="tx1"/>
                </a:solidFill>
                <a:hlinkClick r:id="rId12"/>
              </a:rPr>
              <a:t>11-22/1683r9</a:t>
            </a:r>
            <a:r>
              <a:rPr lang="en-US" sz="1100" b="0" dirty="0">
                <a:solidFill>
                  <a:schemeClr val="tx1"/>
                </a:solidFill>
              </a:rPr>
              <a:t> &amp; 12326, 13394, 13699, 13925, 10365, 10082, 12440 in </a:t>
            </a:r>
            <a:r>
              <a:rPr lang="en-US" sz="1100" b="0" dirty="0">
                <a:solidFill>
                  <a:schemeClr val="tx1"/>
                </a:solidFill>
                <a:hlinkClick r:id="rId13"/>
              </a:rPr>
              <a:t>11-22/1418r2</a:t>
            </a:r>
            <a:r>
              <a:rPr lang="en-US" sz="1100" b="0" dirty="0">
                <a:solidFill>
                  <a:schemeClr val="tx1"/>
                </a:solidFill>
              </a:rPr>
              <a:t> &amp; 10071 in </a:t>
            </a:r>
            <a:r>
              <a:rPr lang="en-US" sz="1100" b="0" dirty="0">
                <a:solidFill>
                  <a:schemeClr val="tx1"/>
                </a:solidFill>
                <a:hlinkClick r:id="rId14"/>
              </a:rPr>
              <a:t>11-22/1436r9</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pPr marL="0" indent="0"/>
            <a:r>
              <a:rPr lang="en-US" sz="1600" dirty="0"/>
              <a:t>Result:</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sessions of Tuesday.</a:t>
            </a:r>
          </a:p>
          <a:p>
            <a:r>
              <a:rPr lang="en-US" sz="1200" i="1" dirty="0">
                <a:solidFill>
                  <a:srgbClr val="FF0000"/>
                </a:solidFill>
              </a:rPr>
              <a:t>*Already motioned (M-481). Hence, removed. Same with 13956, removed (M509).</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24432140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11366, 11368, and 11369 in </a:t>
            </a:r>
            <a:r>
              <a:rPr lang="en-US" sz="1100" b="0" dirty="0">
                <a:solidFill>
                  <a:schemeClr val="tx1"/>
                </a:solidFill>
                <a:hlinkClick r:id="rId2"/>
              </a:rPr>
              <a:t>11-22/2175r2</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11566 in </a:t>
            </a:r>
            <a:r>
              <a:rPr lang="en-US" sz="1100" b="0" dirty="0">
                <a:solidFill>
                  <a:schemeClr val="tx1"/>
                </a:solidFill>
                <a:hlinkClick r:id="rId3"/>
              </a:rPr>
              <a:t>11-22/2196r2</a:t>
            </a:r>
            <a:r>
              <a:rPr lang="en-US" sz="1100" b="0" dirty="0">
                <a:solidFill>
                  <a:schemeClr val="tx1"/>
                </a:solidFill>
              </a:rPr>
              <a:t> &amp; 10574 in </a:t>
            </a:r>
            <a:r>
              <a:rPr lang="en-US" sz="1100" b="0" dirty="0">
                <a:solidFill>
                  <a:schemeClr val="tx1"/>
                </a:solidFill>
                <a:hlinkClick r:id="rId4"/>
              </a:rPr>
              <a:t>11-22/2167r1</a:t>
            </a:r>
            <a:r>
              <a:rPr lang="en-US" sz="1100" b="0" dirty="0">
                <a:solidFill>
                  <a:schemeClr val="tx1"/>
                </a:solidFill>
              </a:rPr>
              <a:t>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10448, 12712, 12780, 13222 in </a:t>
            </a:r>
            <a:r>
              <a:rPr lang="en-US" sz="1100" b="0" dirty="0">
                <a:solidFill>
                  <a:schemeClr val="tx1"/>
                </a:solidFill>
                <a:hlinkClick r:id="rId5"/>
              </a:rPr>
              <a:t>11-23/0105r3</a:t>
            </a:r>
            <a:r>
              <a:rPr lang="en-US" sz="1100" b="0" dirty="0">
                <a:solidFill>
                  <a:schemeClr val="tx1"/>
                </a:solidFill>
              </a:rPr>
              <a:t> </a:t>
            </a:r>
            <a:r>
              <a:rPr lang="en-US" sz="1100" b="0" i="1" dirty="0">
                <a:solidFill>
                  <a:schemeClr val="tx1"/>
                </a:solidFill>
              </a:rPr>
              <a:t>[4 CIDs]</a:t>
            </a:r>
            <a:r>
              <a:rPr lang="en-US" sz="1100" b="0" i="1" dirty="0">
                <a:solidFill>
                  <a:srgbClr val="FF0000"/>
                </a:solidFill>
              </a:rPr>
              <a:t>*</a:t>
            </a:r>
          </a:p>
          <a:p>
            <a:pPr marL="285750" indent="-285750">
              <a:buFont typeface="Arial" panose="020B0604020202020204" pitchFamily="34" charset="0"/>
              <a:buChar char="•"/>
            </a:pPr>
            <a:r>
              <a:rPr lang="en-US" sz="1100" b="0" dirty="0">
                <a:solidFill>
                  <a:schemeClr val="tx1"/>
                </a:solidFill>
              </a:rPr>
              <a:t>10868, 10910, 12294, 13949, 11584, 13594, 13595 in </a:t>
            </a:r>
            <a:r>
              <a:rPr lang="en-US" sz="1100" b="0" dirty="0">
                <a:solidFill>
                  <a:schemeClr val="tx1"/>
                </a:solidFill>
                <a:hlinkClick r:id="rId6"/>
              </a:rPr>
              <a:t>11-23/1504r4</a:t>
            </a:r>
            <a:r>
              <a:rPr lang="en-US" sz="1100" b="0" dirty="0">
                <a:solidFill>
                  <a:schemeClr val="tx1"/>
                </a:solidFill>
              </a:rPr>
              <a:t>  </a:t>
            </a:r>
            <a:r>
              <a:rPr lang="en-US" sz="1100" b="0" i="1" dirty="0">
                <a:solidFill>
                  <a:schemeClr val="tx1"/>
                </a:solidFill>
              </a:rPr>
              <a:t>[7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pPr marL="0" indent="0"/>
            <a:r>
              <a:rPr lang="en-US" sz="1600" dirty="0"/>
              <a:t>Result:</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sessions of Tuesday.</a:t>
            </a:r>
          </a:p>
          <a:p>
            <a:r>
              <a:rPr lang="en-US" sz="1200" i="1" dirty="0">
                <a:solidFill>
                  <a:srgbClr val="FF0000"/>
                </a:solidFill>
              </a:rPr>
              <a:t>*r3 is missing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89853879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516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t>10535, 11761, and 126325 in </a:t>
            </a:r>
            <a:r>
              <a:rPr lang="en-US" sz="1100" b="0" dirty="0">
                <a:hlinkClick r:id="rId2"/>
              </a:rPr>
              <a:t>11-22/1966r3</a:t>
            </a:r>
            <a:r>
              <a:rPr lang="en-US" sz="1100" b="0" dirty="0"/>
              <a:t> </a:t>
            </a:r>
            <a:r>
              <a:rPr lang="en-US" sz="1100" b="0" i="1" dirty="0"/>
              <a:t>[3 CIDs]</a:t>
            </a:r>
          </a:p>
          <a:p>
            <a:pPr marL="285750" indent="-285750">
              <a:buFont typeface="Arial" panose="020B0604020202020204" pitchFamily="34" charset="0"/>
              <a:buChar char="•"/>
            </a:pPr>
            <a:r>
              <a:rPr lang="en-GB" sz="1100" b="0" dirty="0">
                <a:effectLst/>
                <a:ea typeface="Malgun Gothic" panose="020B0503020000020004" pitchFamily="34" charset="-127"/>
              </a:rPr>
              <a:t>11714 in </a:t>
            </a:r>
            <a:r>
              <a:rPr lang="en-GB" sz="1100" b="0" dirty="0">
                <a:effectLst/>
                <a:ea typeface="Malgun Gothic" panose="020B0503020000020004" pitchFamily="34" charset="-127"/>
                <a:hlinkClick r:id="rId3"/>
              </a:rPr>
              <a:t>11-22/1779r0</a:t>
            </a:r>
            <a:r>
              <a:rPr lang="en-GB" sz="1100" b="0" dirty="0">
                <a:effectLst/>
                <a:ea typeface="Malgun Gothic" panose="020B0503020000020004" pitchFamily="34" charset="-127"/>
              </a:rPr>
              <a:t> </a:t>
            </a:r>
            <a:r>
              <a:rPr lang="en-GB" sz="1100" b="0" i="1" dirty="0">
                <a:effectLst/>
                <a:ea typeface="Malgun Gothic" panose="020B0503020000020004" pitchFamily="34" charset="-127"/>
              </a:rPr>
              <a:t>[1 CID]</a:t>
            </a:r>
            <a:r>
              <a:rPr lang="en-GB" sz="1100" b="0" i="1" dirty="0">
                <a:solidFill>
                  <a:srgbClr val="FF0000"/>
                </a:solidFill>
                <a:effectLst/>
                <a:ea typeface="Malgun Gothic" panose="020B0503020000020004" pitchFamily="34" charset="-127"/>
              </a:rPr>
              <a:t>*</a:t>
            </a:r>
          </a:p>
          <a:p>
            <a:pPr marL="285750" indent="-285750">
              <a:buFont typeface="Arial" panose="020B0604020202020204" pitchFamily="34" charset="0"/>
              <a:buChar char="•"/>
            </a:pPr>
            <a:r>
              <a:rPr lang="en-US" sz="1100" b="0" dirty="0">
                <a:ea typeface="Malgun Gothic" panose="020B0503020000020004" pitchFamily="34" charset="-127"/>
              </a:rPr>
              <a:t>11980, 12471 in </a:t>
            </a:r>
            <a:r>
              <a:rPr lang="en-US" sz="1100" b="0" dirty="0">
                <a:ea typeface="Malgun Gothic" panose="020B0503020000020004" pitchFamily="34" charset="-127"/>
                <a:hlinkClick r:id="rId4"/>
              </a:rPr>
              <a:t>11-22/1692r2</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&amp; 10890 in slide 3 of </a:t>
            </a:r>
            <a:r>
              <a:rPr lang="en-US" sz="1100" b="0" dirty="0">
                <a:ea typeface="Malgun Gothic" panose="020B0503020000020004" pitchFamily="34" charset="-127"/>
                <a:hlinkClick r:id="rId5"/>
              </a:rPr>
              <a:t>11-22/1348r3</a:t>
            </a:r>
            <a:r>
              <a:rPr lang="en-US" sz="1100" b="0" dirty="0">
                <a:ea typeface="Malgun Gothic" panose="020B0503020000020004" pitchFamily="34" charset="-127"/>
              </a:rPr>
              <a:t> &amp; 12356, 13451, 11682 in </a:t>
            </a:r>
            <a:r>
              <a:rPr lang="en-US" sz="1100" b="0" dirty="0">
                <a:ea typeface="Malgun Gothic" panose="020B0503020000020004" pitchFamily="34" charset="-127"/>
                <a:hlinkClick r:id="rId6"/>
              </a:rPr>
              <a:t>11-22/2126r0</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10907, 12338, 12291, 12292 in </a:t>
            </a:r>
            <a:r>
              <a:rPr lang="en-US" sz="1100" b="0" dirty="0">
                <a:ea typeface="Malgun Gothic" panose="020B0503020000020004" pitchFamily="34" charset="-127"/>
                <a:hlinkClick r:id="rId7"/>
              </a:rPr>
              <a:t>11-22/1906r3</a:t>
            </a:r>
            <a:r>
              <a:rPr lang="en-US" sz="1100" b="0" dirty="0">
                <a:ea typeface="Malgun Gothic" panose="020B0503020000020004" pitchFamily="34" charset="-127"/>
              </a:rPr>
              <a:t> &amp; 12390, 14112 in </a:t>
            </a:r>
            <a:r>
              <a:rPr lang="en-US" sz="1100" b="0" dirty="0">
                <a:ea typeface="Malgun Gothic" panose="020B0503020000020004" pitchFamily="34" charset="-127"/>
                <a:hlinkClick r:id="rId8"/>
              </a:rPr>
              <a:t>11-22/1844r3</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13944, 13945, 12161 in </a:t>
            </a:r>
            <a:r>
              <a:rPr lang="en-US" sz="1100" b="0" dirty="0">
                <a:ea typeface="Malgun Gothic" panose="020B0503020000020004" pitchFamily="34" charset="-127"/>
                <a:hlinkClick r:id="rId9"/>
              </a:rPr>
              <a:t>11-22/1811r4</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[3 CIDs]</a:t>
            </a:r>
          </a:p>
          <a:p>
            <a:r>
              <a:rPr lang="en-US" altLang="en-US" sz="1600" dirty="0"/>
              <a:t>and incorporate the text changes into the latest TGbe draft.</a:t>
            </a:r>
          </a:p>
          <a:p>
            <a:r>
              <a:rPr lang="en-US" sz="1600" dirty="0"/>
              <a:t>Move: 			Second:</a:t>
            </a:r>
          </a:p>
          <a:p>
            <a:r>
              <a:rPr lang="en-US" sz="1600" dirty="0"/>
              <a:t>Discussion:</a:t>
            </a:r>
          </a:p>
          <a:p>
            <a:r>
              <a:rPr lang="en-US" sz="1600" dirty="0"/>
              <a:t>Result:</a:t>
            </a:r>
          </a:p>
          <a:p>
            <a:endParaRPr lang="en-US" sz="1600" dirty="0"/>
          </a:p>
          <a:p>
            <a:endParaRPr lang="en-US" sz="1600" dirty="0"/>
          </a:p>
          <a:p>
            <a:r>
              <a:rPr lang="en-US" sz="1600" dirty="0"/>
              <a:t>Note: These are comment resolution documents that obtained ≥ 75% support during the straw poll phase of the first Joint session of Tuesday.</a:t>
            </a:r>
          </a:p>
          <a:p>
            <a:r>
              <a:rPr lang="en-US" sz="1200" b="0" dirty="0">
                <a:solidFill>
                  <a:srgbClr val="FF0000"/>
                </a:solidFill>
              </a:rPr>
              <a:t>*Approved in M503 but then, CID was listed under another DCN, got approved by Q-M505. Reverting to M503. </a:t>
            </a:r>
          </a:p>
          <a:p>
            <a:r>
              <a:rPr lang="en-US" sz="1200" b="0" dirty="0">
                <a:solidFill>
                  <a:srgbClr val="FF0000"/>
                </a:solidFill>
              </a:rPr>
              <a:t>**Motion will supersede the resolutions of these CIDs in the respective previously run quarantine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76835892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516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10702, 11645, 11367, 11370</a:t>
            </a:r>
            <a:endParaRPr lang="en-US" sz="1400" b="0" dirty="0">
              <a:effectLst/>
              <a:ea typeface="Calibri" panose="020F0502020204030204" pitchFamily="34" charset="0"/>
            </a:endParaRP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p>
          <a:p>
            <a:pPr marL="0" indent="0"/>
            <a:r>
              <a:rPr lang="en-US" sz="1600" dirty="0"/>
              <a:t>Result:</a:t>
            </a:r>
            <a:endParaRPr lang="en-US" sz="1600" dirty="0">
              <a:highlight>
                <a:srgbClr val="00FF00"/>
              </a:highlight>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287135822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56AE0-6E2F-959B-07BE-6A5BC37D8080}"/>
              </a:ext>
            </a:extLst>
          </p:cNvPr>
          <p:cNvSpPr>
            <a:spLocks noGrp="1"/>
          </p:cNvSpPr>
          <p:nvPr>
            <p:ph type="title"/>
          </p:nvPr>
        </p:nvSpPr>
        <p:spPr/>
        <p:txBody>
          <a:bodyPr/>
          <a:lstStyle/>
          <a:p>
            <a:r>
              <a:rPr lang="en-US" dirty="0" err="1"/>
              <a:t>NoM</a:t>
            </a:r>
            <a:r>
              <a:rPr lang="en-US" dirty="0"/>
              <a:t> SPs from Tue/Wed (AM1)</a:t>
            </a:r>
          </a:p>
        </p:txBody>
      </p:sp>
      <p:sp>
        <p:nvSpPr>
          <p:cNvPr id="3" name="Content Placeholder 2">
            <a:extLst>
              <a:ext uri="{FF2B5EF4-FFF2-40B4-BE49-F238E27FC236}">
                <a16:creationId xmlns:a16="http://schemas.microsoft.com/office/drawing/2014/main" id="{F57A9BF3-E575-1906-D5AF-43327AE8DE5B}"/>
              </a:ext>
            </a:extLst>
          </p:cNvPr>
          <p:cNvSpPr>
            <a:spLocks noGrp="1"/>
          </p:cNvSpPr>
          <p:nvPr>
            <p:ph idx="1"/>
          </p:nvPr>
        </p:nvSpPr>
        <p:spPr/>
        <p:txBody>
          <a:bodyPr/>
          <a:lstStyle/>
          <a:p>
            <a:r>
              <a:rPr lang="en-US" sz="1800" kern="100" dirty="0">
                <a:solidFill>
                  <a:srgbClr val="FF0000"/>
                </a:solidFill>
                <a:effectLst/>
                <a:ea typeface="Malgun Gothic" panose="020B0503020000020004" pitchFamily="34" charset="-127"/>
                <a:cs typeface="Times New Roman" panose="02020603050405020304" pitchFamily="18" charset="0"/>
              </a:rPr>
              <a:t>10924 </a:t>
            </a:r>
            <a:r>
              <a:rPr lang="en-US" sz="1800" b="1" dirty="0">
                <a:solidFill>
                  <a:srgbClr val="FF0000"/>
                </a:solidFill>
                <a:effectLst/>
                <a:cs typeface="Times New Roman" panose="02020603050405020304" pitchFamily="18" charset="0"/>
              </a:rPr>
              <a:t>in 11-22/1935r2 				</a:t>
            </a:r>
            <a:r>
              <a:rPr lang="en-US" sz="1800" kern="100" dirty="0">
                <a:solidFill>
                  <a:srgbClr val="FF0000"/>
                </a:solidFill>
                <a:effectLst/>
                <a:ea typeface="Malgun Gothic" panose="020B0503020000020004" pitchFamily="34" charset="-127"/>
                <a:cs typeface="Times New Roman" panose="02020603050405020304" pitchFamily="18" charset="0"/>
              </a:rPr>
              <a:t>13Y, 14N, 18A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11965 </a:t>
            </a:r>
            <a:r>
              <a:rPr lang="en-US" sz="1800" b="1" dirty="0">
                <a:solidFill>
                  <a:srgbClr val="FF0000"/>
                </a:solidFill>
                <a:effectLst/>
                <a:cs typeface="Times New Roman" panose="02020603050405020304" pitchFamily="18" charset="0"/>
              </a:rPr>
              <a:t>in 11-22/2165r2 				</a:t>
            </a:r>
            <a:r>
              <a:rPr lang="en-US" sz="1800" kern="100" dirty="0">
                <a:solidFill>
                  <a:srgbClr val="FF0000"/>
                </a:solidFill>
                <a:effectLst/>
                <a:ea typeface="Malgun Gothic" panose="020B0503020000020004" pitchFamily="34" charset="-127"/>
                <a:cs typeface="Times New Roman" panose="02020603050405020304" pitchFamily="18" charset="0"/>
              </a:rPr>
              <a:t>16Y, 15N, 18A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13481 13760 </a:t>
            </a:r>
            <a:r>
              <a:rPr lang="en-US" sz="1800" b="1" dirty="0">
                <a:solidFill>
                  <a:srgbClr val="FF0000"/>
                </a:solidFill>
                <a:effectLst/>
                <a:cs typeface="Times New Roman" panose="02020603050405020304" pitchFamily="18" charset="0"/>
              </a:rPr>
              <a:t>in 11-22/1890r5 		</a:t>
            </a:r>
            <a:r>
              <a:rPr lang="en-US" sz="1800" kern="100" dirty="0">
                <a:solidFill>
                  <a:srgbClr val="FF0000"/>
                </a:solidFill>
                <a:effectLst/>
                <a:ea typeface="Malgun Gothic" panose="020B0503020000020004" pitchFamily="34" charset="-127"/>
                <a:cs typeface="Times New Roman" panose="02020603050405020304" pitchFamily="18" charset="0"/>
              </a:rPr>
              <a:t>28Y, 17N, 14A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12862 </a:t>
            </a:r>
            <a:r>
              <a:rPr lang="en-US" sz="1800" b="1" dirty="0">
                <a:solidFill>
                  <a:srgbClr val="FF0000"/>
                </a:solidFill>
                <a:effectLst/>
                <a:cs typeface="Times New Roman" panose="02020603050405020304" pitchFamily="18" charset="0"/>
              </a:rPr>
              <a:t>in 11-22/1503r7 				</a:t>
            </a:r>
            <a:r>
              <a:rPr lang="en-US" sz="1800" dirty="0">
                <a:solidFill>
                  <a:srgbClr val="FF0000"/>
                </a:solidFill>
                <a:effectLst/>
                <a:cs typeface="Times New Roman" panose="02020603050405020304" pitchFamily="18" charset="0"/>
              </a:rPr>
              <a:t>32Y, 17N, 13A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12414 </a:t>
            </a:r>
            <a:r>
              <a:rPr lang="en-US" sz="1800" b="1" dirty="0">
                <a:solidFill>
                  <a:srgbClr val="FF0000"/>
                </a:solidFill>
                <a:effectLst/>
                <a:cs typeface="Times New Roman" panose="02020603050405020304" pitchFamily="18" charset="0"/>
              </a:rPr>
              <a:t>in 11-22/1537r1 				</a:t>
            </a:r>
            <a:r>
              <a:rPr lang="en-US" sz="1800" kern="100" dirty="0">
                <a:solidFill>
                  <a:srgbClr val="FF0000"/>
                </a:solidFill>
                <a:effectLst/>
                <a:ea typeface="Malgun Gothic" panose="020B0503020000020004" pitchFamily="34" charset="-127"/>
                <a:cs typeface="Times New Roman" panose="02020603050405020304" pitchFamily="18" charset="0"/>
              </a:rPr>
              <a:t>9Y, 32N, 26A</a:t>
            </a:r>
            <a:endParaRPr lang="en-US" sz="1800" kern="100" dirty="0">
              <a:effectLst/>
              <a:ea typeface="Malgun Gothic" panose="020B0503020000020004" pitchFamily="34" charset="-127"/>
              <a:cs typeface="Times New Roman" panose="02020603050405020304" pitchFamily="18" charset="0"/>
            </a:endParaRPr>
          </a:p>
          <a:p>
            <a:r>
              <a:rPr lang="en-US" sz="1800" dirty="0">
                <a:solidFill>
                  <a:srgbClr val="FF0000"/>
                </a:solidFill>
                <a:effectLst/>
                <a:ea typeface="Calibri" panose="020F0502020204030204" pitchFamily="34" charset="0"/>
              </a:rPr>
              <a:t>14072 in 11-22/1036r5 				23Y, 36N, 29A</a:t>
            </a:r>
          </a:p>
          <a:p>
            <a:r>
              <a:rPr lang="en-US" sz="1800" dirty="0">
                <a:solidFill>
                  <a:srgbClr val="FF0000"/>
                </a:solidFill>
                <a:effectLst/>
                <a:ea typeface="Calibri" panose="020F0502020204030204" pitchFamily="34" charset="0"/>
                <a:cs typeface="Times New Roman" panose="02020603050405020304" pitchFamily="18" charset="0"/>
              </a:rPr>
              <a:t>11587 </a:t>
            </a:r>
            <a:r>
              <a:rPr lang="en-US" sz="1800" dirty="0">
                <a:solidFill>
                  <a:srgbClr val="FF0000"/>
                </a:solidFill>
                <a:effectLst/>
                <a:ea typeface="Calibri" panose="020F0502020204030204" pitchFamily="34" charset="0"/>
              </a:rPr>
              <a:t>in 11-22/1201r6 				42Y, 49N, 11A	</a:t>
            </a:r>
            <a:endParaRPr lang="en-US" sz="1800" dirty="0">
              <a:solidFill>
                <a:srgbClr val="FF0000"/>
              </a:solidFill>
              <a:effectLst/>
              <a:ea typeface="Calibri" panose="020F0502020204030204" pitchFamily="34" charset="0"/>
              <a:cs typeface="Times New Roman" panose="02020603050405020304" pitchFamily="18" charset="0"/>
            </a:endParaRP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13041, 10693, 10917, 12270, 13106, 13108, 13234, 13631, 11154, 13664 </a:t>
            </a:r>
            <a:r>
              <a:rPr lang="en-US" sz="1800" b="1" dirty="0">
                <a:effectLst/>
                <a:latin typeface="Malgun Gothic" panose="020B0503020000020004" pitchFamily="34" charset="-127"/>
                <a:cs typeface="Times New Roman" panose="02020603050405020304" pitchFamily="18" charset="0"/>
              </a:rPr>
              <a:t>in 11-22/1959r0 		</a:t>
            </a:r>
            <a:r>
              <a:rPr lang="en-US" sz="1800" dirty="0">
                <a:effectLst/>
                <a:latin typeface="Malgun Gothic" panose="020B0503020000020004" pitchFamily="34" charset="-127"/>
                <a:cs typeface="Times New Roman" panose="02020603050405020304" pitchFamily="18" charset="0"/>
              </a:rPr>
              <a:t>29Y, 27N, 15A</a:t>
            </a: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11366, 11368, and 11369 </a:t>
            </a:r>
            <a:r>
              <a:rPr lang="en-US" sz="1800" b="1" dirty="0">
                <a:effectLst/>
                <a:latin typeface="Malgun Gothic" panose="020B0503020000020004" pitchFamily="34" charset="-127"/>
                <a:cs typeface="Times New Roman" panose="02020603050405020304" pitchFamily="18" charset="0"/>
              </a:rPr>
              <a:t>in 11-22/2175r1 </a:t>
            </a:r>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33Y, 19N, 22A</a:t>
            </a: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13414, 13811, 13412 </a:t>
            </a:r>
            <a:r>
              <a:rPr lang="en-US" sz="1800" b="1" dirty="0">
                <a:effectLst/>
                <a:latin typeface="Malgun Gothic" panose="020B0503020000020004" pitchFamily="34" charset="-127"/>
                <a:cs typeface="Times New Roman" panose="02020603050405020304" pitchFamily="18" charset="0"/>
              </a:rPr>
              <a:t>in 11-22/1756r9 </a:t>
            </a:r>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37Y, 36N, 17A</a:t>
            </a: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167276F-6DE6-975E-40AF-F83F8507BAAE}"/>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D6D2D149-60AE-31F2-4770-BB720B43BB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11F60E-3ECF-3CED-F8D8-9C9B12E3F5B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6327073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513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11587 in 11-22/1201r4</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with 22/1201r4.  The straw poll results are 17 Yes, 11 No, 22 Abstain. This CID is discussed on August 29, 2022 with 22/1201r2. POC: Vishnu</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4008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514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10016, 10077, 10727, 12723, 12836, 13340, 13654, 13684, 14091 in 11-22/1264r6</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CIDs discussed in January 16, 2023. SP result is 21Y, 17N, 21A. CIDs discussed on September 7, 2022, but no straw poll is conducted.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0830903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515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13989 in 11-22/1263r4</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solidFill>
                  <a:srgbClr val="00B050"/>
                </a:solidFill>
              </a:rPr>
              <a:t>Already passed SP.</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22/1263r4.  The straw poll results are 20 Yes, 25 No, 21 Abstain. This CID is discussed on September 7, 2022 with 22/1263r2, but no straw poll is conducted.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026501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516 (Post-Quarantine 6)</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13638 in 11-22/1427r1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Rubayet</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3191192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517 (Post-Quarantine 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10041, 10044, 10045, 10089, 11163, 13649, 13816 in 11-22/1505r2</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14,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4447606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518 (Post-Quarantine 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10042, 10046, 10047, 10165, 10166, 10167, 11463, 11464, 11588, 11589, 11590, 12851, 12856, 12857, 12858, 12859, 12862, 12873, 12893 in 11-22/1503r2</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October 13,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23520667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519 (Post-Quarantine 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10043, 10868, 10910, 11584, 12167, 12294, 13594, 13595, 13949 in 11-22/1504r2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December 21, 2022 with 22/1504r2, but no straw poll is conducted yet. This CID is discussed on December 7, 2022 with 22/1743r3, but no straw poll is conducted yet. POC: Liwen</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713567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520 (Post-Quarantine 10)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10082, 10365, 12326, 12440, 13394, 13699, 13925 in 11-22/1418r1 [7 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30,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9029549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521 (Post-Quarantine 11)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13392, 13393 in 11-22/1417r0 [2 CIDs]</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777512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522 (Post-Quarantine 12)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10733, 12074, 13015, 13057, 13240, 13311, 13312, 13661, 13738 in 11-22/1545r3,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22/1545r3, but no straw poll is conducted yet. This CID is discussed on November 16, 2022 with 22/1545r2, but no straw poll is conducted yet. POC: Kumail.</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9219620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523 (Post-Quarantine 13)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10773 in 11-22/1683r6,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22/1683r6, but no straw poll is conducted yet.  This CID is discussed on December 5, 2022 with 22/1683r3, but no straw poll is conducted yet. POC: Frank</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81202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524 (Post-Quarantine 14)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10385, 10436, 10486, 10632, 10717, 10722, 10771, 10772, 11102, 11658, 11742, 12163, 12164, 12165, 12168, 12169, 12377, 12378, 12481, 12906, 13066, 13092, 13277, 11-22/1709r5</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with 22/1709r2, but no straw poll is conducted yet.</a:t>
            </a:r>
          </a:p>
          <a:p>
            <a:pPr marL="0" indent="0"/>
            <a:r>
              <a:rPr lang="en-US" sz="1200" dirty="0"/>
              <a:t>This CID is discussed on November 17, 2022 with 22/1709r5.  The straw poll results are 50 Yes, 47 No, 18 Abstain.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89992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527 (Post-Quarantine 17)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13412, 13414, 13811 in 11-22/1756r7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Minyoung.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1214160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528 (Post-Quarantine 18)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10924 in 11-22/1935r1, </a:t>
            </a:r>
          </a:p>
          <a:p>
            <a:pPr>
              <a:buFont typeface="Arial" panose="020B0604020202020204" pitchFamily="34" charset="0"/>
              <a:buChar char="•"/>
            </a:pPr>
            <a:endParaRPr lang="en-US" sz="1400" dirty="0"/>
          </a:p>
          <a:p>
            <a:pPr>
              <a:buFont typeface="Arial" panose="020B0604020202020204" pitchFamily="34" charset="0"/>
              <a:buChar char="•"/>
            </a:pPr>
            <a:r>
              <a:rPr lang="en-US" sz="1400" dirty="0"/>
              <a:t>Done.</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Thomas.</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522640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529 (Post-Quarantine 19)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12291, 12292, 12338 in 11-22/1906r0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a:t>
            </a:r>
          </a:p>
          <a:p>
            <a:pPr marL="0" indent="0"/>
            <a:r>
              <a:rPr lang="en-US" sz="1200" dirty="0"/>
              <a:t>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2059300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530 (Post-Quarantine 20)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10565, 11400 11-22/1890r0 [2CIDs]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828991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531 (Post-Quarantine 21)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10567, 11042, 11401, 11520, 13480, 13481, 13759, 13760, 13762 in 11-22/1890r1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17, 2022,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692666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532 (Post-Quarantine 22)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10912, 12486 in 11-22/2184r0</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6144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533 (Post-Quarantine 23)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12485 11-22/2153r0,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The straw poll results are 5 Yes, 35 No, 8 Abstain.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1504710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534 (Post-Quarantine 24)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12488  in 11-22/2183r0.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5347374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D2.0, as defined in </a:t>
            </a:r>
            <a:r>
              <a:rPr lang="en-US" sz="2000" dirty="0">
                <a:hlinkClick r:id="rId2"/>
              </a:rPr>
              <a:t>11-22/971r50</a:t>
            </a:r>
            <a:r>
              <a:rPr lang="en-US" sz="2000" dirty="0"/>
              <a:t>, in addition to motions passed during the TGbe Joint sessions of January 19</a:t>
            </a:r>
            <a:r>
              <a:rPr lang="en-US" sz="2000" baseline="30000" dirty="0"/>
              <a:t>th</a:t>
            </a:r>
            <a:r>
              <a:rPr lang="en-US" sz="2000" dirty="0"/>
              <a:t> 2023.</a:t>
            </a:r>
          </a:p>
          <a:p>
            <a:r>
              <a:rPr lang="en-US" altLang="en-US" sz="2000" dirty="0"/>
              <a:t>Instruct the editor to prepare TGbe Draft D3.0</a:t>
            </a:r>
          </a:p>
          <a:p>
            <a:r>
              <a:rPr lang="en-US" altLang="en-US" sz="2000" dirty="0"/>
              <a:t>Approve a 30 day Working Group Technical Letter Ballot asking the question “Should TGbe Draft 3.0 be forwarded to SA Ballot?”</a:t>
            </a:r>
          </a:p>
          <a:p>
            <a:endParaRPr lang="en-GB" altLang="en-US" sz="2000" dirty="0"/>
          </a:p>
          <a:p>
            <a:r>
              <a:rPr lang="en-GB" altLang="en-US" sz="2000" dirty="0"/>
              <a:t>Moved:,  		Seconded:</a:t>
            </a:r>
          </a:p>
          <a:p>
            <a:r>
              <a:rPr lang="en-GB" altLang="en-US" sz="2000" dirty="0"/>
              <a:t>Preliminary Result:  </a:t>
            </a:r>
          </a:p>
          <a:p>
            <a:r>
              <a:rPr lang="en-GB" sz="2000" dirty="0"/>
              <a:t>Result:</a:t>
            </a: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CAD Motion</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11-21/0706r7</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123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233372</TotalTime>
  <Words>23596</Words>
  <Application>Microsoft Office PowerPoint</Application>
  <PresentationFormat>On-screen Show (4:3)</PresentationFormat>
  <Paragraphs>2317</Paragraphs>
  <Slides>171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171</vt:i4>
      </vt:variant>
    </vt:vector>
  </HeadingPairs>
  <TitlesOfParts>
    <vt:vector size="178"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Motions in January 19th</vt:lpstr>
      <vt:lpstr>Motion 513 (Joint)</vt:lpstr>
      <vt:lpstr>Motion 514 (MAC)</vt:lpstr>
      <vt:lpstr>Motion 515 (MAC)</vt:lpstr>
      <vt:lpstr>Motion 516 (Joint)</vt:lpstr>
      <vt:lpstr>Motion 516 (Withdrawal)</vt:lpstr>
      <vt:lpstr>Work in progress list</vt:lpstr>
      <vt:lpstr>NoM SPs from Tue/Wed (AM1)</vt:lpstr>
      <vt:lpstr>Motion 513 (Post-Quarantine 3)</vt:lpstr>
      <vt:lpstr>Motion 514 (Post-Quarantine 4)</vt:lpstr>
      <vt:lpstr>Motion 515 (Post-Quarantine 5)</vt:lpstr>
      <vt:lpstr>Motion 516 (Post-Quarantine 6)</vt:lpstr>
      <vt:lpstr>Motion 517 (Post-Quarantine 7)</vt:lpstr>
      <vt:lpstr>Motion 518 (Post-Quarantine 8)</vt:lpstr>
      <vt:lpstr>Motion 519 (Post-Quarantine 9)</vt:lpstr>
      <vt:lpstr>Motion 520 (Post-Quarantine 10)</vt:lpstr>
      <vt:lpstr>Motion 521 (Post-Quarantine 11)</vt:lpstr>
      <vt:lpstr>Motion 522 (Post-Quarantine 12)</vt:lpstr>
      <vt:lpstr>Motion 523 (Post-Quarantine 13)</vt:lpstr>
      <vt:lpstr>Motion 524 (Post-Quarantine 14)</vt:lpstr>
      <vt:lpstr>Motion 527 (Post-Quarantine 17)</vt:lpstr>
      <vt:lpstr>Motion 528 (Post-Quarantine 18)</vt:lpstr>
      <vt:lpstr>Motion 529 (Post-Quarantine 19)</vt:lpstr>
      <vt:lpstr>Motion 530 (Post-Quarantine 20)</vt:lpstr>
      <vt:lpstr>Motion 531 (Post-Quarantine 21)</vt:lpstr>
      <vt:lpstr>Motion 532 (Post-Quarantine 22)</vt:lpstr>
      <vt:lpstr>Motion 533 (Post-Quarantine 23)</vt:lpstr>
      <vt:lpstr>Motion 534 (Post-Quarantine 24)</vt:lpstr>
      <vt:lpstr>Post-quarantine (January interim)</vt:lpstr>
      <vt:lpstr>WG LB Motion</vt:lpstr>
      <vt:lpstr>CAD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2367</cp:revision>
  <cp:lastPrinted>1601-01-01T00:00:00Z</cp:lastPrinted>
  <dcterms:created xsi:type="dcterms:W3CDTF">2017-01-26T15:28:16Z</dcterms:created>
  <dcterms:modified xsi:type="dcterms:W3CDTF">2023-01-19T12:38:33Z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