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2"/>
  </p:notesMasterIdLst>
  <p:handoutMasterIdLst>
    <p:handoutMasterId r:id="rId173"/>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7" r:id="rId125"/>
    <p:sldId id="1026" r:id="rId126"/>
    <p:sldId id="1019" r:id="rId127"/>
    <p:sldId id="1021" r:id="rId128"/>
    <p:sldId id="1023" r:id="rId129"/>
    <p:sldId id="1025" r:id="rId130"/>
    <p:sldId id="1024" r:id="rId131"/>
    <p:sldId id="1037" r:id="rId132"/>
    <p:sldId id="1028" r:id="rId133"/>
    <p:sldId id="1020" r:id="rId134"/>
    <p:sldId id="1015" r:id="rId135"/>
    <p:sldId id="1018" r:id="rId136"/>
    <p:sldId id="1030" r:id="rId137"/>
    <p:sldId id="1031" r:id="rId138"/>
    <p:sldId id="1032" r:id="rId139"/>
    <p:sldId id="1033" r:id="rId140"/>
    <p:sldId id="1034" r:id="rId141"/>
    <p:sldId id="1035" r:id="rId142"/>
    <p:sldId id="1038" r:id="rId143"/>
    <p:sldId id="1039" r:id="rId144"/>
    <p:sldId id="1064" r:id="rId145"/>
    <p:sldId id="1062" r:id="rId146"/>
    <p:sldId id="1065" r:id="rId147"/>
    <p:sldId id="1067" r:id="rId148"/>
    <p:sldId id="1029" r:id="rId149"/>
    <p:sldId id="1066" r:id="rId150"/>
    <p:sldId id="1040" r:id="rId151"/>
    <p:sldId id="1041" r:id="rId152"/>
    <p:sldId id="1042" r:id="rId153"/>
    <p:sldId id="1043" r:id="rId154"/>
    <p:sldId id="1044" r:id="rId155"/>
    <p:sldId id="1045" r:id="rId156"/>
    <p:sldId id="1046" r:id="rId157"/>
    <p:sldId id="1047" r:id="rId158"/>
    <p:sldId id="1048" r:id="rId159"/>
    <p:sldId id="1049" r:id="rId160"/>
    <p:sldId id="1053" r:id="rId161"/>
    <p:sldId id="1054" r:id="rId162"/>
    <p:sldId id="1056" r:id="rId163"/>
    <p:sldId id="1051" r:id="rId164"/>
    <p:sldId id="1059" r:id="rId165"/>
    <p:sldId id="1058" r:id="rId166"/>
    <p:sldId id="1057" r:id="rId167"/>
    <p:sldId id="1052" r:id="rId168"/>
    <p:sldId id="1061" r:id="rId169"/>
    <p:sldId id="1060" r:id="rId170"/>
    <p:sldId id="1005" r:id="rId17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198" dt="2023-01-18T05:11:41.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tableStyles" Target="tableStyles.xml"/><Relationship Id="rId172" Type="http://schemas.openxmlformats.org/officeDocument/2006/relationships/notesMaster" Target="notesMasters/notesMaster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microsoft.com/office/2016/11/relationships/changesInfo" Target="changesInfos/changesInfo1.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handoutMaster" Target="handoutMasters/handoutMaster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presProps" Target="presProps.xml"/><Relationship Id="rId179"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viewProps" Target="viewProp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theme" Target="theme/theme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8T05:12:10.233" v="9472" actId="20577"/>
      <pc:docMkLst>
        <pc:docMk/>
      </pc:docMkLst>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3-01-15T23:12:33.898" v="4145"/>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7T16:48:01.561" v="8442"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7T16:48:01.561" v="8442"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mod modClrScheme chgLayout">
        <pc:chgData name="Alfred Asterjadhi" userId="39de57b9-85c0-4fd1-aaac-8ca2b6560ad0" providerId="ADAL" clId="{B8DD8662-A94E-4851-8378-360A7F03AA7C}" dt="2023-01-15T23:12:30.969" v="4144"/>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7T17:18:02.657" v="9008" actId="2057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7T17:18:06.979" v="9009"/>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7T17:18:39.997" v="9028" actId="20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7T17:19:17.433" v="9042"/>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7T17:19:30.305" v="9043"/>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7T17:19:38.629" v="9044"/>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7T17:19:45.116" v="9045"/>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7T17:19:56.279" v="9046"/>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7T17:20:22.204" v="90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7T17:21:46.129" v="9067" actId="2057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7T17:22:24.037" v="9073" actId="2057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7T17:23:08.480" v="907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7T17:21:03.804" v="9049"/>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7T17:21:25.538" v="9061"/>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7T17:22:14.102" v="9068"/>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7T17:23:01.639" v="9076"/>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7T17:22:56.399" v="9075"/>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7T17:22:46.711" v="9074"/>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7T17:23:19.365" v="9079"/>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7T17:23:16.043" v="9078"/>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8T05:07:42.975" v="9370" actId="20577"/>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8T05:07:42.975" v="9370" actId="20577"/>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8T05:12:10.233" v="9472" actId="20577"/>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8T05:12:10.233" v="9472" actId="20577"/>
          <ac:spMkLst>
            <pc:docMk/>
            <pc:sldMk cId="2244321404" sldId="1065"/>
            <ac:spMk id="3" creationId="{93EB16D6-11CB-4092-9D44-C889CC5233EA}"/>
          </ac:spMkLst>
        </pc:spChg>
      </pc:sldChg>
      <pc:sldChg chg="modSp new mod ord">
        <pc:chgData name="Alfred Asterjadhi" userId="39de57b9-85c0-4fd1-aaac-8ca2b6560ad0" providerId="ADAL" clId="{B8DD8662-A94E-4851-8378-360A7F03AA7C}" dt="2023-01-18T05:06:29.785" v="9325"/>
        <pc:sldMkLst>
          <pc:docMk/>
          <pc:sldMk cId="4063270737" sldId="1066"/>
        </pc:sldMkLst>
        <pc:spChg chg="mod">
          <ac:chgData name="Alfred Asterjadhi" userId="39de57b9-85c0-4fd1-aaac-8ca2b6560ad0" providerId="ADAL" clId="{B8DD8662-A94E-4851-8378-360A7F03AA7C}" dt="2023-01-18T05:06:16.080" v="9322"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05:06:20.792" v="9323" actId="6549"/>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8T05:11:59.900" v="9461" actId="6549"/>
        <pc:sldMkLst>
          <pc:docMk/>
          <pc:sldMk cId="768358925" sldId="1067"/>
        </pc:sldMkLst>
        <pc:spChg chg="mod">
          <ac:chgData name="Alfred Asterjadhi" userId="39de57b9-85c0-4fd1-aaac-8ca2b6560ad0" providerId="ADAL" clId="{B8DD8662-A94E-4851-8378-360A7F03AA7C}" dt="2023-01-18T05:05:51.992" v="9302"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8T05:11:59.900" v="9461" actId="6549"/>
          <ac:spMkLst>
            <pc:docMk/>
            <pc:sldMk cId="768358925" sldId="1067"/>
            <ac:spMk id="3" creationId="{93EB16D6-11CB-4092-9D44-C889CC5233EA}"/>
          </ac:spMkLst>
        </pc:spChg>
      </pc:sldChg>
      <pc:sldMasterChg chg="modSp mod">
        <pc:chgData name="Alfred Asterjadhi" userId="39de57b9-85c0-4fd1-aaac-8ca2b6560ad0" providerId="ADAL" clId="{B8DD8662-A94E-4851-8378-360A7F03AA7C}" dt="2023-01-17T15:01:05.820" v="8191" actId="20577"/>
        <pc:sldMasterMkLst>
          <pc:docMk/>
          <pc:sldMasterMk cId="0" sldId="2147483648"/>
        </pc:sldMasterMkLst>
        <pc:spChg chg="mod">
          <ac:chgData name="Alfred Asterjadhi" userId="39de57b9-85c0-4fd1-aaac-8ca2b6560ad0" providerId="ADAL" clId="{B8DD8662-A94E-4851-8378-360A7F03AA7C}" dt="2023-01-17T15:01:05.820" v="819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802.11-22/1038r40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5-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2/11-22-2169-02-00be-tgbe-nov-jan-teleconference-minutes.docx" TargetMode="External"/><Relationship Id="rId2" Type="http://schemas.openxmlformats.org/officeDocument/2006/relationships/hyperlink" Target="https://mentor.ieee.org/802.11/dcn/22/11-22-1984-01-00be-tgbe-november-2022-meeting-minute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2/11-22-2209-00-00be-proposed-resolution-for-miscellaneous-lb266-comments-part-2.docx" TargetMode="External"/><Relationship Id="rId2" Type="http://schemas.openxmlformats.org/officeDocument/2006/relationships/hyperlink" Target="https://mentor.ieee.org/802.11/dcn/22/11-22-2157-01-00be-proposed-resolution-for-miscellaneous-lb266-comments.doc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2/11-22-1978-05-00be-lb266-resolution-for-misc-comments.docx" TargetMode="External"/><Relationship Id="rId2" Type="http://schemas.openxmlformats.org/officeDocument/2006/relationships/hyperlink" Target="https://mentor.ieee.org/802.11/dcn/22/11-22-1789-01-00be-lb266-cr-for-remaining-cids-in-35-3-19-3.doc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8" Type="http://schemas.openxmlformats.org/officeDocument/2006/relationships/hyperlink" Target="https://mentor.ieee.org/802.11/dcn/22/11-22-1204-05-00be-lb266-cr-cl35-emlsr-part2.docx" TargetMode="External"/><Relationship Id="rId13" Type="http://schemas.openxmlformats.org/officeDocument/2006/relationships/hyperlink" Target="https://mentor.ieee.org/802.11/dcn/22/11-22-1844-01-00be-cr-for-nstrmobileap-part2.docx" TargetMode="External"/><Relationship Id="rId18" Type="http://schemas.openxmlformats.org/officeDocument/2006/relationships/hyperlink" Target="https://mentor.ieee.org/802.11/dcn/22/11-22-2201-01-00be-cr-for-miscellaneous-cids-iv.docx" TargetMode="External"/><Relationship Id="rId3" Type="http://schemas.openxmlformats.org/officeDocument/2006/relationships/hyperlink" Target="https://mentor.ieee.org/802.11/dcn/22/11-22-1265-03-00be-lb266-cr-for-cid-13736-and-13973.docx" TargetMode="External"/><Relationship Id="rId7" Type="http://schemas.openxmlformats.org/officeDocument/2006/relationships/hyperlink" Target="https://mentor.ieee.org/802.11/dcn/22/11-22-1129-03-00be-lb266-cr-cl9-emlsr.docx" TargetMode="External"/><Relationship Id="rId12" Type="http://schemas.openxmlformats.org/officeDocument/2006/relationships/hyperlink" Target="https://mentor.ieee.org/802.11/dcn/22/11-22-1436-07-00be-cr-for-9-4-2-316-qos-charateristics-element-part-1.docx" TargetMode="External"/><Relationship Id="rId17" Type="http://schemas.openxmlformats.org/officeDocument/2006/relationships/hyperlink" Target="https://mentor.ieee.org/802.11/dcn/22/11-22-2168-00-00be-lb266-cr-for-cid-10096.docx" TargetMode="External"/><Relationship Id="rId2" Type="http://schemas.openxmlformats.org/officeDocument/2006/relationships/hyperlink" Target="https://mentor.ieee.org/802.11/dcn/22/11-22-1051-04-00be-lb266-cr-for-twt.docx" TargetMode="External"/><Relationship Id="rId16" Type="http://schemas.openxmlformats.org/officeDocument/2006/relationships/hyperlink" Target="https://mentor.ieee.org/802.11/dcn/22/11-22-2170-05-00be-lb266-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3-00be-lb266-cr-cl35-emlsr-part1.docx" TargetMode="External"/><Relationship Id="rId11" Type="http://schemas.openxmlformats.org/officeDocument/2006/relationships/hyperlink" Target="https://mentor.ieee.org/802.11/dcn/22/11-22-1903-06-00be-lb266-cr-for-misc-cids.docx" TargetMode="External"/><Relationship Id="rId5" Type="http://schemas.openxmlformats.org/officeDocument/2006/relationships/hyperlink" Target="https://mentor.ieee.org/802.11/dcn/22/11-22-1959-00-00be-lb-266-cr-for-r-twt-related-cids-part2.docx" TargetMode="External"/><Relationship Id="rId15" Type="http://schemas.openxmlformats.org/officeDocument/2006/relationships/hyperlink" Target="https://mentor.ieee.org/802.11/dcn/22/11-22-2162-03-00be-comment-resolution-for-cid-11852-13453.docx" TargetMode="External"/><Relationship Id="rId10" Type="http://schemas.openxmlformats.org/officeDocument/2006/relationships/hyperlink" Target="https://mentor.ieee.org/802.11/dcn/22/11-22-1526-05-00be-lb266-cr-for-subclause-35-8-2.docx" TargetMode="External"/><Relationship Id="rId19" Type="http://schemas.openxmlformats.org/officeDocument/2006/relationships/hyperlink" Target="https://mentor.ieee.org/802.11/dcn/22/11-22-1943-03-00be-cr-13063-13773-for-35-2-1-2-3.docx" TargetMode="External"/><Relationship Id="rId4" Type="http://schemas.openxmlformats.org/officeDocument/2006/relationships/hyperlink" Target="https://mentor.ieee.org/802.11/dcn/22/11-22-1263-04-00be-lb266-cr-for-txop-return-in-mu-rts-txs.docx" TargetMode="External"/><Relationship Id="rId9" Type="http://schemas.openxmlformats.org/officeDocument/2006/relationships/hyperlink" Target="https://mentor.ieee.org/802.11/dcn/22/11-22-1239-04-00be-lb266-cr-for-35-3-16-4.docx" TargetMode="External"/><Relationship Id="rId14" Type="http://schemas.openxmlformats.org/officeDocument/2006/relationships/hyperlink" Target="https://mentor.ieee.org/802.11/dcn/22/11-22-1717-01-00be-lb266-cr-for-subclause-11.docx" TargetMode="External"/></Relationships>
</file>

<file path=ppt/slides/_rels/slide126.xml.rels><?xml version="1.0" encoding="UTF-8" standalone="yes"?>
<Relationships xmlns="http://schemas.openxmlformats.org/package/2006/relationships"><Relationship Id="rId8" Type="http://schemas.openxmlformats.org/officeDocument/2006/relationships/hyperlink" Target="https://mentor.ieee.org/802.11/dcn/22/11-22-1745-01-00be-lb266-cr-for-dynamic-nstr-capability-update.docx" TargetMode="External"/><Relationship Id="rId3" Type="http://schemas.openxmlformats.org/officeDocument/2006/relationships/hyperlink" Target="https://mentor.ieee.org/802.11/dcn/22/11-22-1583-06-00be-cr-for-35-3-14.docx" TargetMode="External"/><Relationship Id="rId7" Type="http://schemas.openxmlformats.org/officeDocument/2006/relationships/hyperlink" Target="https://mentor.ieee.org/802.11/dcn/22/11-22-1906-01-00be-lb266-cr-for-r-twt-related-to-qos-characteristics-and-scs.docx" TargetMode="External"/><Relationship Id="rId2" Type="http://schemas.openxmlformats.org/officeDocument/2006/relationships/hyperlink" Target="https://mentor.ieee.org/802.11/dcn/22/11-22-1189-08-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52-02-00be-remaining-11be-cids-misc.docx" TargetMode="External"/><Relationship Id="rId5" Type="http://schemas.openxmlformats.org/officeDocument/2006/relationships/hyperlink" Target="https://mentor.ieee.org/802.11/dcn/22/11-22-2181-02-00be-lb266-misc-cids-part-2.docx" TargetMode="External"/><Relationship Id="rId10" Type="http://schemas.openxmlformats.org/officeDocument/2006/relationships/hyperlink" Target="https://mentor.ieee.org/802.11/dcn/22/11-22-1782-03-00be-lb266-cr-for-10013.docx" TargetMode="External"/><Relationship Id="rId4" Type="http://schemas.openxmlformats.org/officeDocument/2006/relationships/hyperlink" Target="https://mentor.ieee.org/802.11/dcn/22/11-22-1501-03-00be-11be-d2-0-comment-resolution-35-4.docx" TargetMode="External"/><Relationship Id="rId9" Type="http://schemas.openxmlformats.org/officeDocument/2006/relationships/hyperlink" Target="https://mentor.ieee.org/802.11/dcn/22/11-22-1480-03-00be-lb266-cr-for-clause-9.docx"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2/11-22-1838-05-00be-lb266-cr-for-ml-reconfiguration-clause-35-3-6-part-2.doc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22/11-22-1366-02-00be-cr-for-miscellaneous-cids.doc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8" Type="http://schemas.openxmlformats.org/officeDocument/2006/relationships/hyperlink" Target="https://mentor.ieee.org/802.11/dcn/22/11-22-2108-03-00be-cr-for-misc-cids.docx" TargetMode="External"/><Relationship Id="rId3" Type="http://schemas.openxmlformats.org/officeDocument/2006/relationships/hyperlink" Target="https://mentor.ieee.org/802.11/dcn/22/11-22-2179-01-00be-cc36-cr-for-cid-12622.docx" TargetMode="External"/><Relationship Id="rId7"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489-01-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2-03-00be-lb266-cr-for-subclause-35-3-4-4.docx" TargetMode="External"/><Relationship Id="rId5" Type="http://schemas.openxmlformats.org/officeDocument/2006/relationships/hyperlink" Target="https://mentor.ieee.org/802.11/dcn/23/11-23-0084-01-00be-d2-0-misc-cids.docx" TargetMode="External"/><Relationship Id="rId4" Type="http://schemas.openxmlformats.org/officeDocument/2006/relationships/hyperlink" Target="https://mentor.ieee.org/802.11/dcn/22/11-22-2196-00-00be-lb266-cr-for-misc-cid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40.xml.rels><?xml version="1.0" encoding="UTF-8" standalone="yes"?>
<Relationships xmlns="http://schemas.openxmlformats.org/package/2006/relationships"><Relationship Id="rId8" Type="http://schemas.openxmlformats.org/officeDocument/2006/relationships/hyperlink" Target="https://mentor.ieee.org/802.11/dcn/22/11-22-1774-05-00be-lb266-cr-for-misc-cids.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2109-01-00be-lb266-cr-for-cid-11196.doc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1-00be-lb266-general-cid.docx" TargetMode="External"/><Relationship Id="rId4" Type="http://schemas.openxmlformats.org/officeDocument/2006/relationships/hyperlink" Target="https://mentor.ieee.org/802.11/dcn/22/11-22-2125-00-00be-lb266-cr-for-trigger-frame-misc-part2.docx" TargetMode="External"/><Relationship Id="rId9" Type="http://schemas.openxmlformats.org/officeDocument/2006/relationships/hyperlink" Target="https://mentor.ieee.org/802.11/dcn/22/11-22-2164-02-00be-epcs-and-fast-tranisition.docx" TargetMode="Externa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2/11-22-1373-07-00be-lb266-cr-for-cid-11700.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8" Type="http://schemas.openxmlformats.org/officeDocument/2006/relationships/hyperlink" Target="https://mentor.ieee.org/802.11/dcn/22/11-22-1978-06-00be-lb266-resolution-for-misc-comments.docx" TargetMode="External"/><Relationship Id="rId13" Type="http://schemas.openxmlformats.org/officeDocument/2006/relationships/hyperlink" Target="https://mentor.ieee.org/802.11/dcn/22/11-22-1418-02-00be-lb266-cr-of-nstr-capability-update.docx" TargetMode="External"/><Relationship Id="rId3" Type="http://schemas.openxmlformats.org/officeDocument/2006/relationships/hyperlink" Target="https://mentor.ieee.org/802.11/dcn/22/11-22-1881-04-00be-lb266-cr-for-leftover-cids.docx" TargetMode="External"/><Relationship Id="rId7" Type="http://schemas.openxmlformats.org/officeDocument/2006/relationships/hyperlink" Target="https://mentor.ieee.org/802.11/dcn/22/11-22-1793-06-00be-nstr-mobile-ap-miscellaneous-cids.docx" TargetMode="External"/><Relationship Id="rId12" Type="http://schemas.openxmlformats.org/officeDocument/2006/relationships/hyperlink" Target="https://mentor.ieee.org/802.11/dcn/22/11-22-1683-09-00be-lb-266-cr-for-capability-update-notification.docx" TargetMode="External"/><Relationship Id="rId2" Type="http://schemas.openxmlformats.org/officeDocument/2006/relationships/hyperlink" Target="https://mentor.ieee.org/802.11/dcn/22/11-22-1890-05-00be-lb266-cr-for-reconfiguration-ml-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17-04-00be-lb266-cr-for-35-3-16-2.docx" TargetMode="External"/><Relationship Id="rId11" Type="http://schemas.openxmlformats.org/officeDocument/2006/relationships/hyperlink" Target="https://mentor.ieee.org/802.11/dcn/22/11-22-1503-07-00be-d2-0-comment-resolution-subclause-35-3-18-part-1.docx" TargetMode="External"/><Relationship Id="rId5" Type="http://schemas.openxmlformats.org/officeDocument/2006/relationships/hyperlink" Target="https://mentor.ieee.org/802.11/dcn/22/11-22-1705-02-00be-lb266-cr-for-miscellaneous-cids.docx" TargetMode="External"/><Relationship Id="rId10"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1263-05-00be-lb266-cr-for-txop-return-in-mu-rts-txs.docx" TargetMode="External"/><Relationship Id="rId9" Type="http://schemas.openxmlformats.org/officeDocument/2006/relationships/hyperlink" Target="https://mentor.ieee.org/802.11/dcn/22/11-22-1369-05-00be-cr-for-some-cids-on-clause-9.docx" TargetMode="External"/><Relationship Id="rId14" Type="http://schemas.openxmlformats.org/officeDocument/2006/relationships/hyperlink" Target="https://mentor.ieee.org/802.11/dcn/22/11-22-1436-09-00be-cr-for-9-4-2-316-qos-charateristics-element-part-1.docx" TargetMode="External"/></Relationships>
</file>

<file path=ppt/slides/_rels/slide144.xml.rels><?xml version="1.0" encoding="UTF-8" standalone="yes"?>
<Relationships xmlns="http://schemas.openxmlformats.org/package/2006/relationships"><Relationship Id="rId2" Type="http://schemas.openxmlformats.org/officeDocument/2006/relationships/hyperlink" Target="https://mentor.ieee.org/802.11/dcn/22/11-22-1966-03-00be-cr-for-tid-to-link-mapping-advertisement.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Chunyu Hu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Xiaofei Wang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Stephen McCann		Second: Xiaofei Wang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Binita Gupta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a:p>
            <a:r>
              <a:rPr lang="en-US" sz="1200" i="1" dirty="0"/>
              <a:t>Notes:</a:t>
            </a:r>
          </a:p>
          <a:p>
            <a:r>
              <a:rPr lang="en-US" sz="1200" i="1" dirty="0">
                <a:solidFill>
                  <a:srgbClr val="FF0000"/>
                </a:solidFill>
              </a:rPr>
              <a:t>*Recent addition of CID 11056.</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highlighted </a:t>
            </a:r>
            <a:r>
              <a:rPr lang="en-US" sz="1800" dirty="0">
                <a:solidFill>
                  <a:srgbClr val="00B050"/>
                </a:solidFill>
              </a:rPr>
              <a:t>in green</a:t>
            </a:r>
            <a:r>
              <a:rPr lang="en-US" sz="1800" dirty="0"/>
              <a:t>, wherein additional details for the proposed resolution are 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Stephen McCann		Second: Stephen Palm</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Sanghyun Kim		Second: Geonjung Ko</a:t>
            </a:r>
          </a:p>
          <a:p>
            <a:pPr marL="0" indent="0"/>
            <a:r>
              <a:rPr lang="en-US" sz="2000" dirty="0"/>
              <a:t>Discussion: Overview provided by author. No further comments.</a:t>
            </a:r>
          </a:p>
          <a:p>
            <a:pPr marL="0" indent="0"/>
            <a:r>
              <a:rPr lang="en-US" sz="2000" dirty="0"/>
              <a:t>Result: </a:t>
            </a:r>
            <a:r>
              <a:rPr lang="en-US" sz="2000" dirty="0">
                <a:highlight>
                  <a:srgbClr val="00FF00"/>
                </a:highlight>
              </a:rPr>
              <a:t>Approved with unanimous consent.</a:t>
            </a:r>
            <a:endParaRPr lang="en-US" sz="2000" dirty="0"/>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highlight>
                  <a:srgbClr val="FFFF00"/>
                </a:highlight>
              </a:rPr>
              <a:t>Result: Postponed to F2F.</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Yongho Seok		Second: Ming Gan</a:t>
            </a:r>
          </a:p>
          <a:p>
            <a:pPr marL="0" indent="0"/>
            <a:r>
              <a:rPr lang="en-US" sz="2000" dirty="0"/>
              <a:t>Discussion: Some discussion.</a:t>
            </a:r>
          </a:p>
          <a:p>
            <a:pPr marL="0" indent="0"/>
            <a:r>
              <a:rPr lang="en-US" sz="2000" dirty="0"/>
              <a:t>Preliminary Result: </a:t>
            </a:r>
            <a:r>
              <a:rPr lang="en-US" sz="2000" dirty="0">
                <a:highlight>
                  <a:srgbClr val="FF0000"/>
                </a:highlight>
              </a:rPr>
              <a:t>42Y, 70N, 16A (fails)</a:t>
            </a:r>
          </a:p>
          <a:p>
            <a:pPr marL="0" indent="0"/>
            <a:r>
              <a:rPr lang="en-US" sz="2000" dirty="0"/>
              <a:t>Result: </a:t>
            </a:r>
            <a:r>
              <a:rPr lang="en-US" sz="2000" dirty="0">
                <a:highlight>
                  <a:srgbClr val="FF0000"/>
                </a:highlight>
              </a:rPr>
              <a:t>42Y, 70N, 15A (fails)</a:t>
            </a:r>
          </a:p>
          <a:p>
            <a:pPr marL="0" indent="0"/>
            <a:r>
              <a:rPr lang="en-US" sz="1200" dirty="0"/>
              <a:t>Note: This document is prepared by Yongho after the contribution </a:t>
            </a:r>
            <a:r>
              <a:rPr lang="en-US" sz="1200" dirty="0">
                <a:hlinkClick r:id="rId3"/>
              </a:rPr>
              <a:t>11-22/1709r4</a:t>
            </a:r>
            <a:r>
              <a:rPr lang="en-US" sz="1200" dirty="0"/>
              <a:t> that was prepared by Binita and was proposing resolutions to these CIDs did not obtain majority support (SP result: 50Y, 47N, 18A)</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marL="0" indent="0"/>
            <a:endParaRPr lang="en-US" sz="1400" dirty="0"/>
          </a:p>
          <a:p>
            <a:pPr>
              <a:buFont typeface="Arial" panose="020B0604020202020204" pitchFamily="34" charset="0"/>
              <a:buChar char="•"/>
            </a:pPr>
            <a:endParaRPr lang="en-US" sz="1400" dirty="0"/>
          </a:p>
          <a:p>
            <a:pPr marL="0" indent="0"/>
            <a:r>
              <a:rPr lang="en-US" sz="2000" dirty="0"/>
              <a:t>Move:  Po-Kai Huang		Second: Binita Gupta</a:t>
            </a:r>
          </a:p>
          <a:p>
            <a:pPr marL="0" indent="0"/>
            <a:r>
              <a:rPr lang="en-US" sz="2000" dirty="0"/>
              <a:t>Discussion: Some clarification questions. </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These CIDs were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https://mentor.ieee.org/802.11/dcn/22/11-22-1984-</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-00be-tgbe-november-2022-meeting-minutes.docx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https://mentor.ieee.org/802.11/dcn/22/11-22-2169-</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-00be-tgbe-nov-jan-teleconference-minutes.docx</a:t>
            </a:r>
            <a:endParaRPr lang="en-US" sz="1800" dirty="0">
              <a:solidFill>
                <a:srgbClr val="6B9F25"/>
              </a:solidFill>
            </a:endParaRPr>
          </a:p>
          <a:p>
            <a:endParaRPr lang="en-US" sz="1800" dirty="0"/>
          </a:p>
          <a:p>
            <a:r>
              <a:rPr lang="en-US" sz="1800" dirty="0"/>
              <a:t>Move: Stephen Palm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10074, 10135, 10136, 10137, 10138, 10139, 10140, 10141, 10215, 10353, 10579, 13716, 11845, 12976, 10755, 10756, 11478, 11489, 11833, 12247, 12955, 13724, 11822, 11901, 11976, 12499, 13713 in </a:t>
            </a:r>
            <a:r>
              <a:rPr lang="en-US" sz="1200" b="0" dirty="0">
                <a:solidFill>
                  <a:schemeClr val="tx1"/>
                </a:solidFill>
                <a:hlinkClick r:id="rId2"/>
              </a:rPr>
              <a:t>11-22/2157r1</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12079, 13749, 13750, 14002, 13746, 12366, 12367, 12152, 13123, 13188, 11985, 12982 in </a:t>
            </a:r>
            <a:r>
              <a:rPr lang="en-US" sz="1200" b="0" dirty="0">
                <a:solidFill>
                  <a:schemeClr val="tx1"/>
                </a:solidFill>
                <a:hlinkClick r:id="rId3"/>
              </a:rPr>
              <a:t>11-22/2209r0</a:t>
            </a:r>
            <a:r>
              <a:rPr lang="en-US" sz="1200" b="0" dirty="0">
                <a:solidFill>
                  <a:schemeClr val="tx1"/>
                </a:solidFill>
              </a:rPr>
              <a:t> </a:t>
            </a:r>
            <a:r>
              <a:rPr lang="en-US" sz="12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Subir Das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61903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13424, 13843 in </a:t>
            </a:r>
            <a:r>
              <a:rPr lang="en-US" sz="1100" b="0" dirty="0">
                <a:solidFill>
                  <a:schemeClr val="tx1"/>
                </a:solidFill>
                <a:hlinkClick r:id="rId2"/>
              </a:rPr>
              <a:t>11-22/1789r1</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11844, 10578, 11953, 12418, 13428, 13959, 13272, 14053, 14062 in </a:t>
            </a:r>
            <a:r>
              <a:rPr lang="en-US" sz="1100" b="0" dirty="0">
                <a:solidFill>
                  <a:schemeClr val="tx1"/>
                </a:solidFill>
                <a:hlinkClick r:id="rId3"/>
              </a:rPr>
              <a:t>11-22/1978r5</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Ming Gan			Second: Stephen Palm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745770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13633, 11949, 13872, 11155, 13643 in </a:t>
            </a:r>
            <a:r>
              <a:rPr lang="en-US" sz="1100" b="0" dirty="0">
                <a:solidFill>
                  <a:schemeClr val="tx1"/>
                </a:solidFill>
                <a:hlinkClick r:id="rId2"/>
              </a:rPr>
              <a:t>11-22/1051r4</a:t>
            </a:r>
            <a:r>
              <a:rPr lang="en-US" sz="1100" b="0" dirty="0">
                <a:solidFill>
                  <a:schemeClr val="tx1"/>
                </a:solidFill>
              </a:rPr>
              <a:t>  &amp; 13736, 13973 in </a:t>
            </a:r>
            <a:r>
              <a:rPr lang="en-US" sz="1100" b="0" dirty="0">
                <a:solidFill>
                  <a:schemeClr val="tx1"/>
                </a:solidFill>
                <a:hlinkClick r:id="rId3"/>
              </a:rPr>
              <a:t>11-22/1265r3</a:t>
            </a:r>
            <a:r>
              <a:rPr lang="en-US" sz="1100" b="0" dirty="0">
                <a:solidFill>
                  <a:schemeClr val="tx1"/>
                </a:solidFill>
              </a:rPr>
              <a:t> &amp; 11486 in </a:t>
            </a:r>
            <a:r>
              <a:rPr lang="en-US" sz="1100" b="0" dirty="0">
                <a:solidFill>
                  <a:schemeClr val="tx1"/>
                </a:solidFill>
                <a:hlinkClick r:id="rId4"/>
              </a:rPr>
              <a:t>11-22/1263r4</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10683, 11159, 13656, 11316, 12075, 12474, 12966 in </a:t>
            </a:r>
            <a:r>
              <a:rPr lang="en-US" sz="1100" b="0" dirty="0">
                <a:solidFill>
                  <a:schemeClr val="tx1"/>
                </a:solidFill>
                <a:hlinkClick r:id="rId5"/>
              </a:rPr>
              <a:t>11-22/1959r0</a:t>
            </a:r>
            <a:r>
              <a:rPr lang="en-US" sz="1100" b="0" dirty="0">
                <a:solidFill>
                  <a:schemeClr val="tx1"/>
                </a:solidFill>
              </a:rPr>
              <a:t> &amp; 10052, 12853 in </a:t>
            </a:r>
            <a:r>
              <a:rPr lang="en-US" sz="1100" b="0" dirty="0">
                <a:solidFill>
                  <a:schemeClr val="tx1"/>
                </a:solidFill>
                <a:hlinkClick r:id="rId6"/>
              </a:rPr>
              <a:t>11-22/1181r3</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11505 in </a:t>
            </a:r>
            <a:r>
              <a:rPr lang="en-US" sz="1100" b="0" dirty="0">
                <a:solidFill>
                  <a:schemeClr val="tx1"/>
                </a:solidFill>
                <a:hlinkClick r:id="rId7"/>
              </a:rPr>
              <a:t>11-22/1129r3</a:t>
            </a:r>
            <a:r>
              <a:rPr lang="en-US" sz="1100" b="0" dirty="0">
                <a:solidFill>
                  <a:schemeClr val="tx1"/>
                </a:solidFill>
              </a:rPr>
              <a:t> &amp; </a:t>
            </a:r>
            <a:r>
              <a:rPr lang="en-US" sz="1100" b="0" strike="sngStrike" dirty="0">
                <a:solidFill>
                  <a:srgbClr val="FF0000"/>
                </a:solidFill>
              </a:rPr>
              <a:t>10158,</a:t>
            </a:r>
            <a:r>
              <a:rPr lang="en-US" sz="1100" b="0" dirty="0">
                <a:solidFill>
                  <a:srgbClr val="FF0000"/>
                </a:solidFill>
              </a:rPr>
              <a:t>*</a:t>
            </a:r>
            <a:r>
              <a:rPr lang="en-US" sz="1100" b="0" dirty="0">
                <a:solidFill>
                  <a:schemeClr val="tx1"/>
                </a:solidFill>
              </a:rPr>
              <a:t> 14077 in </a:t>
            </a:r>
            <a:r>
              <a:rPr lang="en-US" sz="1100" b="0" dirty="0">
                <a:solidFill>
                  <a:schemeClr val="tx1"/>
                </a:solidFill>
                <a:hlinkClick r:id="rId8"/>
              </a:rPr>
              <a:t>11-22/1204r5</a:t>
            </a:r>
            <a:r>
              <a:rPr lang="en-US" sz="1100" b="0" dirty="0">
                <a:solidFill>
                  <a:schemeClr val="tx1"/>
                </a:solidFill>
              </a:rPr>
              <a:t> &amp; 13055, 13056 in </a:t>
            </a:r>
            <a:r>
              <a:rPr lang="en-US" sz="1100" b="0" dirty="0">
                <a:solidFill>
                  <a:schemeClr val="tx1"/>
                </a:solidFill>
                <a:hlinkClick r:id="rId9"/>
              </a:rPr>
              <a:t>11-22/1239r4</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10050 in </a:t>
            </a:r>
            <a:r>
              <a:rPr lang="en-US" sz="1100" b="0" dirty="0">
                <a:solidFill>
                  <a:schemeClr val="tx1"/>
                </a:solidFill>
                <a:hlinkClick r:id="rId10"/>
              </a:rPr>
              <a:t>11-22/1526r5</a:t>
            </a:r>
            <a:r>
              <a:rPr lang="en-US" sz="1100" b="0" dirty="0">
                <a:solidFill>
                  <a:schemeClr val="tx1"/>
                </a:solidFill>
              </a:rPr>
              <a:t> &amp; 12803, 12804, 11326, 10072, 13355, 11325, 13356 in </a:t>
            </a:r>
            <a:r>
              <a:rPr lang="en-US" sz="1100" b="0" dirty="0">
                <a:solidFill>
                  <a:schemeClr val="tx1"/>
                </a:solidFill>
                <a:hlinkClick r:id="rId11"/>
              </a:rPr>
              <a:t>11-22/1903r6</a:t>
            </a:r>
            <a:r>
              <a:rPr lang="en-US" sz="1100" b="0" dirty="0">
                <a:solidFill>
                  <a:schemeClr val="tx1"/>
                </a:solidFill>
              </a:rPr>
              <a:t> &amp; 12972 in </a:t>
            </a:r>
            <a:r>
              <a:rPr lang="en-US" sz="1100" b="0" dirty="0">
                <a:solidFill>
                  <a:schemeClr val="tx1"/>
                </a:solidFill>
                <a:hlinkClick r:id="rId12"/>
              </a:rPr>
              <a:t>11-22/1436r7</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10168, 10721, 13007 in </a:t>
            </a:r>
            <a:r>
              <a:rPr lang="en-US" sz="1100" b="0" dirty="0">
                <a:solidFill>
                  <a:schemeClr val="tx1"/>
                </a:solidFill>
                <a:hlinkClick r:id="rId13"/>
              </a:rPr>
              <a:t>11-22/1844r1</a:t>
            </a:r>
            <a:r>
              <a:rPr lang="en-US" sz="1100" b="0" dirty="0">
                <a:solidFill>
                  <a:schemeClr val="tx1"/>
                </a:solidFill>
              </a:rPr>
              <a:t> &amp; 13471 in </a:t>
            </a:r>
            <a:r>
              <a:rPr lang="en-US" sz="1100" b="0" dirty="0">
                <a:solidFill>
                  <a:schemeClr val="tx1"/>
                </a:solidFill>
                <a:hlinkClick r:id="rId14"/>
              </a:rPr>
              <a:t>11-22/1717r1</a:t>
            </a:r>
            <a:r>
              <a:rPr lang="en-US" sz="1100" b="0" dirty="0">
                <a:solidFill>
                  <a:schemeClr val="tx1"/>
                </a:solidFill>
              </a:rPr>
              <a:t> &amp; 13453,11852 in in </a:t>
            </a:r>
            <a:r>
              <a:rPr lang="en-US" sz="1100" b="0" dirty="0">
                <a:solidFill>
                  <a:schemeClr val="tx1"/>
                </a:solidFill>
                <a:hlinkClick r:id="rId15"/>
              </a:rPr>
              <a:t>11-22/2162r3</a:t>
            </a:r>
            <a:r>
              <a:rPr lang="en-US" sz="1100" b="0" dirty="0">
                <a:solidFill>
                  <a:srgbClr val="FF0000"/>
                </a:solidFill>
              </a:rPr>
              <a:t>** </a:t>
            </a:r>
            <a:r>
              <a:rPr lang="en-US" sz="1100" b="0" i="1" dirty="0">
                <a:solidFill>
                  <a:schemeClr val="tx1"/>
                </a:solidFill>
              </a:rPr>
              <a:t>[6 CIDs]</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11098, 11449, 11450, 12368, 13215, 13689, 13894, 13321, 13729, 10706, 11938 in </a:t>
            </a:r>
            <a:r>
              <a:rPr lang="en-US" sz="1100" b="0" dirty="0">
                <a:solidFill>
                  <a:schemeClr val="tx1"/>
                </a:solidFill>
                <a:hlinkClick r:id="rId16"/>
              </a:rPr>
              <a:t>11-22/2170r5</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10096 in </a:t>
            </a:r>
            <a:r>
              <a:rPr lang="en-US" sz="1100" b="0" dirty="0">
                <a:solidFill>
                  <a:schemeClr val="tx1"/>
                </a:solidFill>
                <a:hlinkClick r:id="rId17"/>
              </a:rPr>
              <a:t>11-22/2168r0</a:t>
            </a:r>
            <a:r>
              <a:rPr lang="en-US" sz="1100" b="0" dirty="0">
                <a:solidFill>
                  <a:schemeClr val="tx1"/>
                </a:solidFill>
              </a:rPr>
              <a:t> &amp; 10487 in </a:t>
            </a:r>
            <a:r>
              <a:rPr lang="en-US" sz="1100" b="0" dirty="0">
                <a:solidFill>
                  <a:schemeClr val="tx1"/>
                </a:solidFill>
                <a:hlinkClick r:id="rId18"/>
              </a:rPr>
              <a:t>11-22/2201r1</a:t>
            </a:r>
            <a:r>
              <a:rPr lang="en-US" sz="1100" b="0" dirty="0">
                <a:solidFill>
                  <a:schemeClr val="tx1"/>
                </a:solidFill>
              </a:rPr>
              <a:t> &amp; 13063, 13773, 12756, 11866 in </a:t>
            </a:r>
            <a:r>
              <a:rPr lang="en-US" sz="1100" b="0" dirty="0">
                <a:solidFill>
                  <a:schemeClr val="tx1"/>
                </a:solidFill>
                <a:hlinkClick r:id="rId19"/>
              </a:rPr>
              <a:t>11-22/1943r3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r>
              <a:rPr lang="en-US" sz="1600" dirty="0"/>
              <a:t>Move: Mike Montemurro			Second: Serhat Erkucuk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r>
              <a:rPr lang="en-US" sz="1200" i="1" dirty="0">
                <a:solidFill>
                  <a:srgbClr val="FF0000"/>
                </a:solidFill>
              </a:rPr>
              <a:t>* This CID was already approved by motion 452. Hence removed. </a:t>
            </a:r>
          </a:p>
          <a:p>
            <a:r>
              <a:rPr lang="en-US" sz="1200" i="1" dirty="0">
                <a:solidFill>
                  <a:srgbClr val="FF0000"/>
                </a:solidFill>
              </a:rPr>
              <a:t>** SP was ran on r2. Rev 3 contained an editorial update (added a sentence pointing to the proposed table).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9" name="Date Placeholder 5">
            <a:extLst>
              <a:ext uri="{FF2B5EF4-FFF2-40B4-BE49-F238E27FC236}">
                <a16:creationId xmlns:a16="http://schemas.microsoft.com/office/drawing/2014/main" id="{AB368F28-02C7-0EAF-6701-90D49BEB255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33605416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11704, 10078, 10079, 13252, 13845, 11089, 11252, 11092, 13962, 11927, 11928, 11767, 13318, 13771, 12985, 13975, 12506, 10216, 12374, 12507, 12989, 13254, 11540, 14029, 10017, 11637, 13774, 13775, 10726, 11535, 11536, 11701, 12835, 12990, 11848, 12494, 13484, 11539, 12505, 12987, 14098, 12988, 11538, 13884, 13064, 12990 in </a:t>
            </a:r>
            <a:r>
              <a:rPr lang="en-US" sz="1100" b="0" dirty="0">
                <a:solidFill>
                  <a:schemeClr val="tx1"/>
                </a:solidFill>
                <a:hlinkClick r:id="rId2"/>
              </a:rPr>
              <a:t>11-22/1189r8</a:t>
            </a:r>
            <a:r>
              <a:rPr lang="en-US" sz="1100" b="0" dirty="0">
                <a:solidFill>
                  <a:schemeClr val="tx1"/>
                </a:solidFill>
              </a:rPr>
              <a:t> </a:t>
            </a:r>
            <a:r>
              <a:rPr lang="en-US" sz="1100" b="0" i="1" dirty="0">
                <a:solidFill>
                  <a:schemeClr val="tx1"/>
                </a:solidFill>
              </a:rPr>
              <a:t>[46 CIDs]</a:t>
            </a:r>
          </a:p>
          <a:p>
            <a:pPr marL="285750" indent="-285750">
              <a:buFont typeface="Arial" panose="020B0604020202020204" pitchFamily="34" charset="0"/>
              <a:buChar char="•"/>
            </a:pPr>
            <a:r>
              <a:rPr lang="en-US" sz="1100" b="0" dirty="0">
                <a:solidFill>
                  <a:schemeClr val="tx1"/>
                </a:solidFill>
              </a:rPr>
              <a:t>13386, 12487 in </a:t>
            </a:r>
            <a:r>
              <a:rPr lang="en-US" sz="1100" b="0" dirty="0">
                <a:solidFill>
                  <a:schemeClr val="tx1"/>
                </a:solidFill>
                <a:hlinkClick r:id="rId3"/>
              </a:rPr>
              <a:t>11-22/1583r6</a:t>
            </a:r>
            <a:r>
              <a:rPr lang="en-US" sz="1100" b="0" dirty="0">
                <a:solidFill>
                  <a:schemeClr val="tx1"/>
                </a:solidFill>
              </a:rPr>
              <a:t> &amp; 10841 in </a:t>
            </a:r>
            <a:r>
              <a:rPr lang="en-US" sz="1100" b="0" dirty="0">
                <a:solidFill>
                  <a:schemeClr val="tx1"/>
                </a:solidFill>
                <a:hlinkClick r:id="rId4"/>
              </a:rPr>
              <a:t>11-22/1501r3</a:t>
            </a:r>
            <a:r>
              <a:rPr lang="en-US" sz="1100" b="0" dirty="0">
                <a:solidFill>
                  <a:schemeClr val="tx1"/>
                </a:solidFill>
              </a:rPr>
              <a:t> &amp; 11024 in </a:t>
            </a:r>
            <a:r>
              <a:rPr lang="en-US" sz="1100" b="0" dirty="0">
                <a:solidFill>
                  <a:schemeClr val="tx1"/>
                </a:solidFill>
                <a:hlinkClick r:id="rId5"/>
              </a:rPr>
              <a:t>11-22/2181r2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11578, 12386, 12428, 13002, 13398, 13399, 13673 in </a:t>
            </a:r>
            <a:r>
              <a:rPr lang="en-US" sz="1100" b="0" dirty="0">
                <a:solidFill>
                  <a:schemeClr val="tx1"/>
                </a:solidFill>
                <a:hlinkClick r:id="rId6"/>
              </a:rPr>
              <a:t>11-22/2152r2</a:t>
            </a:r>
            <a:r>
              <a:rPr lang="en-US" sz="1100" b="0" dirty="0">
                <a:solidFill>
                  <a:srgbClr val="FF0000"/>
                </a:solidFill>
              </a:rPr>
              <a:t>*</a:t>
            </a:r>
            <a:r>
              <a:rPr lang="en-US" sz="1100" b="0" dirty="0">
                <a:solidFill>
                  <a:schemeClr val="tx1"/>
                </a:solidFill>
              </a:rPr>
              <a:t> &amp; 13020, 13229, 13233, 12319, 12320 in </a:t>
            </a:r>
            <a:r>
              <a:rPr lang="en-US" sz="1100" b="0" dirty="0">
                <a:solidFill>
                  <a:schemeClr val="tx1"/>
                </a:solidFill>
                <a:hlinkClick r:id="rId7"/>
              </a:rPr>
              <a:t>11-22/1906r1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12439, 12524, 13640, 13212 in </a:t>
            </a:r>
            <a:r>
              <a:rPr lang="en-US" sz="1100" b="0" dirty="0">
                <a:solidFill>
                  <a:schemeClr val="tx1"/>
                </a:solidFill>
                <a:hlinkClick r:id="rId8"/>
              </a:rPr>
              <a:t>11-22/1745r1</a:t>
            </a:r>
            <a:r>
              <a:rPr lang="en-US" sz="1100" b="0" dirty="0">
                <a:solidFill>
                  <a:schemeClr val="tx1"/>
                </a:solidFill>
              </a:rPr>
              <a:t> &amp; 13100, 12936, 11516 in </a:t>
            </a:r>
            <a:r>
              <a:rPr lang="en-US" sz="1100" b="0" dirty="0">
                <a:solidFill>
                  <a:schemeClr val="tx1"/>
                </a:solidFill>
                <a:hlinkClick r:id="rId9"/>
              </a:rPr>
              <a:t>11-22/1480r3</a:t>
            </a:r>
            <a:r>
              <a:rPr lang="en-US" sz="1100" b="0" dirty="0">
                <a:solidFill>
                  <a:schemeClr val="tx1"/>
                </a:solidFill>
              </a:rPr>
              <a:t> &amp; 10013 in </a:t>
            </a:r>
            <a:r>
              <a:rPr lang="en-US" sz="1100" b="0" dirty="0">
                <a:solidFill>
                  <a:schemeClr val="tx1"/>
                </a:solidFill>
                <a:hlinkClick r:id="rId10"/>
              </a:rPr>
              <a:t>11-22/1782r3</a:t>
            </a:r>
            <a:r>
              <a:rPr lang="en-US" sz="1100" b="0" dirty="0">
                <a:solidFill>
                  <a:schemeClr val="tx1"/>
                </a:solidFill>
              </a:rPr>
              <a:t> </a:t>
            </a:r>
            <a:r>
              <a:rPr lang="en-US" sz="1100" b="0" i="1" dirty="0">
                <a:solidFill>
                  <a:schemeClr val="tx1"/>
                </a:solidFill>
              </a:rPr>
              <a:t>[8 CIDs]</a:t>
            </a:r>
          </a:p>
          <a:p>
            <a:pPr marL="0" indent="0"/>
            <a:r>
              <a:rPr lang="en-US" altLang="en-US" sz="1600" b="1" dirty="0"/>
              <a:t>and incorporate the text changes into the latest TGbe draft.</a:t>
            </a:r>
          </a:p>
          <a:p>
            <a:pPr marL="0" indent="0"/>
            <a:r>
              <a:rPr lang="en-US" sz="1600" dirty="0"/>
              <a:t>Move: Matthew Fischer 			Second: Stephen Palm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endParaRPr lang="en-US" sz="1200" i="1" dirty="0"/>
          </a:p>
          <a:p>
            <a:r>
              <a:rPr lang="en-US" sz="1200" i="1" dirty="0">
                <a:solidFill>
                  <a:srgbClr val="FF0000"/>
                </a:solidFill>
              </a:rPr>
              <a:t>** SP was ran on r1. Rev 2 contained an editorial update (added a sentence pointing to the proposed figure).</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238643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500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13744, </a:t>
            </a:r>
            <a:r>
              <a:rPr lang="en-US" sz="1400" b="0" dirty="0">
                <a:effectLst/>
                <a:ea typeface="Calibri" panose="020F0502020204030204" pitchFamily="34" charset="0"/>
              </a:rPr>
              <a:t>13665, 14090, 12827, 12830</a:t>
            </a: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Jason Y. Guo				Second: Serhat Erkucuk</a:t>
            </a:r>
          </a:p>
          <a:p>
            <a:pPr marL="0" indent="0"/>
            <a:r>
              <a:rPr lang="en-US" sz="1600" dirty="0"/>
              <a:t>Discussion: None.</a:t>
            </a:r>
          </a:p>
          <a:p>
            <a:pPr marL="0" indent="0"/>
            <a:r>
              <a:rPr lang="en-US" sz="1600" dirty="0"/>
              <a:t>Result: </a:t>
            </a:r>
            <a:r>
              <a:rPr lang="en-US" sz="16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65631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501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10021, 11640, 13067, 13987, 10022, 13068, 10073, 10095, 10633, 11103, 13281, 13282, 13900 in </a:t>
            </a:r>
            <a:r>
              <a:rPr lang="en-US" sz="1100" b="0" dirty="0">
                <a:solidFill>
                  <a:schemeClr val="tx1"/>
                </a:solidFill>
                <a:hlinkClick r:id="rId2"/>
              </a:rPr>
              <a:t>11-22/1838r5</a:t>
            </a:r>
            <a:r>
              <a:rPr lang="en-US" sz="1100" b="0" dirty="0">
                <a:solidFill>
                  <a:schemeClr val="tx1"/>
                </a:solidFill>
              </a:rPr>
              <a:t> </a:t>
            </a:r>
            <a:r>
              <a:rPr lang="en-US" sz="1100" b="0" i="1" dirty="0">
                <a:solidFill>
                  <a:schemeClr val="tx1"/>
                </a:solidFill>
              </a:rPr>
              <a:t>[ 13 CIDs]</a:t>
            </a:r>
          </a:p>
          <a:p>
            <a:pPr marL="0" indent="0"/>
            <a:r>
              <a:rPr lang="en-US" altLang="en-US" sz="1600" b="1" dirty="0"/>
              <a:t>and incorporate the text changes into the latest TGbe draft.</a:t>
            </a:r>
          </a:p>
          <a:p>
            <a:pPr marL="0" indent="0"/>
            <a:r>
              <a:rPr lang="en-US" sz="1600" dirty="0"/>
              <a:t>Move: Binita Gupta			Second: Kumail Haider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200" i="1" dirty="0"/>
          </a:p>
          <a:p>
            <a:r>
              <a:rPr lang="en-US" sz="1200" i="1" dirty="0"/>
              <a:t>Note: These are comment resolution documents that obtained ≥ 75% support during the straw poll phase of the MAC ad-hoc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39266595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422260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11-22/1366r2</a:t>
            </a:r>
            <a:r>
              <a:rPr lang="en-US" sz="1400" b="0" dirty="0"/>
              <a:t> [1 CID]</a:t>
            </a:r>
          </a:p>
          <a:p>
            <a:pPr marL="0" indent="0"/>
            <a:endParaRPr lang="en-US" sz="1400" dirty="0"/>
          </a:p>
          <a:p>
            <a:pPr marL="0" indent="0"/>
            <a:endParaRPr lang="en-US" sz="1400" dirty="0"/>
          </a:p>
          <a:p>
            <a:pPr marL="0" indent="0"/>
            <a:r>
              <a:rPr lang="en-US" sz="2000" dirty="0"/>
              <a:t>Move: Guogang Huang		Second: Massinissa </a:t>
            </a:r>
            <a:r>
              <a:rPr lang="en-US" sz="2000" dirty="0" err="1"/>
              <a:t>Lalam</a:t>
            </a:r>
            <a:endParaRPr lang="en-US" sz="2000" dirty="0"/>
          </a:p>
          <a:p>
            <a:pPr marL="0" indent="0"/>
            <a:r>
              <a:rPr lang="en-US" sz="2000" dirty="0"/>
              <a:t>Discussion: None.</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4215647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Po-Kai Huang		Second: Gaurav Patwardhan</a:t>
            </a:r>
          </a:p>
          <a:p>
            <a:pPr marL="0" indent="0"/>
            <a:r>
              <a:rPr lang="en-US" sz="2000" dirty="0"/>
              <a:t>Discussion: None.</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9498923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504 (MAC-Separate)</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Abhishek Patil		Second: Serhat Erkucuk</a:t>
            </a:r>
          </a:p>
          <a:p>
            <a:pPr marL="0" indent="0"/>
            <a:r>
              <a:rPr lang="en-US" sz="2000" dirty="0"/>
              <a:t>Discussion: Some discussion. Recorded vote request.</a:t>
            </a:r>
          </a:p>
          <a:p>
            <a:pPr marL="0" indent="0"/>
            <a:r>
              <a:rPr lang="en-US" sz="2000" dirty="0"/>
              <a:t>Preliminary Result: 45Y, 35N, 38A (9Y, 5N, 11A) (fails)</a:t>
            </a:r>
          </a:p>
          <a:p>
            <a:pPr marL="0" indent="0"/>
            <a:endParaRPr lang="en-US" sz="1400" dirty="0"/>
          </a:p>
          <a:p>
            <a:pPr marL="0" indent="0"/>
            <a:r>
              <a:rPr lang="en-US" sz="1200" dirty="0"/>
              <a:t>Note: This CID was requested to be removed from cumulative motion 488. There was no objection to the straw poll. POC: Gaurang.</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1317100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505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400" dirty="0"/>
              <a:t>Move to approve a resolution of:</a:t>
            </a:r>
          </a:p>
          <a:p>
            <a:pPr>
              <a:buFont typeface="Arial" panose="020B0604020202020204" pitchFamily="34" charset="0"/>
              <a:buChar char="•"/>
            </a:pPr>
            <a:r>
              <a:rPr lang="en-US" sz="1400" dirty="0"/>
              <a:t>“Rejected -- A proposed resolution for “this CID” was discussed as part of the comment resolutions in “document”, however the group could not reach consensus on a proposed change that would resolve the comment.” for the CIDs that have “Q1” in the “Motion Number” column, wherein the full rejection reason is shown in the “Resolution column” of </a:t>
            </a:r>
            <a:r>
              <a:rPr lang="en-US" sz="1400" dirty="0">
                <a:hlinkClick r:id="rId2"/>
              </a:rPr>
              <a:t>11-23/0085r1</a:t>
            </a:r>
            <a:r>
              <a:rPr lang="en-US" sz="1400" dirty="0"/>
              <a:t>, except those under submissions: </a:t>
            </a:r>
            <a:r>
              <a:rPr lang="en-US" sz="1400" dirty="0">
                <a:solidFill>
                  <a:srgbClr val="FF0000"/>
                </a:solidFill>
              </a:rPr>
              <a:t>11-22/1201r4, 11-22/1264r6, </a:t>
            </a:r>
            <a:r>
              <a:rPr lang="en-US" sz="1400" dirty="0">
                <a:solidFill>
                  <a:srgbClr val="00B050"/>
                </a:solidFill>
              </a:rPr>
              <a:t>11-22/1263r4</a:t>
            </a:r>
            <a:r>
              <a:rPr lang="en-US" sz="1400" dirty="0">
                <a:solidFill>
                  <a:srgbClr val="FF0000"/>
                </a:solidFill>
              </a:rPr>
              <a:t>, </a:t>
            </a:r>
            <a:r>
              <a:rPr lang="en-US" sz="1400" dirty="0">
                <a:solidFill>
                  <a:srgbClr val="FFC000"/>
                </a:solidFill>
              </a:rPr>
              <a:t>11-22/1366r0</a:t>
            </a:r>
            <a:r>
              <a:rPr lang="en-US" sz="1400" dirty="0">
                <a:solidFill>
                  <a:srgbClr val="FF0000"/>
                </a:solidFill>
              </a:rPr>
              <a:t>, 11-22/1369r3, 11-22/1036r3, 11-22/1373r5, 11-22/1189r8, 11-22/1189r7.</a:t>
            </a:r>
          </a:p>
          <a:p>
            <a:pPr marL="0" indent="0"/>
            <a:endParaRPr lang="en-US" sz="1400" dirty="0"/>
          </a:p>
          <a:p>
            <a:pPr marL="0" indent="0"/>
            <a:r>
              <a:rPr lang="en-US" sz="1400" dirty="0"/>
              <a:t>Move: Subir Das		Second: George Cherian</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050" dirty="0"/>
          </a:p>
          <a:p>
            <a:pPr marL="0" indent="0"/>
            <a:r>
              <a:rPr lang="en-US" sz="1050" b="0" dirty="0"/>
              <a:t>Note: CIDs that have been discussed and for which the group could not reach consensus. Contains rejections for certain CIDs that were discussed in these </a:t>
            </a:r>
            <a:r>
              <a:rPr lang="en-US" sz="1050" dirty="0"/>
              <a:t>documents (POCs):</a:t>
            </a:r>
            <a:r>
              <a:rPr lang="en-US" sz="1050" b="0" dirty="0">
                <a:solidFill>
                  <a:srgbClr val="FF0000"/>
                </a:solidFill>
              </a:rPr>
              <a:t> </a:t>
            </a:r>
            <a:r>
              <a:rPr lang="en-US" sz="1050" dirty="0">
                <a:solidFill>
                  <a:srgbClr val="FF0000"/>
                </a:solidFill>
              </a:rPr>
              <a:t>22/1264r6 (Yunbo), 22/1369r3 (Morteza)</a:t>
            </a:r>
            <a:r>
              <a:rPr lang="en-US" sz="1050" dirty="0">
                <a:solidFill>
                  <a:schemeClr val="tx1"/>
                </a:solidFill>
              </a:rPr>
              <a:t>, 22/1054r3 (Po-Kai), 22/1279r1 (Liangxiao), 22/1187r1 (Dibakar), 22/1216r2 (Chien-Fang), 22/1264r2 (Yunbo), </a:t>
            </a:r>
            <a:r>
              <a:rPr lang="en-US" sz="1050" dirty="0">
                <a:solidFill>
                  <a:srgbClr val="FF0000"/>
                </a:solidFill>
              </a:rPr>
              <a:t>22/1189r7 (Dibakar),</a:t>
            </a:r>
            <a:r>
              <a:rPr lang="en-US" sz="1050" dirty="0">
                <a:solidFill>
                  <a:schemeClr val="tx1"/>
                </a:solidFill>
              </a:rPr>
              <a:t> 22/1202r3 (Vishnu), </a:t>
            </a:r>
            <a:r>
              <a:rPr lang="en-US" sz="1050" dirty="0">
                <a:solidFill>
                  <a:srgbClr val="FF0000"/>
                </a:solidFill>
              </a:rPr>
              <a:t>22/1201r4 (Vishnu)</a:t>
            </a:r>
            <a:r>
              <a:rPr lang="en-US" sz="1050" dirty="0">
                <a:solidFill>
                  <a:schemeClr val="tx1"/>
                </a:solidFill>
              </a:rPr>
              <a:t>, </a:t>
            </a:r>
            <a:r>
              <a:rPr lang="en-US" sz="1050" strike="sngStrike" dirty="0">
                <a:solidFill>
                  <a:srgbClr val="00B050"/>
                </a:solidFill>
              </a:rPr>
              <a:t>22/1373r5 (Abdel)</a:t>
            </a:r>
            <a:r>
              <a:rPr lang="en-US" sz="1050" dirty="0">
                <a:solidFill>
                  <a:schemeClr val="tx1"/>
                </a:solidFill>
              </a:rPr>
              <a:t>, </a:t>
            </a:r>
            <a:r>
              <a:rPr lang="en-US" sz="1050" dirty="0">
                <a:solidFill>
                  <a:srgbClr val="FF0000"/>
                </a:solidFill>
              </a:rPr>
              <a:t>22/1189r8 (Dibakar), </a:t>
            </a:r>
            <a:r>
              <a:rPr lang="en-US" sz="1050" dirty="0">
                <a:solidFill>
                  <a:schemeClr val="tx1"/>
                </a:solidFill>
              </a:rPr>
              <a:t>22/1182r7 (Po-Kai), </a:t>
            </a:r>
            <a:r>
              <a:rPr lang="en-US" sz="1050" dirty="0">
                <a:solidFill>
                  <a:srgbClr val="FFC000"/>
                </a:solidFill>
              </a:rPr>
              <a:t>22/1366r0 (Guogang)</a:t>
            </a:r>
            <a:r>
              <a:rPr lang="en-US" sz="1050" dirty="0">
                <a:solidFill>
                  <a:schemeClr val="tx1"/>
                </a:solidFill>
              </a:rPr>
              <a:t>, 22/1188r4 (Dibakar</a:t>
            </a:r>
            <a:r>
              <a:rPr lang="en-US" sz="1050" strike="sngStrike" dirty="0">
                <a:solidFill>
                  <a:srgbClr val="00B050"/>
                </a:solidFill>
              </a:rPr>
              <a:t>), 22/1263r4 (Yunbo), </a:t>
            </a:r>
            <a:r>
              <a:rPr lang="en-US" sz="1050" dirty="0">
                <a:solidFill>
                  <a:schemeClr val="tx1"/>
                </a:solidFill>
              </a:rPr>
              <a:t>22/1204r4 (Minyoung), 22/1357r2 (Morteza), </a:t>
            </a:r>
            <a:r>
              <a:rPr lang="en-US" sz="1050" dirty="0">
                <a:solidFill>
                  <a:srgbClr val="FF0000"/>
                </a:solidFill>
              </a:rPr>
              <a:t>22/1036r3 (Liuming)</a:t>
            </a:r>
          </a:p>
          <a:p>
            <a:pPr marL="0" indent="0"/>
            <a:endParaRPr lang="pt-BR" sz="1050" dirty="0">
              <a:solidFill>
                <a:schemeClr val="tx1"/>
              </a:solidFill>
            </a:endParaRPr>
          </a:p>
          <a:p>
            <a:pPr marL="0" indent="0"/>
            <a:endParaRPr lang="en-US" sz="105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040726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506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“Q2”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11-22/1427r1, 11-22/1505r2, 11-22/1503r2, 11-22/1504r2, 11-22/1418r1, 11-22/1417r0, </a:t>
            </a:r>
            <a:r>
              <a:rPr lang="en-US" sz="1600" dirty="0">
                <a:solidFill>
                  <a:srgbClr val="FFC000"/>
                </a:solidFill>
              </a:rPr>
              <a:t>11-22/1480r1</a:t>
            </a:r>
            <a:r>
              <a:rPr lang="en-US" sz="1600" dirty="0">
                <a:solidFill>
                  <a:srgbClr val="FF0000"/>
                </a:solidFill>
              </a:rPr>
              <a:t>, 11-22/1436r2, 11-22/1381r4, 11-22/1462r1</a:t>
            </a:r>
            <a:endParaRPr lang="en-US" sz="1600" dirty="0"/>
          </a:p>
          <a:p>
            <a:pPr marL="0" indent="0"/>
            <a:r>
              <a:rPr lang="en-US" sz="1600" dirty="0"/>
              <a:t>Move: Abhishek Patil		Second: Kumail Haider</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a:t>
            </a:r>
            <a:r>
              <a:rPr lang="en-US" sz="1100" b="0" dirty="0">
                <a:solidFill>
                  <a:srgbClr val="FF0000"/>
                </a:solidFill>
              </a:rPr>
              <a:t> </a:t>
            </a:r>
            <a:r>
              <a:rPr lang="pt-BR" sz="1100" dirty="0">
                <a:solidFill>
                  <a:schemeClr val="tx1"/>
                </a:solidFill>
              </a:rPr>
              <a:t>22/1357r2 (Morteza), </a:t>
            </a:r>
            <a:r>
              <a:rPr lang="pt-BR" sz="1100" dirty="0">
                <a:solidFill>
                  <a:srgbClr val="FF0000"/>
                </a:solidFill>
              </a:rPr>
              <a:t>22/1505r2 (Liwen), 22/1503r2 (Liwen), 22/1504r2 (Liwen)</a:t>
            </a:r>
            <a:r>
              <a:rPr lang="pt-BR" sz="1100" dirty="0">
                <a:solidFill>
                  <a:schemeClr val="tx1"/>
                </a:solidFill>
              </a:rPr>
              <a:t>, </a:t>
            </a:r>
            <a:r>
              <a:rPr lang="pt-BR" sz="1100" dirty="0">
                <a:solidFill>
                  <a:srgbClr val="FF0000"/>
                </a:solidFill>
              </a:rPr>
              <a:t>22/1436r2 (Duncan), 22/1418r1 (Yunbo)</a:t>
            </a:r>
            <a:r>
              <a:rPr lang="pt-BR" sz="1100" dirty="0">
                <a:solidFill>
                  <a:schemeClr val="tx1"/>
                </a:solidFill>
              </a:rPr>
              <a:t>, 22/1377r4 (Xiangxin), </a:t>
            </a:r>
            <a:r>
              <a:rPr lang="pt-BR" sz="1100" dirty="0">
                <a:solidFill>
                  <a:srgbClr val="FF0000"/>
                </a:solidFill>
              </a:rPr>
              <a:t>22/1381r4 (Minyoung), </a:t>
            </a:r>
            <a:r>
              <a:rPr lang="pt-BR" sz="1100" dirty="0">
                <a:solidFill>
                  <a:schemeClr val="tx1"/>
                </a:solidFill>
              </a:rPr>
              <a:t>22/1452r3 (Yonggang), </a:t>
            </a:r>
            <a:r>
              <a:rPr lang="pt-BR" sz="1100" dirty="0">
                <a:solidFill>
                  <a:srgbClr val="FFC000"/>
                </a:solidFill>
              </a:rPr>
              <a:t>22/1480r1 (Gaurang)</a:t>
            </a:r>
            <a:r>
              <a:rPr lang="pt-BR" sz="1100" dirty="0">
                <a:solidFill>
                  <a:schemeClr val="tx1"/>
                </a:solidFill>
              </a:rPr>
              <a:t>, </a:t>
            </a:r>
            <a:r>
              <a:rPr lang="pt-BR" sz="1100" dirty="0">
                <a:solidFill>
                  <a:srgbClr val="FF0000"/>
                </a:solidFill>
              </a:rPr>
              <a:t>22/1462r1 (Ming), </a:t>
            </a:r>
            <a:r>
              <a:rPr lang="pt-BR" sz="1100" dirty="0">
                <a:solidFill>
                  <a:schemeClr val="tx1"/>
                </a:solidFill>
              </a:rPr>
              <a:t>22/1457r1 (Duncan), 22/1435r0 (Duncan), 22/1482r4 (Laurent), 22/1502r0 (Liwen), 22/1422r3 (Abhishek), 22/1428r2 (Laurent), </a:t>
            </a:r>
            <a:r>
              <a:rPr lang="pt-BR" sz="1100" dirty="0">
                <a:solidFill>
                  <a:srgbClr val="FF0000"/>
                </a:solidFill>
              </a:rPr>
              <a:t>22/1417r0 (Yunbo), 22/1427r1 (Rubayet)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274532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507 (Quarantine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“Q3”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11-22/1545r3, 11-22/1683r6, 11-22/1709r5, </a:t>
            </a:r>
            <a:r>
              <a:rPr lang="en-US" sz="1600" dirty="0">
                <a:solidFill>
                  <a:srgbClr val="00B050"/>
                </a:solidFill>
              </a:rPr>
              <a:t>11-22/1705r2</a:t>
            </a:r>
            <a:r>
              <a:rPr lang="en-US" sz="1600" dirty="0">
                <a:solidFill>
                  <a:srgbClr val="FF0000"/>
                </a:solidFill>
              </a:rPr>
              <a:t>, 11-22/1517r2, 11-22/1680r1, 11-22/1526r5, 11-22/1709r2.</a:t>
            </a:r>
          </a:p>
          <a:p>
            <a:pPr marL="0" indent="0"/>
            <a:r>
              <a:rPr lang="en-US" sz="1600" dirty="0"/>
              <a:t>Move: Abhishek Patil		Second: Rethna Pulikkoonattu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11-22/1671r3 (Arik), </a:t>
            </a:r>
            <a:r>
              <a:rPr lang="en-US" sz="1100" dirty="0">
                <a:solidFill>
                  <a:srgbClr val="FF0000"/>
                </a:solidFill>
              </a:rPr>
              <a:t>11-22/1709r5 (Binita)</a:t>
            </a:r>
            <a:r>
              <a:rPr lang="en-US" sz="1100" dirty="0"/>
              <a:t>, </a:t>
            </a:r>
            <a:r>
              <a:rPr lang="en-US" sz="1100" dirty="0">
                <a:solidFill>
                  <a:srgbClr val="FF0000"/>
                </a:solidFill>
              </a:rPr>
              <a:t>11-22/1517r2 (Minyoung), </a:t>
            </a:r>
            <a:r>
              <a:rPr lang="en-US" sz="1100" dirty="0"/>
              <a:t>11-22/1661r4 (Yonggang), 11-22/1717r1 (Ming), </a:t>
            </a:r>
            <a:r>
              <a:rPr lang="en-US" sz="1100" dirty="0">
                <a:solidFill>
                  <a:srgbClr val="FF0000"/>
                </a:solidFill>
              </a:rPr>
              <a:t>11-22/1680r1 (Ming), 11-22/1545r3 (Kumail)</a:t>
            </a:r>
            <a:r>
              <a:rPr lang="en-US" sz="1100" dirty="0"/>
              <a:t>, </a:t>
            </a:r>
            <a:r>
              <a:rPr lang="en-US" sz="1100" dirty="0">
                <a:solidFill>
                  <a:srgbClr val="FF0000"/>
                </a:solidFill>
              </a:rPr>
              <a:t>11-22/1683r6 (Frank)</a:t>
            </a:r>
            <a:r>
              <a:rPr lang="en-US" sz="1100" dirty="0"/>
              <a:t>, 11-22/1742r2 (Yousi), </a:t>
            </a:r>
            <a:r>
              <a:rPr lang="en-US" sz="1100" dirty="0">
                <a:solidFill>
                  <a:srgbClr val="FF0000"/>
                </a:solidFill>
              </a:rPr>
              <a:t>11-22/1709r2 (Binita), </a:t>
            </a:r>
            <a:r>
              <a:rPr lang="en-US" sz="1100" dirty="0"/>
              <a:t>11-22/1539r3 (Ming), 11-22/1692r2 (Stephen), 11-22/1583r2 (Po-Kai), 11-22/1537r1 (Juseong), 11-22/1535r1 (Juseong), 11-22/1574r1 (Liuming), </a:t>
            </a:r>
            <a:r>
              <a:rPr lang="en-US" sz="1100" dirty="0">
                <a:solidFill>
                  <a:srgbClr val="FF0000"/>
                </a:solidFill>
              </a:rPr>
              <a:t>11-22/1526r5 (Ming), </a:t>
            </a:r>
            <a:r>
              <a:rPr lang="en-US" sz="1100" strike="sngStrike" dirty="0">
                <a:solidFill>
                  <a:srgbClr val="00B050"/>
                </a:solidFill>
              </a:rPr>
              <a:t>11-22/1705r2 (Ming), </a:t>
            </a:r>
            <a:r>
              <a:rPr lang="en-US" sz="1100" dirty="0"/>
              <a:t>11-22/1746r4 (Ming), 11-22/1586r2 (Abhishek)</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199056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508 (Quarantine 4)</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“Q4”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11-22/1756r7, 11-22/1793r1, 11-22/1768r7</a:t>
            </a:r>
            <a:endParaRPr lang="en-US" sz="1600" dirty="0"/>
          </a:p>
          <a:p>
            <a:pPr marL="0" indent="0"/>
            <a:r>
              <a:rPr lang="en-US" sz="1600" dirty="0"/>
              <a:t>Move: Subir Das		Second: Mike Montemurro</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11-22/1768r7 (Ming), 11-22/1793r1 (Morteza), </a:t>
            </a:r>
            <a:r>
              <a:rPr lang="en-US" sz="1100" dirty="0"/>
              <a:t>11-22/1832r1 (Yongho), 11-22/1796r0 (Abhishek), 11-22/1827r5 (Chunyu), 11-22/1815r2 (Xiangxin), 11-22/1838r5 (Binita),  11-22/1828r1 (Chunyu),  </a:t>
            </a:r>
            <a:r>
              <a:rPr lang="en-US" sz="1100" dirty="0">
                <a:solidFill>
                  <a:schemeClr val="tx1"/>
                </a:solidFill>
              </a:rPr>
              <a:t>11-22/1756r3 (Minyoung), </a:t>
            </a:r>
            <a:r>
              <a:rPr lang="en-US" sz="1100" dirty="0"/>
              <a:t>11-22/1816r3 (Abhishek/Po-Kai), 11-22/1766r2 (Ming), 11-22/1777r2 (Po-Kai), 11-22/1836r1 (Yongho), 11-22/1747r3 (Ming), 11-22/1811r0 (Liwen), </a:t>
            </a:r>
            <a:r>
              <a:rPr lang="en-US" sz="1100" dirty="0">
                <a:solidFill>
                  <a:schemeClr val="tx1"/>
                </a:solidFill>
              </a:rPr>
              <a:t>11-22/1756r5 (Minyoung), </a:t>
            </a:r>
            <a:r>
              <a:rPr lang="en-US" sz="1100" dirty="0">
                <a:solidFill>
                  <a:srgbClr val="FF0000"/>
                </a:solidFill>
              </a:rPr>
              <a:t>11-22/1756r7 (Minyoung)</a:t>
            </a:r>
            <a:r>
              <a:rPr lang="en-US" sz="1100" dirty="0"/>
              <a:t>, 11-22/1789r0 (Sanghyun), 11-22/1825r0 (Pooya), 11-22/1786r1 (Liuming)</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32037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509 (Quarantine 6)</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“Q6”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11-22/1906r0, 11-22/1890r0, 11-22/1890r1, 11-22/1876r1, </a:t>
            </a:r>
            <a:r>
              <a:rPr lang="en-US" sz="1600" dirty="0">
                <a:solidFill>
                  <a:srgbClr val="00B050"/>
                </a:solidFill>
              </a:rPr>
              <a:t>11-22/1881r2, </a:t>
            </a:r>
            <a:r>
              <a:rPr lang="en-US" sz="1600" dirty="0">
                <a:solidFill>
                  <a:srgbClr val="FF0000"/>
                </a:solidFill>
              </a:rPr>
              <a:t>11-22/1844r1, 11-22/1879r1, 11-22/1978r5</a:t>
            </a:r>
          </a:p>
          <a:p>
            <a:pPr marL="0" indent="0"/>
            <a:r>
              <a:rPr lang="en-US" sz="1600" dirty="0"/>
              <a:t>Move: Kumail Haider		Second: John Wullert</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22/1876r1 (Jay), </a:t>
            </a:r>
            <a:r>
              <a:rPr lang="en-US" sz="1100" dirty="0"/>
              <a:t>22/1848r1 (Morteza/Minyoung), 22/1860r3 (Frank), 22/1966r1 (Pooya), </a:t>
            </a:r>
            <a:r>
              <a:rPr lang="en-US" sz="1100" dirty="0">
                <a:solidFill>
                  <a:srgbClr val="FF0000"/>
                </a:solidFill>
              </a:rPr>
              <a:t>22/1890r0 (Binita), 22/1890r1 (Binita), </a:t>
            </a:r>
            <a:r>
              <a:rPr lang="en-US" sz="1100" strike="sngStrike" dirty="0">
                <a:solidFill>
                  <a:srgbClr val="00B050"/>
                </a:solidFill>
              </a:rPr>
              <a:t>22/1881r2 (Ming)</a:t>
            </a:r>
            <a:r>
              <a:rPr lang="en-US" sz="1100" strike="sngStrike" dirty="0"/>
              <a:t>, </a:t>
            </a:r>
            <a:r>
              <a:rPr lang="en-US" sz="1100" dirty="0">
                <a:solidFill>
                  <a:srgbClr val="FF0000"/>
                </a:solidFill>
              </a:rPr>
              <a:t>22/1879r1 (Ming), </a:t>
            </a:r>
            <a:r>
              <a:rPr lang="en-US" sz="1100" dirty="0"/>
              <a:t>22/1846r2 (Kaiying), </a:t>
            </a:r>
            <a:r>
              <a:rPr lang="en-US" sz="1100" dirty="0">
                <a:solidFill>
                  <a:srgbClr val="FF0000"/>
                </a:solidFill>
              </a:rPr>
              <a:t>22/1906r0 (Binita), </a:t>
            </a:r>
            <a:r>
              <a:rPr lang="en-US" sz="1100" dirty="0">
                <a:solidFill>
                  <a:schemeClr val="tx1"/>
                </a:solidFill>
              </a:rPr>
              <a:t>22/1935r1 (Thomas), </a:t>
            </a:r>
            <a:r>
              <a:rPr lang="en-US" sz="1100" dirty="0"/>
              <a:t>22/1943r3 (Dmitry), </a:t>
            </a:r>
            <a:r>
              <a:rPr lang="en-US" sz="1100" dirty="0">
                <a:solidFill>
                  <a:srgbClr val="FF0000"/>
                </a:solidFill>
              </a:rPr>
              <a:t>22/1978r5 (Abhishek), </a:t>
            </a:r>
            <a:r>
              <a:rPr lang="en-US" sz="1100" dirty="0"/>
              <a:t>22/1850r1 (Mark), 22/1903r4 (Laurent), </a:t>
            </a:r>
            <a:r>
              <a:rPr lang="en-US" sz="1100" dirty="0">
                <a:solidFill>
                  <a:srgbClr val="FF0000"/>
                </a:solidFill>
              </a:rPr>
              <a:t>22/1844r1 (Kaiying), </a:t>
            </a:r>
            <a:r>
              <a:rPr lang="en-US" sz="1100" dirty="0"/>
              <a:t>22/1944r1 (Dmitry), 22/1920r0 (Geonjung), 22/1903r6 (Laurent).</a:t>
            </a:r>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5886425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510 (Quarantine 7)</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“Q7”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11-22/2184r0, 11-22/2153r0, 11-22/2183r0, </a:t>
            </a:r>
            <a:r>
              <a:rPr lang="en-US" sz="1600" dirty="0">
                <a:solidFill>
                  <a:srgbClr val="00B050"/>
                </a:solidFill>
              </a:rPr>
              <a:t>11-22/2164r1, 11-22/2172r0</a:t>
            </a:r>
            <a:r>
              <a:rPr lang="en-US" sz="1600" dirty="0">
                <a:solidFill>
                  <a:srgbClr val="FF0000"/>
                </a:solidFill>
              </a:rPr>
              <a:t>.</a:t>
            </a:r>
            <a:r>
              <a:rPr lang="en-US" sz="1600" dirty="0"/>
              <a:t> </a:t>
            </a:r>
          </a:p>
          <a:p>
            <a:pPr marL="0" indent="0"/>
            <a:r>
              <a:rPr lang="en-US" sz="1600" dirty="0"/>
              <a:t>Move: John Wullert		Second: Abhishek Patil</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a:t>
            </a:r>
            <a:r>
              <a:rPr lang="en-US" sz="1100" dirty="0">
                <a:solidFill>
                  <a:srgbClr val="00B050"/>
                </a:solidFill>
              </a:rPr>
              <a:t>): 11-22/2164r1 (Subir),</a:t>
            </a:r>
            <a:r>
              <a:rPr lang="en-US" sz="1100" dirty="0"/>
              <a:t> 11-22/2170r1 (Gaurang), 11-22/2033r1 (Po-Kai), 11-22/2157r1 (EDITOR), </a:t>
            </a:r>
            <a:r>
              <a:rPr lang="en-US" sz="1100" strike="sngStrike" dirty="0">
                <a:solidFill>
                  <a:srgbClr val="00B050"/>
                </a:solidFill>
              </a:rPr>
              <a:t>11-22/2172r0 (Abdel)</a:t>
            </a:r>
            <a:r>
              <a:rPr lang="en-US" sz="1100" strike="sngStrike" dirty="0"/>
              <a:t>, </a:t>
            </a:r>
            <a:r>
              <a:rPr lang="en-US" sz="1100" dirty="0">
                <a:solidFill>
                  <a:srgbClr val="FF0000"/>
                </a:solidFill>
              </a:rPr>
              <a:t>11-22/2184r0 (Jeongki),</a:t>
            </a:r>
            <a:r>
              <a:rPr lang="en-US" sz="1100" dirty="0"/>
              <a:t> 11-22/2045r1 (Minyoung), 11-22/2170r0/11-22/2174r0 (Gaurang/Qi), 11-22/2170r0/11-22/2175r0 (Gaurang/Qi), 11-22/2175r0 (Qi), 11-22/2108r2 (Xiaofei), 11-22/2165r1 (Po-Kai), 11-22/2045r0 (Minyoung), </a:t>
            </a:r>
            <a:r>
              <a:rPr lang="en-US" sz="1100" dirty="0">
                <a:solidFill>
                  <a:srgbClr val="FF0000"/>
                </a:solidFill>
              </a:rPr>
              <a:t>11-22/2153r0 (Jeongki), 11-22/2183r0 (Jeongki), </a:t>
            </a:r>
            <a:r>
              <a:rPr lang="en-US" sz="1100" dirty="0"/>
              <a:t>23/0036r1 (Binita), 11-22/2178r0 (Yuchen).</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1633172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10098, 10941, 12714, 12715 in </a:t>
            </a:r>
            <a:r>
              <a:rPr lang="en-US" sz="1100" b="0" dirty="0">
                <a:solidFill>
                  <a:schemeClr val="tx1"/>
                </a:solidFill>
                <a:hlinkClick r:id="rId2"/>
              </a:rPr>
              <a:t>11-22/1489r1</a:t>
            </a:r>
            <a:r>
              <a:rPr lang="en-US" sz="1100" b="0" dirty="0">
                <a:solidFill>
                  <a:schemeClr val="tx1"/>
                </a:solidFill>
              </a:rPr>
              <a:t> &amp; 12622 in </a:t>
            </a:r>
            <a:r>
              <a:rPr lang="en-US" sz="1100" b="0" dirty="0">
                <a:solidFill>
                  <a:schemeClr val="tx1"/>
                </a:solidFill>
                <a:hlinkClick r:id="rId3"/>
              </a:rPr>
              <a:t>11-22/2179r1</a:t>
            </a:r>
            <a:r>
              <a:rPr lang="en-US" sz="1100" b="0" dirty="0">
                <a:solidFill>
                  <a:schemeClr val="tx1"/>
                </a:solidFill>
              </a:rPr>
              <a:t> &amp; 10847, 13391 in </a:t>
            </a:r>
            <a:r>
              <a:rPr lang="en-US" sz="1100" b="0" dirty="0">
                <a:solidFill>
                  <a:schemeClr val="tx1"/>
                </a:solidFill>
                <a:hlinkClick r:id="rId4"/>
              </a:rPr>
              <a:t>11-22/2196r0</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10351, 10550, 11376, 11902 in </a:t>
            </a:r>
            <a:r>
              <a:rPr lang="en-US" sz="1100" b="0" dirty="0">
                <a:solidFill>
                  <a:schemeClr val="tx1"/>
                </a:solidFill>
                <a:hlinkClick r:id="rId5"/>
              </a:rPr>
              <a:t>11-23/0084r1</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10625 in </a:t>
            </a:r>
            <a:r>
              <a:rPr lang="en-US" sz="1100" b="0" dirty="0">
                <a:solidFill>
                  <a:schemeClr val="tx1"/>
                </a:solidFill>
                <a:hlinkClick r:id="rId6"/>
              </a:rPr>
              <a:t>11-22/1462r3</a:t>
            </a:r>
            <a:r>
              <a:rPr lang="en-US" sz="1100" b="0" dirty="0">
                <a:solidFill>
                  <a:schemeClr val="tx1"/>
                </a:solidFill>
              </a:rPr>
              <a:t> &amp; 10686, 10903, 11112, 12287, 12341, 12463, 13036, 13307 in </a:t>
            </a:r>
            <a:r>
              <a:rPr lang="en-US" sz="1100" b="0" dirty="0">
                <a:solidFill>
                  <a:schemeClr val="tx1"/>
                </a:solidFill>
                <a:hlinkClick r:id="rId7"/>
              </a:rPr>
              <a:t>11-22/2172r1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11547, 11548 in </a:t>
            </a:r>
            <a:r>
              <a:rPr lang="en-US" sz="1100" b="0" dirty="0">
                <a:solidFill>
                  <a:schemeClr val="tx1"/>
                </a:solidFill>
                <a:hlinkClick r:id="rId8"/>
              </a:rPr>
              <a:t>11-22/2108r3</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first 2 MAC sessions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512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solidFill>
                  <a:schemeClr val="tx1"/>
                </a:solidFill>
              </a:rPr>
              <a:t>11485, 12305 in </a:t>
            </a:r>
            <a:r>
              <a:rPr lang="en-US" sz="1100" b="0" dirty="0">
                <a:solidFill>
                  <a:schemeClr val="tx1"/>
                </a:solidFill>
                <a:hlinkClick r:id="rId2"/>
              </a:rPr>
              <a:t>11-23/0074r0</a:t>
            </a:r>
            <a:r>
              <a:rPr lang="en-US" sz="1100" b="0" dirty="0">
                <a:solidFill>
                  <a:schemeClr val="tx1"/>
                </a:solidFill>
              </a:rPr>
              <a:t> &amp; 12951, 13274, 14093 in </a:t>
            </a:r>
            <a:r>
              <a:rPr lang="en-US" sz="1100" b="0" dirty="0">
                <a:solidFill>
                  <a:schemeClr val="tx1"/>
                </a:solidFill>
                <a:hlinkClick r:id="rId3"/>
              </a:rPr>
              <a:t>11-22/1878r0</a:t>
            </a:r>
            <a:r>
              <a:rPr lang="en-US" sz="1100" b="0" dirty="0">
                <a:solidFill>
                  <a:schemeClr val="tx1"/>
                </a:solidFill>
              </a:rPr>
              <a:t> &amp; 12737, 10983, 12759 in </a:t>
            </a:r>
            <a:r>
              <a:rPr lang="en-US" sz="1100" b="0" dirty="0">
                <a:solidFill>
                  <a:schemeClr val="tx1"/>
                </a:solidFill>
                <a:hlinkClick r:id="rId4"/>
              </a:rPr>
              <a:t>11-22/2125r0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t>13526 in </a:t>
            </a:r>
            <a:r>
              <a:rPr lang="en-US" sz="1100" b="0" dirty="0">
                <a:hlinkClick r:id="rId5"/>
              </a:rPr>
              <a:t>11-22/2180r1</a:t>
            </a:r>
            <a:r>
              <a:rPr lang="en-US" sz="1100" b="0" dirty="0"/>
              <a:t> &amp; 10589 in </a:t>
            </a:r>
            <a:r>
              <a:rPr lang="en-US" sz="1100" b="0" dirty="0">
                <a:hlinkClick r:id="rId6"/>
              </a:rPr>
              <a:t>11-22/1680r3</a:t>
            </a:r>
            <a:r>
              <a:rPr lang="en-US" sz="1100" b="0" dirty="0"/>
              <a:t> &amp; 11196 in </a:t>
            </a:r>
            <a:r>
              <a:rPr lang="en-US" sz="1100" b="0" dirty="0">
                <a:hlinkClick r:id="rId7"/>
              </a:rPr>
              <a:t>11-22/2109r1</a:t>
            </a:r>
            <a:r>
              <a:rPr lang="en-US" sz="1100" b="0" dirty="0"/>
              <a:t> </a:t>
            </a:r>
            <a:r>
              <a:rPr lang="en-US" sz="1100" b="0" i="1" dirty="0">
                <a:solidFill>
                  <a:schemeClr val="tx1"/>
                </a:solidFill>
              </a:rPr>
              <a:t>[3 CIDs]</a:t>
            </a:r>
            <a:endParaRPr lang="en-US" sz="1100" b="0" dirty="0"/>
          </a:p>
          <a:p>
            <a:pPr marL="285750" indent="-285750">
              <a:buFont typeface="Arial" panose="020B0604020202020204" pitchFamily="34" charset="0"/>
              <a:buChar char="•"/>
            </a:pPr>
            <a:r>
              <a:rPr lang="en-US" sz="1100" b="0" dirty="0"/>
              <a:t>12286 in </a:t>
            </a:r>
            <a:r>
              <a:rPr lang="en-US" sz="1100" b="0" dirty="0">
                <a:hlinkClick r:id="rId8"/>
              </a:rPr>
              <a:t>11-22/1774r5</a:t>
            </a:r>
            <a:r>
              <a:rPr lang="en-US" sz="1100" b="0" dirty="0"/>
              <a:t> </a:t>
            </a:r>
            <a:r>
              <a:rPr lang="en-US" sz="1100" b="0" i="1" dirty="0">
                <a:solidFill>
                  <a:schemeClr val="tx1"/>
                </a:solidFill>
              </a:rPr>
              <a:t>[1 CIDs]</a:t>
            </a:r>
          </a:p>
          <a:p>
            <a:pPr marL="285750" indent="-285750">
              <a:buFont typeface="Arial" panose="020B0604020202020204" pitchFamily="34" charset="0"/>
              <a:buChar char="•"/>
            </a:pPr>
            <a:r>
              <a:rPr lang="en-US" sz="1100" b="0" dirty="0"/>
              <a:t>10212, 11790, 11798, 10080, 11964 in </a:t>
            </a:r>
            <a:r>
              <a:rPr lang="en-US" sz="1100" b="0" dirty="0">
                <a:hlinkClick r:id="rId9"/>
              </a:rPr>
              <a:t>11-22/2164r2</a:t>
            </a:r>
            <a:r>
              <a:rPr lang="en-US" sz="1100" b="0" dirty="0"/>
              <a:t> </a:t>
            </a:r>
            <a:r>
              <a:rPr lang="en-US" sz="1100" b="0" i="1" dirty="0"/>
              <a:t>[5 CIDs]</a:t>
            </a:r>
          </a:p>
          <a:p>
            <a:r>
              <a:rPr lang="en-US" altLang="en-US" sz="1600" dirty="0"/>
              <a:t>and incorporate the text changes into the latest TGbe draft.</a:t>
            </a:r>
          </a:p>
          <a:p>
            <a:endParaRPr lang="en-US" sz="1600" dirty="0"/>
          </a:p>
          <a:p>
            <a:r>
              <a:rPr lang="en-US" sz="1600" dirty="0"/>
              <a:t>Move: Subir Das			Second: Arik Klein</a:t>
            </a:r>
          </a:p>
          <a:p>
            <a:r>
              <a:rPr lang="en-US" sz="1600" dirty="0"/>
              <a:t>Discussion: None.</a:t>
            </a:r>
          </a:p>
          <a:p>
            <a:r>
              <a:rPr lang="en-US" sz="1600" dirty="0"/>
              <a:t>Result: </a:t>
            </a:r>
            <a:r>
              <a:rPr lang="en-US" sz="1600" dirty="0">
                <a:highlight>
                  <a:srgbClr val="00FF00"/>
                </a:highlight>
              </a:rPr>
              <a:t>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39668586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513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t>11700 in </a:t>
            </a:r>
            <a:r>
              <a:rPr lang="en-US" sz="1100" b="0" dirty="0">
                <a:hlinkClick r:id="rId2"/>
              </a:rPr>
              <a:t>11-22/1373r7</a:t>
            </a:r>
            <a:r>
              <a:rPr lang="en-US" sz="1100" b="0" dirty="0"/>
              <a:t> </a:t>
            </a:r>
            <a:r>
              <a:rPr lang="en-US" sz="1100" b="0" i="1" dirty="0"/>
              <a:t>[1 CIDs]</a:t>
            </a:r>
          </a:p>
          <a:p>
            <a:r>
              <a:rPr lang="en-US" altLang="en-US" sz="1600" dirty="0"/>
              <a:t>and incorporate the text changes into the latest TGbe draft.</a:t>
            </a:r>
          </a:p>
          <a:p>
            <a:endParaRPr lang="en-US" sz="1600" dirty="0"/>
          </a:p>
          <a:p>
            <a:r>
              <a:rPr lang="en-US" sz="1600" dirty="0"/>
              <a:t>Move: 			Second: </a:t>
            </a:r>
          </a:p>
          <a:p>
            <a:r>
              <a:rPr lang="en-US" sz="1600" dirty="0"/>
              <a:t>Discussion: </a:t>
            </a:r>
          </a:p>
          <a:p>
            <a:r>
              <a:rPr lang="en-US" sz="1600" dirty="0"/>
              <a:t>Result:</a:t>
            </a:r>
          </a:p>
          <a:p>
            <a:r>
              <a:rPr lang="en-US" sz="1600" dirty="0"/>
              <a:t>Postponed.</a:t>
            </a:r>
          </a:p>
          <a:p>
            <a:endParaRPr lang="en-US" sz="1600" dirty="0"/>
          </a:p>
          <a:p>
            <a:r>
              <a:rPr lang="en-US" sz="1600" dirty="0"/>
              <a:t>Note: These are comment resolution documents that obtained ≥ 75% support during the straw poll phase of the first Joint session of Monday. Asked for separate motion.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30058982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11042, 11401 in </a:t>
            </a:r>
            <a:r>
              <a:rPr lang="en-US" sz="1100" b="0" dirty="0">
                <a:solidFill>
                  <a:schemeClr val="tx1"/>
                </a:solidFill>
                <a:hlinkClick r:id="rId2"/>
              </a:rPr>
              <a:t>11-22/1890r5</a:t>
            </a:r>
            <a:r>
              <a:rPr lang="en-US" sz="1100" b="0" dirty="0">
                <a:solidFill>
                  <a:schemeClr val="tx1"/>
                </a:solidFill>
              </a:rPr>
              <a:t> &amp; 13873 in </a:t>
            </a:r>
            <a:r>
              <a:rPr lang="en-US" sz="1100" b="0" dirty="0">
                <a:solidFill>
                  <a:schemeClr val="tx1"/>
                </a:solidFill>
                <a:hlinkClick r:id="rId3"/>
              </a:rPr>
              <a:t>11-22/1881r4</a:t>
            </a:r>
            <a:r>
              <a:rPr lang="en-US" sz="1100" b="0" dirty="0">
                <a:solidFill>
                  <a:schemeClr val="tx1"/>
                </a:solidFill>
              </a:rPr>
              <a:t> &amp; 13989 in </a:t>
            </a:r>
            <a:r>
              <a:rPr lang="en-US" sz="1100" b="0" dirty="0">
                <a:solidFill>
                  <a:schemeClr val="tx1"/>
                </a:solidFill>
                <a:hlinkClick r:id="rId4"/>
              </a:rPr>
              <a:t>11-22/1263r5</a:t>
            </a:r>
            <a:r>
              <a:rPr lang="en-US" sz="1100" b="0" dirty="0">
                <a:solidFill>
                  <a:schemeClr val="tx1"/>
                </a:solidFill>
              </a:rPr>
              <a:t> &amp; 13368 in </a:t>
            </a:r>
            <a:r>
              <a:rPr lang="en-US" sz="1100" b="0" dirty="0">
                <a:solidFill>
                  <a:schemeClr val="tx1"/>
                </a:solidFill>
                <a:hlinkClick r:id="rId5"/>
              </a:rPr>
              <a:t>11-22/1705r2</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13392, 13393 in </a:t>
            </a:r>
            <a:r>
              <a:rPr lang="en-US" sz="1100" b="0" dirty="0">
                <a:solidFill>
                  <a:schemeClr val="tx1"/>
                </a:solidFill>
                <a:hlinkClick r:id="rId6"/>
              </a:rPr>
              <a:t>11-22/1417r4</a:t>
            </a:r>
            <a:r>
              <a:rPr lang="en-US" sz="1100" b="0" dirty="0">
                <a:solidFill>
                  <a:schemeClr val="tx1"/>
                </a:solidFill>
              </a:rPr>
              <a:t> &amp; 10053, 11651 in </a:t>
            </a:r>
            <a:r>
              <a:rPr lang="en-US" sz="1100" b="0" dirty="0">
                <a:solidFill>
                  <a:schemeClr val="tx1"/>
                </a:solidFill>
                <a:hlinkClick r:id="rId7"/>
              </a:rPr>
              <a:t>11-22/1793r6</a:t>
            </a:r>
            <a:r>
              <a:rPr lang="en-US" sz="1100" b="0" dirty="0">
                <a:solidFill>
                  <a:schemeClr val="tx1"/>
                </a:solidFill>
              </a:rPr>
              <a:t> &amp; 11138, 13863 in </a:t>
            </a:r>
            <a:r>
              <a:rPr lang="en-US" sz="1100" b="0" dirty="0">
                <a:solidFill>
                  <a:schemeClr val="tx1"/>
                </a:solidFill>
                <a:hlinkClick r:id="rId8"/>
              </a:rPr>
              <a:t>11-22/1978r6</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10542 in </a:t>
            </a:r>
            <a:r>
              <a:rPr lang="en-US" sz="1100" b="0" dirty="0">
                <a:solidFill>
                  <a:schemeClr val="tx1"/>
                </a:solidFill>
                <a:hlinkClick r:id="rId9"/>
              </a:rPr>
              <a:t>11-22/1369r5</a:t>
            </a:r>
            <a:r>
              <a:rPr lang="en-US" sz="1100" b="0" dirty="0">
                <a:solidFill>
                  <a:schemeClr val="tx1"/>
                </a:solidFill>
              </a:rPr>
              <a:t> &amp; 12805, 11190, 11191, 11740 in </a:t>
            </a:r>
            <a:r>
              <a:rPr lang="en-US" sz="1100" b="0" dirty="0">
                <a:solidFill>
                  <a:schemeClr val="tx1"/>
                </a:solidFill>
                <a:hlinkClick r:id="rId10"/>
              </a:rPr>
              <a:t>11-22/2196r1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10046, 10047, 12856, 12857, 12858, 12859, 10166, 11463, 12873, 11589 in </a:t>
            </a:r>
            <a:r>
              <a:rPr lang="en-US" sz="1100" b="0" dirty="0">
                <a:solidFill>
                  <a:schemeClr val="tx1"/>
                </a:solidFill>
                <a:hlinkClick r:id="rId11"/>
              </a:rPr>
              <a:t>11-22/1503r7</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10165, 10167, 12851, 10042, 12893, 13956, 11588, 11590, 12167, 13596 in </a:t>
            </a:r>
            <a:r>
              <a:rPr lang="en-US" sz="1100" b="0" dirty="0">
                <a:solidFill>
                  <a:schemeClr val="tx1"/>
                </a:solidFill>
                <a:hlinkClick r:id="rId11"/>
              </a:rPr>
              <a:t>11-22/1503r7</a:t>
            </a:r>
            <a:r>
              <a:rPr lang="en-US" sz="1100" b="0" dirty="0">
                <a:solidFill>
                  <a:schemeClr val="tx1"/>
                </a:solidFill>
              </a:rPr>
              <a:t> </a:t>
            </a:r>
            <a:r>
              <a:rPr lang="en-US" sz="1100" b="0" dirty="0">
                <a:solidFill>
                  <a:srgbClr val="FF0000"/>
                </a:solidFill>
              </a:rPr>
              <a:t>under option 1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10773 in </a:t>
            </a:r>
            <a:r>
              <a:rPr lang="en-US" sz="1100" b="0" dirty="0">
                <a:solidFill>
                  <a:schemeClr val="tx1"/>
                </a:solidFill>
                <a:hlinkClick r:id="rId12"/>
              </a:rPr>
              <a:t>11-22/1683r9</a:t>
            </a:r>
            <a:r>
              <a:rPr lang="en-US" sz="1100" b="0" dirty="0">
                <a:solidFill>
                  <a:schemeClr val="tx1"/>
                </a:solidFill>
              </a:rPr>
              <a:t> &amp; 12326, 13394, 13699, 13925, 10365, 10082, 12440 in </a:t>
            </a:r>
            <a:r>
              <a:rPr lang="en-US" sz="1100" b="0" dirty="0">
                <a:solidFill>
                  <a:schemeClr val="tx1"/>
                </a:solidFill>
                <a:hlinkClick r:id="rId13"/>
              </a:rPr>
              <a:t>11-22/1418r2</a:t>
            </a:r>
            <a:r>
              <a:rPr lang="en-US" sz="1100" b="0" dirty="0">
                <a:solidFill>
                  <a:schemeClr val="tx1"/>
                </a:solidFill>
              </a:rPr>
              <a:t> &amp; 10071 in </a:t>
            </a:r>
            <a:r>
              <a:rPr lang="en-US" sz="1100" b="0" dirty="0">
                <a:solidFill>
                  <a:schemeClr val="tx1"/>
                </a:solidFill>
                <a:hlinkClick r:id="rId14"/>
              </a:rPr>
              <a:t>11-22/1436r9</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pPr marL="0" indent="0"/>
            <a:r>
              <a:rPr lang="en-US" sz="1600" dirty="0"/>
              <a:t>Result:</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sessions of </a:t>
            </a:r>
            <a:r>
              <a:rPr lang="en-US" sz="1200" i="1" dirty="0" err="1"/>
              <a:t>tuesday</a:t>
            </a:r>
            <a:r>
              <a:rPr lang="en-US" sz="1200" i="1" dirty="0"/>
              <a:t>.</a:t>
            </a:r>
          </a:p>
          <a:p>
            <a:endParaRPr lang="en-US" sz="1200" i="1" dirty="0"/>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224432140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t>10535, 11761, and 126325 in </a:t>
            </a:r>
            <a:r>
              <a:rPr lang="en-US" sz="1100" b="0" dirty="0">
                <a:hlinkClick r:id="rId2"/>
              </a:rPr>
              <a:t>11-22/1966r3</a:t>
            </a:r>
            <a:r>
              <a:rPr lang="en-US" sz="1100" b="0" dirty="0"/>
              <a:t> </a:t>
            </a:r>
            <a:r>
              <a:rPr lang="en-US" sz="1100" b="0" i="1" dirty="0"/>
              <a:t>[3 CIDs]</a:t>
            </a:r>
          </a:p>
          <a:p>
            <a:r>
              <a:rPr lang="en-US" altLang="en-US" sz="1600" dirty="0"/>
              <a:t>and incorporate the text changes into the latest TGbe draft.</a:t>
            </a:r>
          </a:p>
          <a:p>
            <a:endParaRPr lang="en-US" sz="1600" dirty="0"/>
          </a:p>
          <a:p>
            <a:r>
              <a:rPr lang="en-US" sz="1600" dirty="0"/>
              <a:t>Move: 			Second:</a:t>
            </a:r>
          </a:p>
          <a:p>
            <a:r>
              <a:rPr lang="en-US" sz="1600" dirty="0"/>
              <a:t>Discussion:</a:t>
            </a:r>
          </a:p>
          <a:p>
            <a:r>
              <a:rPr lang="en-US" sz="1600" dirty="0"/>
              <a:t>Result: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76835892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F1AF-E31E-2338-7DF4-E4E5570D341A}"/>
              </a:ext>
            </a:extLst>
          </p:cNvPr>
          <p:cNvSpPr>
            <a:spLocks noGrp="1"/>
          </p:cNvSpPr>
          <p:nvPr>
            <p:ph type="title"/>
          </p:nvPr>
        </p:nvSpPr>
        <p:spPr/>
        <p:txBody>
          <a:bodyPr/>
          <a:lstStyle/>
          <a:p>
            <a:r>
              <a:rPr lang="en-US" dirty="0"/>
              <a:t>Work in progress list</a:t>
            </a:r>
          </a:p>
        </p:txBody>
      </p:sp>
      <p:sp>
        <p:nvSpPr>
          <p:cNvPr id="7" name="Text Placeholder 6">
            <a:extLst>
              <a:ext uri="{FF2B5EF4-FFF2-40B4-BE49-F238E27FC236}">
                <a16:creationId xmlns:a16="http://schemas.microsoft.com/office/drawing/2014/main" id="{147C41F3-461E-AA08-CFE1-360DD76D5600}"/>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EAD0C7A3-F08A-00D9-D230-FC50AB3ACEFB}"/>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E9712ADC-C8C3-063A-35C9-D182685EACB1}"/>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8E589D-9CE6-93CA-24C1-1703EE6900D6}"/>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Tree>
    <p:extLst>
      <p:ext uri="{BB962C8B-B14F-4D97-AF65-F5344CB8AC3E}">
        <p14:creationId xmlns:p14="http://schemas.microsoft.com/office/powerpoint/2010/main" val="324038758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56AE0-6E2F-959B-07BE-6A5BC37D8080}"/>
              </a:ext>
            </a:extLst>
          </p:cNvPr>
          <p:cNvSpPr>
            <a:spLocks noGrp="1"/>
          </p:cNvSpPr>
          <p:nvPr>
            <p:ph type="title"/>
          </p:nvPr>
        </p:nvSpPr>
        <p:spPr/>
        <p:txBody>
          <a:bodyPr/>
          <a:lstStyle/>
          <a:p>
            <a:r>
              <a:rPr lang="en-US" dirty="0" err="1"/>
              <a:t>NoM</a:t>
            </a:r>
            <a:r>
              <a:rPr lang="en-US" dirty="0"/>
              <a:t> SPs from Tue/</a:t>
            </a:r>
          </a:p>
        </p:txBody>
      </p:sp>
      <p:sp>
        <p:nvSpPr>
          <p:cNvPr id="3" name="Content Placeholder 2">
            <a:extLst>
              <a:ext uri="{FF2B5EF4-FFF2-40B4-BE49-F238E27FC236}">
                <a16:creationId xmlns:a16="http://schemas.microsoft.com/office/drawing/2014/main" id="{F57A9BF3-E575-1906-D5AF-43327AE8DE5B}"/>
              </a:ext>
            </a:extLst>
          </p:cNvPr>
          <p:cNvSpPr>
            <a:spLocks noGrp="1"/>
          </p:cNvSpPr>
          <p:nvPr>
            <p:ph idx="1"/>
          </p:nvPr>
        </p:nvSpPr>
        <p:spPr/>
        <p:txBody>
          <a:bodyPr/>
          <a:lstStyle/>
          <a:p>
            <a:r>
              <a:rPr lang="en-US" sz="1800" kern="100" dirty="0">
                <a:solidFill>
                  <a:srgbClr val="FF0000"/>
                </a:solidFill>
                <a:effectLst/>
                <a:latin typeface="Malgun Gothic" panose="020B0503020000020004" pitchFamily="34" charset="-127"/>
                <a:ea typeface="Malgun Gothic" panose="020B0503020000020004" pitchFamily="34" charset="-127"/>
                <a:cs typeface="Times New Roman" panose="02020603050405020304" pitchFamily="18" charset="0"/>
              </a:rPr>
              <a:t>10924 </a:t>
            </a:r>
            <a:r>
              <a:rPr lang="en-US" sz="1800" b="1" dirty="0">
                <a:solidFill>
                  <a:srgbClr val="FF0000"/>
                </a:solidFill>
                <a:effectLst/>
                <a:latin typeface="Malgun Gothic" panose="020B0503020000020004" pitchFamily="34" charset="-127"/>
                <a:cs typeface="Times New Roman" panose="02020603050405020304" pitchFamily="18" charset="0"/>
              </a:rPr>
              <a:t>in 11-22/1935r2 			</a:t>
            </a:r>
            <a:r>
              <a:rPr lang="en-US" sz="1800" kern="100" dirty="0">
                <a:solidFill>
                  <a:srgbClr val="FF0000"/>
                </a:solidFill>
                <a:effectLst/>
                <a:latin typeface="Malgun Gothic" panose="020B0503020000020004" pitchFamily="34" charset="-127"/>
                <a:ea typeface="Malgun Gothic" panose="020B0503020000020004" pitchFamily="34" charset="-127"/>
                <a:cs typeface="Times New Roman" panose="02020603050405020304" pitchFamily="18" charset="0"/>
              </a:rPr>
              <a:t>13Y, 14N, 18A</a:t>
            </a:r>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r>
              <a:rPr lang="en-US" sz="1800" kern="100" dirty="0">
                <a:solidFill>
                  <a:srgbClr val="FF0000"/>
                </a:solidFill>
                <a:effectLst/>
                <a:latin typeface="Malgun Gothic" panose="020B0503020000020004" pitchFamily="34" charset="-127"/>
                <a:ea typeface="Malgun Gothic" panose="020B0503020000020004" pitchFamily="34" charset="-127"/>
                <a:cs typeface="Times New Roman" panose="02020603050405020304" pitchFamily="18" charset="0"/>
              </a:rPr>
              <a:t>11965 </a:t>
            </a:r>
            <a:r>
              <a:rPr lang="en-US" sz="1800" b="1" dirty="0">
                <a:solidFill>
                  <a:srgbClr val="FF0000"/>
                </a:solidFill>
                <a:effectLst/>
                <a:latin typeface="Malgun Gothic" panose="020B0503020000020004" pitchFamily="34" charset="-127"/>
                <a:cs typeface="Times New Roman" panose="02020603050405020304" pitchFamily="18" charset="0"/>
              </a:rPr>
              <a:t>in 11-22/2165r2 			</a:t>
            </a:r>
            <a:r>
              <a:rPr lang="en-US" sz="1800" kern="100" dirty="0">
                <a:solidFill>
                  <a:srgbClr val="FF0000"/>
                </a:solidFill>
                <a:effectLst/>
                <a:latin typeface="Malgun Gothic" panose="020B0503020000020004" pitchFamily="34" charset="-127"/>
                <a:ea typeface="Malgun Gothic" panose="020B0503020000020004" pitchFamily="34" charset="-127"/>
                <a:cs typeface="Times New Roman" panose="02020603050405020304" pitchFamily="18" charset="0"/>
              </a:rPr>
              <a:t>16Y, 15N, 18A</a:t>
            </a:r>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r>
              <a:rPr lang="en-US" sz="1800" kern="100" dirty="0">
                <a:solidFill>
                  <a:srgbClr val="FF0000"/>
                </a:solidFill>
                <a:effectLst/>
                <a:latin typeface="Malgun Gothic" panose="020B0503020000020004" pitchFamily="34" charset="-127"/>
                <a:ea typeface="Malgun Gothic" panose="020B0503020000020004" pitchFamily="34" charset="-127"/>
                <a:cs typeface="Times New Roman" panose="02020603050405020304" pitchFamily="18" charset="0"/>
              </a:rPr>
              <a:t>13481 13760 </a:t>
            </a:r>
            <a:r>
              <a:rPr lang="en-US" sz="1800" b="1" dirty="0">
                <a:solidFill>
                  <a:srgbClr val="FF0000"/>
                </a:solidFill>
                <a:effectLst/>
                <a:latin typeface="Malgun Gothic" panose="020B0503020000020004" pitchFamily="34" charset="-127"/>
                <a:cs typeface="Times New Roman" panose="02020603050405020304" pitchFamily="18" charset="0"/>
              </a:rPr>
              <a:t>in 11-22/1890r5 	</a:t>
            </a:r>
            <a:r>
              <a:rPr lang="en-US" sz="1800" kern="100" dirty="0">
                <a:solidFill>
                  <a:srgbClr val="FF0000"/>
                </a:solidFill>
                <a:effectLst/>
                <a:latin typeface="Malgun Gothic" panose="020B0503020000020004" pitchFamily="34" charset="-127"/>
                <a:ea typeface="Malgun Gothic" panose="020B0503020000020004" pitchFamily="34" charset="-127"/>
                <a:cs typeface="Times New Roman" panose="02020603050405020304" pitchFamily="18" charset="0"/>
              </a:rPr>
              <a:t>28Y, 17N, 14A</a:t>
            </a:r>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r>
              <a:rPr lang="en-US" sz="1800" kern="100" dirty="0">
                <a:solidFill>
                  <a:srgbClr val="FF0000"/>
                </a:solidFill>
                <a:effectLst/>
                <a:latin typeface="Malgun Gothic" panose="020B0503020000020004" pitchFamily="34" charset="-127"/>
                <a:ea typeface="Malgun Gothic" panose="020B0503020000020004" pitchFamily="34" charset="-127"/>
                <a:cs typeface="Times New Roman" panose="02020603050405020304" pitchFamily="18" charset="0"/>
              </a:rPr>
              <a:t>12862 </a:t>
            </a:r>
            <a:r>
              <a:rPr lang="en-US" sz="1800" b="1" dirty="0">
                <a:solidFill>
                  <a:srgbClr val="FF0000"/>
                </a:solidFill>
                <a:effectLst/>
                <a:latin typeface="Malgun Gothic" panose="020B0503020000020004" pitchFamily="34" charset="-127"/>
                <a:cs typeface="Times New Roman" panose="02020603050405020304" pitchFamily="18" charset="0"/>
              </a:rPr>
              <a:t>in 11-22/1503r7 			</a:t>
            </a:r>
            <a:r>
              <a:rPr lang="en-US" sz="1800" dirty="0">
                <a:solidFill>
                  <a:srgbClr val="FF0000"/>
                </a:solidFill>
                <a:effectLst/>
                <a:latin typeface="Malgun Gothic" panose="020B0503020000020004" pitchFamily="34" charset="-127"/>
                <a:cs typeface="Times New Roman" panose="02020603050405020304" pitchFamily="18" charset="0"/>
              </a:rPr>
              <a:t>32Y, 17N, 13A</a:t>
            </a:r>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r>
              <a:rPr lang="en-US" sz="1800" kern="100" dirty="0">
                <a:solidFill>
                  <a:srgbClr val="FF0000"/>
                </a:solidFill>
                <a:effectLst/>
                <a:latin typeface="Malgun Gothic" panose="020B0503020000020004" pitchFamily="34" charset="-127"/>
                <a:ea typeface="Malgun Gothic" panose="020B0503020000020004" pitchFamily="34" charset="-127"/>
                <a:cs typeface="Times New Roman" panose="02020603050405020304" pitchFamily="18" charset="0"/>
              </a:rPr>
              <a:t>12414 </a:t>
            </a:r>
            <a:r>
              <a:rPr lang="en-US" sz="1800" b="1" dirty="0">
                <a:solidFill>
                  <a:srgbClr val="FF0000"/>
                </a:solidFill>
                <a:effectLst/>
                <a:latin typeface="Malgun Gothic" panose="020B0503020000020004" pitchFamily="34" charset="-127"/>
                <a:cs typeface="Times New Roman" panose="02020603050405020304" pitchFamily="18" charset="0"/>
              </a:rPr>
              <a:t>in 11-22/1537r1 			</a:t>
            </a:r>
            <a:r>
              <a:rPr lang="en-US" sz="1800" kern="100" dirty="0">
                <a:solidFill>
                  <a:srgbClr val="FF0000"/>
                </a:solidFill>
                <a:effectLst/>
                <a:latin typeface="Malgun Gothic" panose="020B0503020000020004" pitchFamily="34" charset="-127"/>
                <a:ea typeface="Malgun Gothic" panose="020B0503020000020004" pitchFamily="34" charset="-127"/>
                <a:cs typeface="Times New Roman" panose="02020603050405020304" pitchFamily="18" charset="0"/>
              </a:rPr>
              <a:t>9Y, 32N, 26A</a:t>
            </a:r>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167276F-6DE6-975E-40AF-F83F8507BAAE}"/>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D6D2D149-60AE-31F2-4770-BB720B43BB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11F60E-3ECF-3CED-F8D8-9C9B12E3F5B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6327073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513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11587 in 11-22/1201r4</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with 22/1201r4.  The straw poll results are 17 Yes, 11 No, 22 Abstain. This CID is discussed on August 29, 2022 with 22/1201r2. POC: Vishnu</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400874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514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10016, 10077, 10727, 12723, 12836, 13340, 13654, 13684, 14091 in 11-22/1264r6</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CIDs discussed in January 16, 2023. SP result is 21Y, 17N, 21A. CIDs discussed on September 7, 2022, but no straw poll is conducted.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0830903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515 (Post-Quarantine 5)</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13989 in 11-22/1263r4</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r>
              <a:rPr lang="en-US" sz="1400" dirty="0">
                <a:solidFill>
                  <a:srgbClr val="00B050"/>
                </a:solidFill>
              </a:rPr>
              <a:t>Already passed SP.</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22/1263r4.  The straw poll results are 20 Yes, 25 No, 21 Abstain. This CID is discussed on September 7, 2022 with 22/1263r2, but no straw poll is conducted. POC: Yunbo.</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0265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516 (Post-Quarantine 6)</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13638 in 11-22/1427r1</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 POC: Rubayet</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3191192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517 (Post-Quarantine 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10041, 10044, 10045, 10089, 11163, 13649, 13816 in 11-22/1505r2</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14,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4447606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518 (Post-Quarantine 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10042, 10046, 10047, 10165, 10166, 10167, 11463, 11464, 11588, 11589, 11590, 12851, 12856, 12857, 12858, 12859, 12862, 12873, 12893 in 11-22/1503r2</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October 13,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23520667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519 (Post-Quarantine 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10043, 10868, 10910, 11584, 12167, 12294, 13594, 13595, 13949 in 11-22/1504r2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December 21, 2022 with 22/1504r2, but no straw poll is conducted yet. This CID is discussed on December 7, 2022 with 22/1743r3, but no straw poll is conducted yet. POC: Liwen</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713567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520 (Post-Quarantine 10)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10082, 10365, 12326, 12440, 13394, 13699, 13925 in 11-22/1418r1 [7 CIDs]</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30,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9029549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521 (Post-Quarantine 11)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13392, 13393 in 11-22/1417r0 [2 CIDs]</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777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522 (Post-Quarantine 12)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10733, 12074, 13015, 13057, 13240, 13311, 13312, 13661, 13738 in 11-22/1545r3,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22/1545r3, but no straw poll is conducted yet. This CID is discussed on November 16, 2022 with 22/1545r2, but no straw poll is conducted yet. POC: Kumail.</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9219620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523 (Post-Quarantine 13)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10773 in 11-22/1683r6,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22/1683r6, but no straw poll is conducted yet.  This CID is discussed on December 5, 2022 with 22/1683r3, but no straw poll is conducted yet. POC: Frank</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8120264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524 (Post-Quarantine 14)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10385, 10436, 10486, 10632, 10717, 10722, 10771, 10772, 11102, 11658, 11742, 12163, 12164, 12165, 12168, 12169, 12377, 12378, 12481, 12906, 13066, 13092, 13277, 11-22/1709r5</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with 22/1709r2, but no straw poll is conducted yet.</a:t>
            </a:r>
          </a:p>
          <a:p>
            <a:pPr marL="0" indent="0"/>
            <a:r>
              <a:rPr lang="en-US" sz="1200" dirty="0"/>
              <a:t>This CID is discussed on November 17, 2022 with 22/1709r5.  The straw poll results are 50 Yes, 47 No, 18 Abstain.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899929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527 (Post-Quarantine 17)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13412, 13414, 13811 in 11-22/1756r7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Minyoung.</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12141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528 (Post-Quarantine 18)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10924 in 11-22/1935r1, </a:t>
            </a:r>
          </a:p>
          <a:p>
            <a:pPr>
              <a:buFont typeface="Arial" panose="020B0604020202020204" pitchFamily="34" charset="0"/>
              <a:buChar char="•"/>
            </a:pPr>
            <a:endParaRPr lang="en-US" sz="1400" dirty="0"/>
          </a:p>
          <a:p>
            <a:pPr>
              <a:buFont typeface="Arial" panose="020B0604020202020204" pitchFamily="34" charset="0"/>
              <a:buChar char="•"/>
            </a:pPr>
            <a:r>
              <a:rPr lang="en-US" sz="1400" dirty="0"/>
              <a:t>Done.</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Thomas.</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522640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529 (Post-Quarantine 19)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12291, 12292, 12338 in 11-22/1906r0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a:t>
            </a:r>
          </a:p>
          <a:p>
            <a:pPr marL="0" indent="0"/>
            <a:r>
              <a:rPr lang="en-US" sz="1200" dirty="0"/>
              <a:t>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12059300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530 (Post-Quarantine 20)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10565, 11400 11-22/1890r0 [2CIDs]</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828991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531 (Post-Quarantine 21)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10567, 11042, 11401, 11520, 13480, 13481, 13759, 13760, 13762 in 11-22/1890r1</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17, 2022,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692666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532 (Post-Quarantine 22)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10912, 12486 in 11-22/2184r0</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61445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533 (Post-Quarantine 23)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12485 11-22/2153r0,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The straw poll results are 5 Yes, 35 No, 8 Abstain.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1504710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534 (Post-Quarantine 24)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12488  in 11-22/2183r0.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5347374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(January interim)</a:t>
            </a:r>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232551</TotalTime>
  <Words>23055</Words>
  <Application>Microsoft Office PowerPoint</Application>
  <PresentationFormat>On-screen Show (4:3)</PresentationFormat>
  <Paragraphs>2254</Paragraphs>
  <Slides>167</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167</vt:i4>
      </vt:variant>
    </vt:vector>
  </HeadingPairs>
  <TitlesOfParts>
    <vt:vector size="174"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Motions in January 16th</vt:lpstr>
      <vt:lpstr>Approve TG Minutes</vt:lpstr>
      <vt:lpstr>Motion 496 (Joint)</vt:lpstr>
      <vt:lpstr>Motion 497 (MAC)</vt:lpstr>
      <vt:lpstr>Motion 498 (MAC)</vt:lpstr>
      <vt:lpstr>Motion 499 (MAC)</vt:lpstr>
      <vt:lpstr>Motion 500 (Withdrawal)</vt:lpstr>
      <vt:lpstr>Motion 501 (MAC)</vt:lpstr>
      <vt:lpstr>Motions in January 17th</vt:lpstr>
      <vt:lpstr>Motion 502 (Post-Quarantine 1)</vt:lpstr>
      <vt:lpstr>Motion 503 (Post-Quarantine 2)</vt:lpstr>
      <vt:lpstr>Motion 504 (MAC-Separate)</vt:lpstr>
      <vt:lpstr>Motion 505 (Quarantine 1)</vt:lpstr>
      <vt:lpstr>Motion 506 (Quarantine 2)</vt:lpstr>
      <vt:lpstr>Motion 507 (Quarantine 3)</vt:lpstr>
      <vt:lpstr>Motion 508 (Quarantine 4)</vt:lpstr>
      <vt:lpstr>Motion 509 (Quarantine 6)</vt:lpstr>
      <vt:lpstr>Motion 510 (Quarantine 7)</vt:lpstr>
      <vt:lpstr>Motion 511 (MAC)</vt:lpstr>
      <vt:lpstr>Motion 512 (Joint)</vt:lpstr>
      <vt:lpstr>Motions in January 19th</vt:lpstr>
      <vt:lpstr>Motion 513 (Joint)</vt:lpstr>
      <vt:lpstr>Motion 514 (MAC)</vt:lpstr>
      <vt:lpstr>Motion 515 (Joint)</vt:lpstr>
      <vt:lpstr>Work in progress list</vt:lpstr>
      <vt:lpstr>NoM SPs from Tue/</vt:lpstr>
      <vt:lpstr>Motion 513 (Post-Quarantine 3)</vt:lpstr>
      <vt:lpstr>Motion 514 (Post-Quarantine 4)</vt:lpstr>
      <vt:lpstr>Motion 515 (Post-Quarantine 5)</vt:lpstr>
      <vt:lpstr>Motion 516 (Post-Quarantine 6)</vt:lpstr>
      <vt:lpstr>Motion 517 (Post-Quarantine 7)</vt:lpstr>
      <vt:lpstr>Motion 518 (Post-Quarantine 8)</vt:lpstr>
      <vt:lpstr>Motion 519 (Post-Quarantine 9)</vt:lpstr>
      <vt:lpstr>Motion 520 (Post-Quarantine 10)</vt:lpstr>
      <vt:lpstr>Motion 521 (Post-Quarantine 11)</vt:lpstr>
      <vt:lpstr>Motion 522 (Post-Quarantine 12)</vt:lpstr>
      <vt:lpstr>Motion 523 (Post-Quarantine 13)</vt:lpstr>
      <vt:lpstr>Motion 524 (Post-Quarantine 14)</vt:lpstr>
      <vt:lpstr>Motion 527 (Post-Quarantine 17)</vt:lpstr>
      <vt:lpstr>Motion 528 (Post-Quarantine 18)</vt:lpstr>
      <vt:lpstr>Motion 529 (Post-Quarantine 19)</vt:lpstr>
      <vt:lpstr>Motion 530 (Post-Quarantine 20)</vt:lpstr>
      <vt:lpstr>Motion 531 (Post-Quarantine 21)</vt:lpstr>
      <vt:lpstr>Motion 532 (Post-Quarantine 22)</vt:lpstr>
      <vt:lpstr>Motion 533 (Post-Quarantine 23)</vt:lpstr>
      <vt:lpstr>Motion 534 (Post-Quarantine 24)</vt:lpstr>
      <vt:lpstr>Post-quarantine (January interim)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2361</cp:revision>
  <cp:lastPrinted>1601-01-01T00:00:00Z</cp:lastPrinted>
  <dcterms:created xsi:type="dcterms:W3CDTF">2017-01-26T15:28:16Z</dcterms:created>
  <dcterms:modified xsi:type="dcterms:W3CDTF">2023-01-18T05:12:12Z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