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5"/>
  </p:notesMasterIdLst>
  <p:handoutMasterIdLst>
    <p:handoutMasterId r:id="rId146"/>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31" r:id="rId53"/>
    <p:sldId id="929" r:id="rId54"/>
    <p:sldId id="930" r:id="rId55"/>
    <p:sldId id="926" r:id="rId56"/>
    <p:sldId id="932" r:id="rId57"/>
    <p:sldId id="933" r:id="rId58"/>
    <p:sldId id="936" r:id="rId59"/>
    <p:sldId id="935" r:id="rId60"/>
    <p:sldId id="938" r:id="rId61"/>
    <p:sldId id="937" r:id="rId62"/>
    <p:sldId id="908" r:id="rId63"/>
    <p:sldId id="939" r:id="rId64"/>
    <p:sldId id="940" r:id="rId65"/>
    <p:sldId id="942" r:id="rId66"/>
    <p:sldId id="945" r:id="rId67"/>
    <p:sldId id="943" r:id="rId68"/>
    <p:sldId id="944" r:id="rId69"/>
    <p:sldId id="946" r:id="rId70"/>
    <p:sldId id="950" r:id="rId71"/>
    <p:sldId id="951" r:id="rId72"/>
    <p:sldId id="952" r:id="rId73"/>
    <p:sldId id="948" r:id="rId74"/>
    <p:sldId id="962" r:id="rId75"/>
    <p:sldId id="963" r:id="rId76"/>
    <p:sldId id="947" r:id="rId77"/>
    <p:sldId id="949" r:id="rId78"/>
    <p:sldId id="954" r:id="rId79"/>
    <p:sldId id="975" r:id="rId80"/>
    <p:sldId id="955" r:id="rId81"/>
    <p:sldId id="957" r:id="rId82"/>
    <p:sldId id="977" r:id="rId83"/>
    <p:sldId id="958" r:id="rId84"/>
    <p:sldId id="959" r:id="rId85"/>
    <p:sldId id="978" r:id="rId86"/>
    <p:sldId id="960" r:id="rId87"/>
    <p:sldId id="961" r:id="rId88"/>
    <p:sldId id="969" r:id="rId89"/>
    <p:sldId id="970" r:id="rId90"/>
    <p:sldId id="971" r:id="rId91"/>
    <p:sldId id="965" r:id="rId92"/>
    <p:sldId id="966" r:id="rId93"/>
    <p:sldId id="973" r:id="rId94"/>
    <p:sldId id="982" r:id="rId95"/>
    <p:sldId id="967" r:id="rId96"/>
    <p:sldId id="972" r:id="rId97"/>
    <p:sldId id="968" r:id="rId98"/>
    <p:sldId id="979" r:id="rId99"/>
    <p:sldId id="983" r:id="rId100"/>
    <p:sldId id="984" r:id="rId101"/>
    <p:sldId id="985" r:id="rId102"/>
    <p:sldId id="986" r:id="rId103"/>
    <p:sldId id="980" r:id="rId104"/>
    <p:sldId id="974" r:id="rId105"/>
    <p:sldId id="981" r:id="rId106"/>
    <p:sldId id="987" r:id="rId107"/>
    <p:sldId id="988" r:id="rId108"/>
    <p:sldId id="990" r:id="rId109"/>
    <p:sldId id="989" r:id="rId110"/>
    <p:sldId id="991" r:id="rId111"/>
    <p:sldId id="992" r:id="rId112"/>
    <p:sldId id="993" r:id="rId113"/>
    <p:sldId id="998" r:id="rId114"/>
    <p:sldId id="999" r:id="rId115"/>
    <p:sldId id="1000" r:id="rId116"/>
    <p:sldId id="1001" r:id="rId117"/>
    <p:sldId id="1002" r:id="rId118"/>
    <p:sldId id="1003" r:id="rId119"/>
    <p:sldId id="1010" r:id="rId120"/>
    <p:sldId id="1004" r:id="rId121"/>
    <p:sldId id="1012" r:id="rId122"/>
    <p:sldId id="1013" r:id="rId123"/>
    <p:sldId id="1014" r:id="rId124"/>
    <p:sldId id="1017" r:id="rId125"/>
    <p:sldId id="1026" r:id="rId126"/>
    <p:sldId id="1019" r:id="rId127"/>
    <p:sldId id="1021" r:id="rId128"/>
    <p:sldId id="1023" r:id="rId129"/>
    <p:sldId id="1025" r:id="rId130"/>
    <p:sldId id="1024" r:id="rId131"/>
    <p:sldId id="1028" r:id="rId132"/>
    <p:sldId id="1020" r:id="rId133"/>
    <p:sldId id="1015" r:id="rId134"/>
    <p:sldId id="1018" r:id="rId135"/>
    <p:sldId id="1030" r:id="rId136"/>
    <p:sldId id="1031" r:id="rId137"/>
    <p:sldId id="1032" r:id="rId138"/>
    <p:sldId id="1033" r:id="rId139"/>
    <p:sldId id="1034" r:id="rId140"/>
    <p:sldId id="1035" r:id="rId141"/>
    <p:sldId id="1029" r:id="rId142"/>
    <p:sldId id="1005" r:id="rId143"/>
    <p:sldId id="1027" r:id="rId14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DD8662-A94E-4851-8378-360A7F03AA7C}" v="123" dt="2023-01-16T05:47:46.1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theme" Target="theme/theme1.xml"/><Relationship Id="rId5" Type="http://schemas.openxmlformats.org/officeDocument/2006/relationships/slide" Target="slides/slide1.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slide" Target="slides/slide109.xml"/><Relationship Id="rId118" Type="http://schemas.openxmlformats.org/officeDocument/2006/relationships/slide" Target="slides/slide114.xml"/><Relationship Id="rId134" Type="http://schemas.openxmlformats.org/officeDocument/2006/relationships/slide" Target="slides/slide130.xml"/><Relationship Id="rId139" Type="http://schemas.openxmlformats.org/officeDocument/2006/relationships/slide" Target="slides/slide135.xml"/><Relationship Id="rId80" Type="http://schemas.openxmlformats.org/officeDocument/2006/relationships/slide" Target="slides/slide76.xml"/><Relationship Id="rId85" Type="http://schemas.openxmlformats.org/officeDocument/2006/relationships/slide" Target="slides/slide81.xml"/><Relationship Id="rId150" Type="http://schemas.openxmlformats.org/officeDocument/2006/relationships/tableStyles" Target="tableStyles.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openxmlformats.org/officeDocument/2006/relationships/slide" Target="slides/slide120.xml"/><Relationship Id="rId129" Type="http://schemas.openxmlformats.org/officeDocument/2006/relationships/slide" Target="slides/slide125.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40" Type="http://schemas.openxmlformats.org/officeDocument/2006/relationships/slide" Target="slides/slide136.xml"/><Relationship Id="rId145"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slide" Target="slides/slide131.xml"/><Relationship Id="rId151" Type="http://schemas.microsoft.com/office/2016/11/relationships/changesInfo" Target="changesInfos/changesInfo1.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handoutMaster" Target="handoutMasters/handoutMaster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61" Type="http://schemas.openxmlformats.org/officeDocument/2006/relationships/slide" Target="slides/slide57.xml"/><Relationship Id="rId82" Type="http://schemas.openxmlformats.org/officeDocument/2006/relationships/slide" Target="slides/slide78.xml"/><Relationship Id="rId152" Type="http://schemas.microsoft.com/office/2015/10/relationships/revisionInfo" Target="revisionInfo.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6T05:49:49.990" v="5899" actId="6549"/>
      <pc:docMkLst>
        <pc:docMk/>
      </pc:docMkLst>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mod">
        <pc:chgData name="Alfred Asterjadhi" userId="39de57b9-85c0-4fd1-aaac-8ca2b6560ad0" providerId="ADAL" clId="{B8DD8662-A94E-4851-8378-360A7F03AA7C}" dt="2023-01-15T23:12:33.898" v="4145"/>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5T23:12:18.180" v="4140"/>
        <pc:sldMkLst>
          <pc:docMk/>
          <pc:sldMk cId="3794989235" sldId="1015"/>
        </pc:sldMkLst>
        <pc:spChg chg="mod">
          <ac:chgData name="Alfred Asterjadhi" userId="39de57b9-85c0-4fd1-aaac-8ca2b6560ad0" providerId="ADAL" clId="{B8DD8662-A94E-4851-8378-360A7F03AA7C}" dt="2023-01-15T23:09:00.189" v="4095"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5T23:12:21.312" v="4141"/>
        <pc:sldMkLst>
          <pc:docMk/>
          <pc:sldMk cId="4213171007" sldId="1018"/>
        </pc:sldMkLst>
        <pc:spChg chg="mod">
          <ac:chgData name="Alfred Asterjadhi" userId="39de57b9-85c0-4fd1-aaac-8ca2b6560ad0" providerId="ADAL" clId="{B8DD8662-A94E-4851-8378-360A7F03AA7C}" dt="2023-01-15T23:09:04.647" v="409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5T23:11:05.479" v="4114"/>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5T23:12:14.904" v="4139"/>
        <pc:sldMkLst>
          <pc:docMk/>
          <pc:sldMk cId="1642156474" sldId="1020"/>
        </pc:sldMkLst>
        <pc:spChg chg="mod">
          <ac:chgData name="Alfred Asterjadhi" userId="39de57b9-85c0-4fd1-aaac-8ca2b6560ad0" providerId="ADAL" clId="{B8DD8662-A94E-4851-8378-360A7F03AA7C}" dt="2023-01-15T23:08:49.644" v="4092"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5T14:34:24.659" v="3531" actId="6549"/>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5T23:11:11.423" v="4117"/>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5T23:11:22.337" v="4121"/>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5T23:11:29.618" v="4124"/>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05:29:58.815" v="5349" actId="20577"/>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05:29:58.815" v="5349" actId="20577"/>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5T23:16:16.207" v="4147" actId="207"/>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5T23:16:16.207" v="4147" actId="207"/>
          <ac:spMkLst>
            <pc:docMk/>
            <pc:sldMk cId="3784061158" sldId="1026"/>
            <ac:spMk id="8" creationId="{30ECE423-DD38-4A25-AD6E-26DF5AC61863}"/>
          </ac:spMkLst>
        </pc:spChg>
      </pc:sldChg>
      <pc:sldChg chg="modSp new mod">
        <pc:chgData name="Alfred Asterjadhi" userId="39de57b9-85c0-4fd1-aaac-8ca2b6560ad0" providerId="ADAL" clId="{B8DD8662-A94E-4851-8378-360A7F03AA7C}" dt="2023-01-15T00:29:10.446" v="352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mod modClrScheme chgLayout">
        <pc:chgData name="Alfred Asterjadhi" userId="39de57b9-85c0-4fd1-aaac-8ca2b6560ad0" providerId="ADAL" clId="{B8DD8662-A94E-4851-8378-360A7F03AA7C}" dt="2023-01-15T23:12:30.969" v="4144"/>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6T05:49:23.096" v="5897" actId="6549"/>
        <pc:sldMkLst>
          <pc:docMk/>
          <pc:sldMk cId="2804072698" sldId="1030"/>
        </pc:sldMkLst>
        <pc:spChg chg="mod">
          <ac:chgData name="Alfred Asterjadhi" userId="39de57b9-85c0-4fd1-aaac-8ca2b6560ad0" providerId="ADAL" clId="{B8DD8662-A94E-4851-8378-360A7F03AA7C}" dt="2023-01-15T14:36:30.385" v="3574"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6T05:49:23.096" v="5897" actId="6549"/>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6T05:49:21.070" v="5896" actId="6549"/>
        <pc:sldMkLst>
          <pc:docMk/>
          <pc:sldMk cId="1927453206" sldId="1031"/>
        </pc:sldMkLst>
        <pc:spChg chg="mod">
          <ac:chgData name="Alfred Asterjadhi" userId="39de57b9-85c0-4fd1-aaac-8ca2b6560ad0" providerId="ADAL" clId="{B8DD8662-A94E-4851-8378-360A7F03AA7C}" dt="2023-01-15T14:47:04.937" v="3955"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6T05:49:21.070" v="5896" actId="6549"/>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6T05:49:18.656" v="5894" actId="6549"/>
        <pc:sldMkLst>
          <pc:docMk/>
          <pc:sldMk cId="2819905638" sldId="1032"/>
        </pc:sldMkLst>
        <pc:spChg chg="mod">
          <ac:chgData name="Alfred Asterjadhi" userId="39de57b9-85c0-4fd1-aaac-8ca2b6560ad0" providerId="ADAL" clId="{B8DD8662-A94E-4851-8378-360A7F03AA7C}" dt="2023-01-16T04:28:02.924" v="4225"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6T05:49:18.656" v="5894" actId="6549"/>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6T05:49:16.250" v="5892" actId="6549"/>
        <pc:sldMkLst>
          <pc:docMk/>
          <pc:sldMk cId="2032037809" sldId="1033"/>
        </pc:sldMkLst>
        <pc:spChg chg="mod">
          <ac:chgData name="Alfred Asterjadhi" userId="39de57b9-85c0-4fd1-aaac-8ca2b6560ad0" providerId="ADAL" clId="{B8DD8662-A94E-4851-8378-360A7F03AA7C}" dt="2023-01-16T04:36:41.268" v="4543"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6T05:49:16.250" v="5892"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6T05:49:13.396" v="5890" actId="6549"/>
        <pc:sldMkLst>
          <pc:docMk/>
          <pc:sldMk cId="1258864255" sldId="1034"/>
        </pc:sldMkLst>
        <pc:spChg chg="mod">
          <ac:chgData name="Alfred Asterjadhi" userId="39de57b9-85c0-4fd1-aaac-8ca2b6560ad0" providerId="ADAL" clId="{B8DD8662-A94E-4851-8378-360A7F03AA7C}" dt="2023-01-16T04:41:55.781" v="4816"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6T05:49:13.396" v="5890" actId="6549"/>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6T05:49:09.801" v="5888" actId="6549"/>
        <pc:sldMkLst>
          <pc:docMk/>
          <pc:sldMk cId="616331721" sldId="1035"/>
        </pc:sldMkLst>
        <pc:spChg chg="mod">
          <ac:chgData name="Alfred Asterjadhi" userId="39de57b9-85c0-4fd1-aaac-8ca2b6560ad0" providerId="ADAL" clId="{B8DD8662-A94E-4851-8378-360A7F03AA7C}" dt="2023-01-16T04:46:42.696" v="5096"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6T05:49:09.801" v="5888" actId="6549"/>
          <ac:spMkLst>
            <pc:docMk/>
            <pc:sldMk cId="616331721" sldId="1035"/>
            <ac:spMk id="3" creationId="{259D4704-B128-129E-1B24-DB5C108A3BFD}"/>
          </ac:spMkLst>
        </pc:spChg>
      </pc:sldChg>
      <pc:sldMasterChg chg="modSp mod">
        <pc:chgData name="Alfred Asterjadhi" userId="39de57b9-85c0-4fd1-aaac-8ca2b6560ad0" providerId="ADAL" clId="{B8DD8662-A94E-4851-8378-360A7F03AA7C}" dt="2023-01-16T05:49:49.990" v="5899" actId="6549"/>
        <pc:sldMasterMkLst>
          <pc:docMk/>
          <pc:sldMasterMk cId="0" sldId="2147483648"/>
        </pc:sldMasterMkLst>
        <pc:spChg chg="mod">
          <ac:chgData name="Alfred Asterjadhi" userId="39de57b9-85c0-4fd1-aaac-8ca2b6560ad0" providerId="ADAL" clId="{B8DD8662-A94E-4851-8378-360A7F03AA7C}" dt="2023-01-16T05:49:49.990" v="5899"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802.11-22/1038r35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2/11-22-1792-01-00be-802-11be-report-on-eht-functionalities-in-support-of-tsn.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2/11-22-1647-01-00be-crs-for-11be-d2-0-ml-security-cid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8" Type="http://schemas.openxmlformats.org/officeDocument/2006/relationships/hyperlink" Target="https://mentor.ieee.org/802.11/dcn/22/11-22-1833-01-00be-lb266-cr-for-35-3-7-1-3.docx" TargetMode="External"/><Relationship Id="rId13" Type="http://schemas.openxmlformats.org/officeDocument/2006/relationships/hyperlink" Target="https://mentor.ieee.org/802.11/dcn/22/11-22-1733-01-00be-cr-for-13-part-ii.docx" TargetMode="External"/><Relationship Id="rId3" Type="http://schemas.openxmlformats.org/officeDocument/2006/relationships/hyperlink" Target="https://mentor.ieee.org/802.11/dcn/22/11-22-1846-04-00be-cr-for-nstrmobileap-part3.docx" TargetMode="External"/><Relationship Id="rId7" Type="http://schemas.openxmlformats.org/officeDocument/2006/relationships/hyperlink" Target="https://mentor.ieee.org/802.11/dcn/22/11-22-1747-05-00be-lb266-cr-for-subclause-35-3-15.docx" TargetMode="External"/><Relationship Id="rId12" Type="http://schemas.openxmlformats.org/officeDocument/2006/relationships/hyperlink" Target="https://mentor.ieee.org/802.11/dcn/22/11-22-1774-03-00be-lb266-cr-for-misc-cids.docx" TargetMode="External"/><Relationship Id="rId2" Type="http://schemas.openxmlformats.org/officeDocument/2006/relationships/hyperlink" Target="https://mentor.ieee.org/802.11/dcn/22/11-22-1881-04-00be-lb266-cr-for-leftove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66-03-00be-lb266-cr-for-various-cids.docx" TargetMode="External"/><Relationship Id="rId11" Type="http://schemas.openxmlformats.org/officeDocument/2006/relationships/hyperlink" Target="https://mentor.ieee.org/802.11/dcn/22/11-22-1793-04-00be-nstr-mobile-ap-miscellaneous-cids.docx" TargetMode="External"/><Relationship Id="rId5" Type="http://schemas.openxmlformats.org/officeDocument/2006/relationships/hyperlink" Target="https://mentor.ieee.org/802.11/dcn/22/11-22-1768-06-00be-lb266-cr-for-subclause-35-3-16-8-1.docx" TargetMode="External"/><Relationship Id="rId10" Type="http://schemas.openxmlformats.org/officeDocument/2006/relationships/hyperlink" Target="https://mentor.ieee.org/802.11/dcn/22/11-22-1744-02-00be-lb266-cr-for-miscellaneous-cids.docx" TargetMode="External"/><Relationship Id="rId4" Type="http://schemas.openxmlformats.org/officeDocument/2006/relationships/hyperlink" Target="https://mentor.ieee.org/802.11/dcn/22/11-22-1887-00-00be-lb266-cids-on-group-addressed-frame-duplicate-detection.docx" TargetMode="External"/><Relationship Id="rId9" Type="http://schemas.openxmlformats.org/officeDocument/2006/relationships/hyperlink" Target="https://mentor.ieee.org/802.11/dcn/22/11-22-1417-02-00be-lb266-cr-for-35-3-16-2.doc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22/11-22-1849-03-00be-lb266-crs-for-cids-in-quarantine-part-2.doc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2/11-22-1335-08-00be-cr-for-cids-related-to-group-addressed-frame-reception-in-emlsr-nstr.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8" Type="http://schemas.openxmlformats.org/officeDocument/2006/relationships/hyperlink" Target="https://mentor.ieee.org/802.11/dcn/22/11-22-1743-03-00be-lb266-cr-for-emlmr-supported-mcs-and-nss-set-related-cids.docx" TargetMode="External"/><Relationship Id="rId13" Type="http://schemas.openxmlformats.org/officeDocument/2006/relationships/hyperlink" Target="https://mentor.ieee.org/802.11/dcn/22/11-22-1973-01-00be-cr-for-cid14099.docx" TargetMode="External"/><Relationship Id="rId3" Type="http://schemas.openxmlformats.org/officeDocument/2006/relationships/hyperlink" Target="https://mentor.ieee.org/802.11/dcn/22/11-22-2033-01-00be-cr-for-miscellaneous-cids-ii.docx" TargetMode="External"/><Relationship Id="rId7" Type="http://schemas.openxmlformats.org/officeDocument/2006/relationships/hyperlink" Target="https://mentor.ieee.org/802.11/dcn/22/11-22-2045-00-00be-lb266-cr-misc-part2.docx" TargetMode="External"/><Relationship Id="rId12" Type="http://schemas.openxmlformats.org/officeDocument/2006/relationships/hyperlink" Target="https://mentor.ieee.org/802.11/dcn/22/11-22-1848-02-00be-lb266-cr-misc.docx" TargetMode="External"/><Relationship Id="rId2" Type="http://schemas.openxmlformats.org/officeDocument/2006/relationships/hyperlink" Target="https://mentor.ieee.org/802.11/dcn/22/11-22-1260-02-00be-cr-for-5-1-5-1-architecture-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900-02-00be-lb266-cr-for-remaining-cids.docx" TargetMode="External"/><Relationship Id="rId11" Type="http://schemas.openxmlformats.org/officeDocument/2006/relationships/hyperlink" Target="https://mentor.ieee.org/802.11/dcn/22/11-22-1765-01-00be-cr-for-cid-13284.docx" TargetMode="External"/><Relationship Id="rId5" Type="http://schemas.openxmlformats.org/officeDocument/2006/relationships/hyperlink" Target="https://mentor.ieee.org/802.11/dcn/22/11-22-1771-01-00be-lb266-cr-for-9-6-35-8.docx" TargetMode="External"/><Relationship Id="rId10" Type="http://schemas.openxmlformats.org/officeDocument/2006/relationships/hyperlink" Target="https://mentor.ieee.org/802.11/dcn/22/11-22-1864-00-00be-epcs-mld-and-eht-sta.docx" TargetMode="External"/><Relationship Id="rId4" Type="http://schemas.openxmlformats.org/officeDocument/2006/relationships/hyperlink" Target="https://mentor.ieee.org/802.11/dcn/22/11-22-1669-03-00be-lb266-cr-for-35-2-3.docx" TargetMode="External"/><Relationship Id="rId9" Type="http://schemas.openxmlformats.org/officeDocument/2006/relationships/hyperlink" Target="https://mentor.ieee.org/802.11/dcn/22/11-22-1736-03-00be-cr-for-13-part-iii.docx" TargetMode="External"/><Relationship Id="rId14" Type="http://schemas.openxmlformats.org/officeDocument/2006/relationships/hyperlink" Target="https://mentor.ieee.org/802.11/dcn/22/11-22-1775-02-00be-lb266-cr-for-9-4-2-164.docx" TargetMode="External"/></Relationships>
</file>

<file path=ppt/slides/_rels/slide113.xml.rels><?xml version="1.0" encoding="UTF-8" standalone="yes"?>
<Relationships xmlns="http://schemas.openxmlformats.org/package/2006/relationships"><Relationship Id="rId8" Type="http://schemas.openxmlformats.org/officeDocument/2006/relationships/hyperlink" Target="https://mentor.ieee.org/802.11/dcn/22/11-22-1504-02-00be-11be-d2-0-comment-resolution-subclause-35-3-18-part-2.docx" TargetMode="External"/><Relationship Id="rId3" Type="http://schemas.openxmlformats.org/officeDocument/2006/relationships/hyperlink" Target="https://mentor.ieee.org/802.11/dcn/22/11-22-2059-00-00be-lb266-cr-for-cid-11778-and-12716.docx" TargetMode="External"/><Relationship Id="rId7" Type="http://schemas.openxmlformats.org/officeDocument/2006/relationships/hyperlink" Target="https://mentor.ieee.org/802.11/dcn/22/11-22-1909-03-00be-txs-related-cids-part-2.docx" TargetMode="External"/><Relationship Id="rId2" Type="http://schemas.openxmlformats.org/officeDocument/2006/relationships/hyperlink" Target="https://mentor.ieee.org/802.11/dcn/22/11-22-1898-02-00be-lb-266-cr-for-emlsr-misc-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80-01-00be-lb266-cr-for-clause-9.docx" TargetMode="External"/><Relationship Id="rId5" Type="http://schemas.openxmlformats.org/officeDocument/2006/relationships/hyperlink" Target="https://mentor.ieee.org/802.11/dcn/22/11-22-2108-02-00be-cr-for-misc-cids.docx" TargetMode="External"/><Relationship Id="rId4" Type="http://schemas.openxmlformats.org/officeDocument/2006/relationships/hyperlink" Target="https://mentor.ieee.org/802.11/dcn/22/11-22-1890-03-00be-lb266-cr-for-reconfiguration-ml-element.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2/11-22-1565-03-00be-lb266-cr-for-uora.docx" TargetMode="External"/><Relationship Id="rId2" Type="http://schemas.openxmlformats.org/officeDocument/2006/relationships/hyperlink" Target="https://mentor.ieee.org/802.11/dcn/22/11-22-1695-01-00be-cr-on-cid-11827-and-1211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64-00-00be-epcs-mld-and-eht-sta.docx" TargetMode="External"/><Relationship Id="rId5" Type="http://schemas.openxmlformats.org/officeDocument/2006/relationships/hyperlink" Target="https://mentor.ieee.org/802.11/dcn/22/11-22-1321-04-00be-cr-reducing-size-of-ml-traffic-indication.docx" TargetMode="External"/><Relationship Id="rId4" Type="http://schemas.openxmlformats.org/officeDocument/2006/relationships/hyperlink" Target="https://mentor.ieee.org/802.11/dcn/22/11-22-2123-00-00be-lb266-cr-for-trigger-frame-misc-part1.docx" TargetMode="Externa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2/11-22-1849-05-00be-lb266-crs-for-cids-in-quarantine-part-2.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2/11-22-1767-02-00be-lb266-cr-for-nonprimary-link-channel-switch.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2/11-22-1366-01-00be-cr-for-miscellaneous-cids.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2/11-22-1709-04-00be-lb266-cr-for-ml-reconfiguration-add-delete-link-procedure.docx" TargetMode="External"/><Relationship Id="rId2" Type="http://schemas.openxmlformats.org/officeDocument/2006/relationships/hyperlink" Target="https://mentor.ieee.org/802.11/dcn/22/11-22-2042-00-00be-lb266-cr-for-ml-reconfiguration.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2/11-22-1316-02-00be-cr-for-35-3-1.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3" Type="http://schemas.openxmlformats.org/officeDocument/2006/relationships/hyperlink" Target="https://mentor.ieee.org/802.11/dcn/22/11-22-2169-01-00be-tgbe-nov-jan-teleconference-minutes.docx" TargetMode="External"/><Relationship Id="rId2" Type="http://schemas.openxmlformats.org/officeDocument/2006/relationships/hyperlink" Target="https://mentor.ieee.org/802.11/dcn/22/11-22-1984-01-00be-tgbe-november-2022-meeting-minute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3" Type="http://schemas.openxmlformats.org/officeDocument/2006/relationships/hyperlink" Target="https://mentor.ieee.org/802.11/dcn/22/11-22-2209-00-00be-proposed-resolution-for-miscellaneous-lb266-comments-part-2.docx" TargetMode="External"/><Relationship Id="rId2" Type="http://schemas.openxmlformats.org/officeDocument/2006/relationships/hyperlink" Target="https://mentor.ieee.org/802.11/dcn/22/11-22-2157-01-00be-proposed-resolution-for-miscellaneous-lb266-comments.docx" TargetMode="Externa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2/11-22-1978-05-00be-lb266-resolution-for-misc-comments.docx" TargetMode="External"/><Relationship Id="rId2" Type="http://schemas.openxmlformats.org/officeDocument/2006/relationships/hyperlink" Target="https://mentor.ieee.org/802.11/dcn/22/11-22-1789-01-00be-lb266-cr-for-remaining-cids-in-35-3-19-3.docx" TargetMode="Externa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8" Type="http://schemas.openxmlformats.org/officeDocument/2006/relationships/hyperlink" Target="https://mentor.ieee.org/802.11/dcn/22/11-22-1204-05-00be-lb266-cr-cl35-emlsr-part2.docx" TargetMode="External"/><Relationship Id="rId13" Type="http://schemas.openxmlformats.org/officeDocument/2006/relationships/hyperlink" Target="https://mentor.ieee.org/802.11/dcn/22/11-22-1844-01-00be-cr-for-nstrmobileap-part2.docx" TargetMode="External"/><Relationship Id="rId18" Type="http://schemas.openxmlformats.org/officeDocument/2006/relationships/hyperlink" Target="https://mentor.ieee.org/802.11/dcn/22/11-22-2201-01-00be-cr-for-miscellaneous-cids-iv.docx" TargetMode="External"/><Relationship Id="rId3" Type="http://schemas.openxmlformats.org/officeDocument/2006/relationships/hyperlink" Target="https://mentor.ieee.org/802.11/dcn/22/11-22-1265-03-00be-lb266-cr-for-cid-13736-and-13973.docx" TargetMode="External"/><Relationship Id="rId7" Type="http://schemas.openxmlformats.org/officeDocument/2006/relationships/hyperlink" Target="https://mentor.ieee.org/802.11/dcn/22/11-22-1129-03-00be-lb266-cr-cl9-emlsr.docx" TargetMode="External"/><Relationship Id="rId12" Type="http://schemas.openxmlformats.org/officeDocument/2006/relationships/hyperlink" Target="https://mentor.ieee.org/802.11/dcn/22/11-22-1436-07-00be-cr-for-9-4-2-316-qos-charateristics-element-part-1.docx" TargetMode="External"/><Relationship Id="rId17" Type="http://schemas.openxmlformats.org/officeDocument/2006/relationships/hyperlink" Target="https://mentor.ieee.org/802.11/dcn/22/11-22-2168-00-00be-lb266-cr-for-cid-10096.docx" TargetMode="External"/><Relationship Id="rId2" Type="http://schemas.openxmlformats.org/officeDocument/2006/relationships/hyperlink" Target="https://mentor.ieee.org/802.11/dcn/22/11-22-1051-04-00be-lb266-cr-for-twt.docx" TargetMode="External"/><Relationship Id="rId16" Type="http://schemas.openxmlformats.org/officeDocument/2006/relationships/hyperlink" Target="https://mentor.ieee.org/802.11/dcn/22/11-22-2170-05-00be-lb266-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3-00be-lb266-cr-cl35-emlsr-part1.docx" TargetMode="External"/><Relationship Id="rId11" Type="http://schemas.openxmlformats.org/officeDocument/2006/relationships/hyperlink" Target="https://mentor.ieee.org/802.11/dcn/22/11-22-1903-06-00be-lb266-cr-for-misc-cids.docx" TargetMode="External"/><Relationship Id="rId5" Type="http://schemas.openxmlformats.org/officeDocument/2006/relationships/hyperlink" Target="https://mentor.ieee.org/802.11/dcn/22/11-22-1959-00-00be-lb-266-cr-for-r-twt-related-cids-part2.docx" TargetMode="External"/><Relationship Id="rId15" Type="http://schemas.openxmlformats.org/officeDocument/2006/relationships/hyperlink" Target="https://mentor.ieee.org/802.11/dcn/22/11-22-2162-03-00be-comment-resolution-for-cid-11852-13453.docx" TargetMode="External"/><Relationship Id="rId10" Type="http://schemas.openxmlformats.org/officeDocument/2006/relationships/hyperlink" Target="https://mentor.ieee.org/802.11/dcn/22/11-22-1526-05-00be-lb266-cr-for-subclause-35-8-2.docx" TargetMode="External"/><Relationship Id="rId19" Type="http://schemas.openxmlformats.org/officeDocument/2006/relationships/hyperlink" Target="https://mentor.ieee.org/802.11/dcn/22/11-22-1943-03-00be-cr-13063-13773-for-35-2-1-2-3.docx" TargetMode="External"/><Relationship Id="rId4" Type="http://schemas.openxmlformats.org/officeDocument/2006/relationships/hyperlink" Target="https://mentor.ieee.org/802.11/dcn/22/11-22-1263-04-00be-lb266-cr-for-txop-return-in-mu-rts-txs.docx" TargetMode="External"/><Relationship Id="rId9" Type="http://schemas.openxmlformats.org/officeDocument/2006/relationships/hyperlink" Target="https://mentor.ieee.org/802.11/dcn/22/11-22-1239-04-00be-lb266-cr-for-35-3-16-4.docx" TargetMode="External"/><Relationship Id="rId14" Type="http://schemas.openxmlformats.org/officeDocument/2006/relationships/hyperlink" Target="https://mentor.ieee.org/802.11/dcn/22/11-22-1717-01-00be-lb266-cr-for-subclause-11.docx" TargetMode="External"/></Relationships>
</file>

<file path=ppt/slides/_rels/slide126.xml.rels><?xml version="1.0" encoding="UTF-8" standalone="yes"?>
<Relationships xmlns="http://schemas.openxmlformats.org/package/2006/relationships"><Relationship Id="rId8" Type="http://schemas.openxmlformats.org/officeDocument/2006/relationships/hyperlink" Target="https://mentor.ieee.org/802.11/dcn/22/11-22-1745-01-00be-lb266-cr-for-dynamic-nstr-capability-update.docx" TargetMode="External"/><Relationship Id="rId3" Type="http://schemas.openxmlformats.org/officeDocument/2006/relationships/hyperlink" Target="https://mentor.ieee.org/802.11/dcn/22/11-22-1583-06-00be-cr-for-35-3-14.docx" TargetMode="External"/><Relationship Id="rId7" Type="http://schemas.openxmlformats.org/officeDocument/2006/relationships/hyperlink" Target="https://mentor.ieee.org/802.11/dcn/22/11-22-1906-01-00be-lb266-cr-for-r-twt-related-to-qos-characteristics-and-scs.docx" TargetMode="External"/><Relationship Id="rId2" Type="http://schemas.openxmlformats.org/officeDocument/2006/relationships/hyperlink" Target="https://mentor.ieee.org/802.11/dcn/22/11-22-1189-08-00be-cr-for-tx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52-02-00be-remaining-11be-cids-misc.docx" TargetMode="External"/><Relationship Id="rId5" Type="http://schemas.openxmlformats.org/officeDocument/2006/relationships/hyperlink" Target="https://mentor.ieee.org/802.11/dcn/22/11-22-2181-02-00be-lb266-misc-cids-part-2.docx" TargetMode="External"/><Relationship Id="rId10" Type="http://schemas.openxmlformats.org/officeDocument/2006/relationships/hyperlink" Target="https://mentor.ieee.org/802.11/dcn/22/11-22-1782-03-00be-lb266-cr-for-10013.docx" TargetMode="External"/><Relationship Id="rId4" Type="http://schemas.openxmlformats.org/officeDocument/2006/relationships/hyperlink" Target="https://mentor.ieee.org/802.11/dcn/22/11-22-1501-03-00be-11be-d2-0-comment-resolution-35-4.docx" TargetMode="External"/><Relationship Id="rId9" Type="http://schemas.openxmlformats.org/officeDocument/2006/relationships/hyperlink" Target="https://mentor.ieee.org/802.11/dcn/22/11-22-1480-03-00be-lb266-cr-for-clause-9.docx" TargetMode="Externa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hyperlink" Target="https://mentor.ieee.org/802.11/dcn/22/11-22-1366-01-00be-cr-for-miscellaneous-cids.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30.xml.rels><?xml version="1.0" encoding="UTF-8" standalone="yes"?>
<Relationships xmlns="http://schemas.openxmlformats.org/package/2006/relationships"><Relationship Id="rId2" Type="http://schemas.openxmlformats.org/officeDocument/2006/relationships/hyperlink" Target="https://mentor.ieee.org/802.11/dcn/22/11-22-1779-00-00be-cr-for-cid-11714.docx" TargetMode="Externa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hyperlink" Target="https://mentor.ieee.org/802.11/dcn/22/11-22-1480-01-00be-lb266-cr-for-clause-9.docx" TargetMode="Externa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hyperlink" Target="https://mentor.ieee.org/802.11/dcn/23/11-23-0085-00-00be-quarantine-motions-q1-q7.xls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23/11-23-0085-00-00be-quarantine-motions-q1-q7.xlsx"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0085-00-00be-quarantine-motions-q1-q7.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0085-00-00be-quarantine-motions-q1-q7.xls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0085-00-00be-quarantine-motions-q1-q7.xls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0085-00-00be-quarantine-motions-q1-q7.xls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73-02-00be-lb266-cr-for-35-13-intra-ppdu-power-save.docx" TargetMode="External"/><Relationship Id="rId7" Type="http://schemas.openxmlformats.org/officeDocument/2006/relationships/hyperlink" Target="https://mentor.ieee.org/802.11/dcn/22/11-22-1199-02-00be-lb266-cr-for-35-17-3-part-1.docx" TargetMode="External"/><Relationship Id="rId2" Type="http://schemas.openxmlformats.org/officeDocument/2006/relationships/hyperlink" Target="https://mentor.ieee.org/802.11/dcn/22/11-22-1050-05-00be-lb266-cr-320mhz-bq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7-00-00be-cr-for-9-2-4-5.docx" TargetMode="External"/><Relationship Id="rId5" Type="http://schemas.openxmlformats.org/officeDocument/2006/relationships/hyperlink" Target="https://mentor.ieee.org/802.11/dcn/22/11-22-1211-03-00be-cr-for-13-part-i.docx" TargetMode="External"/><Relationship Id="rId4" Type="http://schemas.openxmlformats.org/officeDocument/2006/relationships/hyperlink" Target="https://mentor.ieee.org/802.11/dcn/22/11-22-1159-02-00be-lb266-cr-for-clause-35-3.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2/11-22-1270-04-00be-cr-for-power-boost-factor-cids.docx" TargetMode="External"/><Relationship Id="rId3" Type="http://schemas.openxmlformats.org/officeDocument/2006/relationships/hyperlink" Target="https://mentor.ieee.org/802.11/dcn/22/11-22-1619-01-00be-lb266-cr-for-sst-and-a-ppdu.doc" TargetMode="External"/><Relationship Id="rId7"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410-02-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0-03-00be-lb266-cr-for-cids-of-4-3-16a.docx" TargetMode="External"/><Relationship Id="rId11" Type="http://schemas.openxmlformats.org/officeDocument/2006/relationships/hyperlink" Target="https://mentor.ieee.org/802.11/dcn/22/11-22-1481-00-00be-lb266-cr-for-ul-mu-operation-35-5-2-3.docx" TargetMode="External"/><Relationship Id="rId5" Type="http://schemas.openxmlformats.org/officeDocument/2006/relationships/hyperlink" Target="https://mentor.ieee.org/802.11/dcn/22/11-22-1324-02-00be-cr-for-cids-in-35-7-2-part-iii.docx" TargetMode="External"/><Relationship Id="rId10"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311-03-00be-cr-for-clause-6-3-part-2.docx" TargetMode="External"/><Relationship Id="rId9" Type="http://schemas.openxmlformats.org/officeDocument/2006/relationships/hyperlink" Target="https://mentor.ieee.org/802.11/dcn/22/11-22-1307-01-00be-cr-for-9-3-1-19-part1.doc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1/11-21-0706-05-00be-tgbe-coexistence-assessment-document.docx" TargetMode="External"/><Relationship Id="rId2" Type="http://schemas.openxmlformats.org/officeDocument/2006/relationships/hyperlink" Target="https://mentor.ieee.org/802.11/dcn/22/11-22-1544-00-00be-lb-266-cids-on-coexistence-assurance-document.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2/11-22-1470-07-00be-lb266-cr-for-some-cids-in-35-9-35-9-1-35-9-2-35-9-4-and-35-9-4-1.docx" TargetMode="External"/><Relationship Id="rId3" Type="http://schemas.openxmlformats.org/officeDocument/2006/relationships/hyperlink" Target="https://mentor.ieee.org/802.11/dcn/22/11-22-1188-02-00be-cr-for-medium-sync-recovery.docx" TargetMode="External"/><Relationship Id="rId7" Type="http://schemas.openxmlformats.org/officeDocument/2006/relationships/hyperlink" Target="https://mentor.ieee.org/802.11/dcn/22/11-22-1422-02-00be-lb266-resolution-for-comments-related-to-various-aspects-of-mlo.docx" TargetMode="External"/><Relationship Id="rId12"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34-02-00be-lb266-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36-04-00be-cr-for-9-4-2-316-qos-charateristics-element-part-1.docx" TargetMode="External"/><Relationship Id="rId11" Type="http://schemas.openxmlformats.org/officeDocument/2006/relationships/hyperlink" Target="https://mentor.ieee.org/802.11/dcn/22/11-22-1344-03-00be-lb266-cr-for-cids-related-to-35-3-11.docx" TargetMode="External"/><Relationship Id="rId5" Type="http://schemas.openxmlformats.org/officeDocument/2006/relationships/hyperlink" Target="https://mentor.ieee.org/802.11/dcn/22/11-22-1252-04-00be-lb266-cr-for-cids-related-to-35-3-25.docx" TargetMode="External"/><Relationship Id="rId10" Type="http://schemas.openxmlformats.org/officeDocument/2006/relationships/hyperlink" Target="https://mentor.ieee.org/802.11/dcn/22/11-22-1196-05-00be-lb266-clause-3-2-comment-resolutions.doc" TargetMode="External"/><Relationship Id="rId4" Type="http://schemas.openxmlformats.org/officeDocument/2006/relationships/hyperlink" Target="https://mentor.ieee.org/802.11/dcn/22/11-22-1336-03-00be-lb266-resolution-for-comments-related-to-mlo-ba-operation.docx" TargetMode="External"/><Relationship Id="rId9" Type="http://schemas.openxmlformats.org/officeDocument/2006/relationships/hyperlink" Target="https://mentor.ieee.org/802.11/dcn/22/11-22-1233-08-00be-cr-for-35-3-19-part1.docx"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2/11-22-1263-02-00be-lb266-cr-for-txop-return-in-mu-rts-tx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2/11-22-1611-01-00be-cr-on-support-for-non-ht-ht-vht-and-he-formats.docx" TargetMode="External"/><Relationship Id="rId2" Type="http://schemas.openxmlformats.org/officeDocument/2006/relationships/hyperlink" Target="https://mentor.ieee.org/802.11/dcn/22/11-22-1610-01-00be-cr-on-cid-12537.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582-02-00be-resolution-of-addressing-related-cids-in-clause-35-17-lb-266.docx" TargetMode="External"/><Relationship Id="rId7" Type="http://schemas.openxmlformats.org/officeDocument/2006/relationships/hyperlink" Target="https://mentor.ieee.org/802.11/dcn/22/11-22-1453-02-00be-cr-for-nstrmobileap-apremoval.docx" TargetMode="External"/><Relationship Id="rId2" Type="http://schemas.openxmlformats.org/officeDocument/2006/relationships/hyperlink" Target="https://mentor.ieee.org/802.11/dcn/22/11-22-1645-01-00be-be-d2-0-comment-resolution-subclause-35-15-3-35-15-4-35-15-5-35-15-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81-03-00be-lb266-cr-ml-traffic-indication-part1.docx" TargetMode="External"/><Relationship Id="rId5" Type="http://schemas.openxmlformats.org/officeDocument/2006/relationships/hyperlink" Target="https://mentor.ieee.org/802.11/dcn/22/11-22-1500-01-00be-11be-d2-0-comment-resolution-10-12.docx" TargetMode="External"/><Relationship Id="rId4" Type="http://schemas.openxmlformats.org/officeDocument/2006/relationships/hyperlink" Target="https://mentor.ieee.org/802.11/dcn/22/11-22-1477-01-00be-lb266-cr-for-clause-9-and-10.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2/11-22-1503-02-00be-d2-0-comment-resolution-subclause-35-3-18-part-1.docx" TargetMode="External"/><Relationship Id="rId2" Type="http://schemas.openxmlformats.org/officeDocument/2006/relationships/hyperlink" Target="https://mentor.ieee.org/802.11/dcn/22/11-22-1487-07-00be-lb266-cr-for-ml-reconfiguration-clause-35-3-6.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2/11-22-1468-02-00be-cr-for-cids-in-35-7.docx" TargetMode="External"/><Relationship Id="rId2" Type="http://schemas.openxmlformats.org/officeDocument/2006/relationships/hyperlink" Target="https://mentor.ieee.org/802.11/dcn/22/11-22-1307-02-00be-cr-for-9-3-1-19-part1.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384-00-00be-lb226-cr-for-clause-36-3-4-eht-ppdu-format.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2/11-22-1773-06-00be-11-22-xxxx-00-lb266-crs-for-cids-in-quarantine-part-1.doc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2/11-22-1213-04-00be-lb266-cr-on-measurement-report-for-low-latency-traffic.doc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2/11-22-1213-05-00be-lb266-cr-on-measurement-report-for-low-latency-traffic.doc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2/11-22-1213-06-00be-lb266-cr-on-measurement-report-for-low-latency-traffic.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2/11-22-1212-05-00be-tgbe-july-sept-teleconference-minutes.docx" TargetMode="External"/><Relationship Id="rId2" Type="http://schemas.openxmlformats.org/officeDocument/2006/relationships/hyperlink" Target="https://mentor.ieee.org/802.11/dcn/22/11-22-1077-07-00be-tgbe-july-plenary-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759-04-00be-tgbe-sept-nov-teleconference-minutes.docx" TargetMode="External"/><Relationship Id="rId4" Type="http://schemas.openxmlformats.org/officeDocument/2006/relationships/hyperlink" Target="https://mentor.ieee.org/802.11/dcn/22/11-22-1591-06-00be-tgbe-sept-interim-minutes.docx"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8" Type="http://schemas.openxmlformats.org/officeDocument/2006/relationships/hyperlink" Target="https://mentor.ieee.org/802.11/dcn/22/11-22-1818-00-00be-lb266-cids-in-9-4-2-313-eht-capabilities-element-2.docx" TargetMode="External"/><Relationship Id="rId3" Type="http://schemas.openxmlformats.org/officeDocument/2006/relationships/hyperlink" Target="https://mentor.ieee.org/802.11/dcn/22/11-22-1676-01-00be-lb-266-cr-for-cid-12538.docx" TargetMode="External"/><Relationship Id="rId7" Type="http://schemas.openxmlformats.org/officeDocument/2006/relationships/hyperlink" Target="https://mentor.ieee.org/802.11/dcn/22/11-22-1379-02-00be-cr-for-cid-10745.docx" TargetMode="External"/><Relationship Id="rId2" Type="http://schemas.openxmlformats.org/officeDocument/2006/relationships/hyperlink" Target="https://mentor.ieee.org/802.11/dcn/22/11-22-1652-01-00be-cr-on-cid1208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70-01-00be-lb266-remaining-cr-on-eht-phy-introduction.docx" TargetMode="External"/><Relationship Id="rId5" Type="http://schemas.openxmlformats.org/officeDocument/2006/relationships/hyperlink" Target="https://mentor.ieee.org/802.11/dcn/22/11-22-1716-01-00be-lb266-cr-for-36-3-10.doc" TargetMode="External"/><Relationship Id="rId4" Type="http://schemas.openxmlformats.org/officeDocument/2006/relationships/hyperlink" Target="https://mentor.ieee.org/802.11/dcn/22/11-22-1812-00-00be-lb266-cr-for-ru-allocation-in-36-2-2.docx/" TargetMode="External"/><Relationship Id="rId9" Type="http://schemas.openxmlformats.org/officeDocument/2006/relationships/hyperlink" Target="https://mentor.ieee.org/802.11/dcn/22/11-22-1813-00-00be-cr-for-the-unit-of-transmit-power.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2/11-22-1460-03-00be-cr-for-beacon-protection.docx" TargetMode="External"/><Relationship Id="rId3" Type="http://schemas.openxmlformats.org/officeDocument/2006/relationships/hyperlink" Target="https://mentor.ieee.org/802.11/dcn/22/11-22-1457-01-00be-cr-for-9-4-2-316-qos-charateristics-element-part-2.docxhttps:/mentor.ieee.org/802.11/dcn/22/11-22-1457-01-00be-cr-for-9-4-2-316-qos-charateristics-element-part-2.docx" TargetMode="External"/><Relationship Id="rId7" Type="http://schemas.openxmlformats.org/officeDocument/2006/relationships/hyperlink" Target="https://mentor.ieee.org/802.11/dcn/22/11-22-1690-05-00be-cr-for-miscellaneous-cids.docx" TargetMode="External"/><Relationship Id="rId2" Type="http://schemas.openxmlformats.org/officeDocument/2006/relationships/hyperlink" Target="https://mentor.ieee.org/802.11/dcn/22/11-22-1646-02-00be-crs-for-11be-d2-0-clause-12-security-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99-04-00be-lb266-cr-for-ml-ie-usage-for-ml-setup.docx" TargetMode="External"/><Relationship Id="rId5" Type="http://schemas.openxmlformats.org/officeDocument/2006/relationships/hyperlink" Target="https://mentor.ieee.org/802.11/dcn/22/11-22-1501-00-00be-11be-d2-0-comment-resolution-35-4.docx" TargetMode="External"/><Relationship Id="rId4" Type="http://schemas.openxmlformats.org/officeDocument/2006/relationships/hyperlink" Target="https://mentor.ieee.org/802.11/dcn/22/11-22-1366-00-00be-cr-for-miscellaneous-cids.docx" TargetMode="External"/><Relationship Id="rId9" Type="http://schemas.openxmlformats.org/officeDocument/2006/relationships/hyperlink" Target="https://mentor.ieee.org/802.11/dcn/22/11-22-1496-02-00be-lb266-cr-for-clause-9-4-2-5-1.docx" TargetMode="Externa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22/11-22-1317-02-00be-cr-on-cid-10116.doc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22/11-22-1565-02-00be-lb266-cr-for-uora.doc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2/11-22-1422-04-00be-lb266-resolution-for-comments-related-to-various-aspects-of-mlo.docx" TargetMode="External"/><Relationship Id="rId3" Type="http://schemas.openxmlformats.org/officeDocument/2006/relationships/hyperlink" Target="https://mentor.ieee.org/802.11/dcn/22/11-22-1470-08-00be-lb266-cr-for-some-cids-in-35-9-35-9-1-35-9-2-35-9-4-and-35-9-4-1.docx" TargetMode="External"/><Relationship Id="rId7" Type="http://schemas.openxmlformats.org/officeDocument/2006/relationships/hyperlink" Target="https://mentor.ieee.org/802.11/dcn/22/11-22-1746-04-00be-lb266-cr-for-subclause-9.docx" TargetMode="External"/><Relationship Id="rId2" Type="http://schemas.openxmlformats.org/officeDocument/2006/relationships/hyperlink" Target="https://mentor.ieee.org/802.11/dcn/22/11-22-1228-04-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00-06-00be-lb266-cr-for-str-operation.docx" TargetMode="External"/><Relationship Id="rId5" Type="http://schemas.openxmlformats.org/officeDocument/2006/relationships/hyperlink" Target="https://mentor.ieee.org/802.11/dcn/22/11-22-1178-06-00be-tgbe-lb266-security-comment-resolutions.docx" TargetMode="External"/><Relationship Id="rId4" Type="http://schemas.openxmlformats.org/officeDocument/2006/relationships/hyperlink" Target="https://mentor.ieee.org/802.11/dcn/22/11-22-1280-06-00be-lb-266-cr-for-r-twt-related-cids-part1.docx" TargetMode="External"/><Relationship Id="rId9" Type="http://schemas.openxmlformats.org/officeDocument/2006/relationships/hyperlink" Target="https://mentor.ieee.org/802.11/dcn/22/11-22-1705-02-00be-lb266-cr-for-miscellaneous-cids.docx"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2/11-22-1747-03-00be-lb266-cr-for-subclause-35-3-15.docx" TargetMode="External"/><Relationship Id="rId7" Type="http://schemas.openxmlformats.org/officeDocument/2006/relationships/hyperlink" Target="https://mentor.ieee.org/802.11/dcn/22/11-22-1583-02-00be-cr-for-35-3-14.docx" TargetMode="External"/><Relationship Id="rId2" Type="http://schemas.openxmlformats.org/officeDocument/2006/relationships/hyperlink" Target="https://mentor.ieee.org/802.11/dcn/22/11-22-1756-03-00be-lb266-cr-cl35-emlsr-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4-01-00be-lb266-cr-for-miscellaneous-cids.docx" TargetMode="External"/><Relationship Id="rId5" Type="http://schemas.openxmlformats.org/officeDocument/2006/relationships/hyperlink" Target="https://mentor.ieee.org/802.11/dcn/22/11-22-1417-00-00be-lb266-cr-for-35-3-16-2.docx" TargetMode="External"/><Relationship Id="rId4" Type="http://schemas.openxmlformats.org/officeDocument/2006/relationships/hyperlink" Target="https://mentor.ieee.org/802.11/dcn/22/11-22-1766-02-00be-lb266-cr-for-various-cids.doc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8" Type="http://schemas.openxmlformats.org/officeDocument/2006/relationships/hyperlink" Target="https://mentor.ieee.org/802.11/dcn/22/11-22-1200-02-00be-lb266-cr-for-35-17-3-part-2.docx" TargetMode="External"/><Relationship Id="rId13" Type="http://schemas.openxmlformats.org/officeDocument/2006/relationships/hyperlink" Target="https://mentor.ieee.org/802.11/dcn/22/11-22-1833-01-00be-lb266-cr-for-35-3-7-1-3.docx" TargetMode="External"/><Relationship Id="rId3" Type="http://schemas.openxmlformats.org/officeDocument/2006/relationships/hyperlink" Target="https://mentor.ieee.org/802.11/dcn/22/11-22-1827-01-00be-lb266-cr-mainly-related-to-35-9-3-r-twt-announcement.docx" TargetMode="External"/><Relationship Id="rId7" Type="http://schemas.openxmlformats.org/officeDocument/2006/relationships/hyperlink" Target="https://mentor.ieee.org/802.11/dcn/22/11-22-1828-00-00be-lb266-cr-mainly-related-to-35-9-5-r-twt-traffic-delivery.docx" TargetMode="External"/><Relationship Id="rId12" Type="http://schemas.openxmlformats.org/officeDocument/2006/relationships/hyperlink" Target="https://mentor.ieee.org/802.11/dcn/22/11-22-1832-01-00be-lb266-cr-for-35-3-16-5-1-part-2.docx" TargetMode="External"/><Relationship Id="rId2" Type="http://schemas.openxmlformats.org/officeDocument/2006/relationships/hyperlink" Target="https://mentor.ieee.org/802.11/dcn/22/11-22-1742-02-00be-lb266-cr-for-9-4-1-74-eml-control-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8-03-00be-lb266-cr-for-subclause-35-12-and-35-2-2-1.docx" TargetMode="External"/><Relationship Id="rId11" Type="http://schemas.openxmlformats.org/officeDocument/2006/relationships/hyperlink" Target="https://mentor.ieee.org/802.11/dcn/22/11-22-1452-02-00be-lb266-cr-for-35-17-3-part-3.docx" TargetMode="External"/><Relationship Id="rId5" Type="http://schemas.openxmlformats.org/officeDocument/2006/relationships/hyperlink" Target="https://mentor.ieee.org/802.11/dcn/22/11-22-1369-03-00be-cr-for-some-cids-on-clause-9.docx" TargetMode="External"/><Relationship Id="rId10" Type="http://schemas.openxmlformats.org/officeDocument/2006/relationships/hyperlink" Target="https://mentor.ieee.org/802.11/dcn/22/11-22-1793-01-00be-nstr-mobile-ap-miscellaneous-cids.docx" TargetMode="External"/><Relationship Id="rId4" Type="http://schemas.openxmlformats.org/officeDocument/2006/relationships/hyperlink" Target="https://mentor.ieee.org/802.11/dcn/22/11-22-1768-04-00be-lb266-cr-for-subclause-35-3-16-8-1.docx" TargetMode="External"/><Relationship Id="rId9" Type="http://schemas.openxmlformats.org/officeDocument/2006/relationships/hyperlink" Target="https://mentor.ieee.org/802.11/dcn/22/11-22-1832-00-00be-lb266-cr-for-35-3-16-5-1-part-2.docx" TargetMode="External"/><Relationship Id="rId14" Type="http://schemas.openxmlformats.org/officeDocument/2006/relationships/hyperlink" Target="https://mentor.ieee.org/802.11/dcn/22/11-22-1836-01-00be-lb266-cr-for-mac-miscellaneous.docx" TargetMode="Externa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2/11-22-1846-02-00be-cr-for-nstrmobileap-part3.docx" TargetMode="External"/><Relationship Id="rId2" Type="http://schemas.openxmlformats.org/officeDocument/2006/relationships/hyperlink" Target="https://mentor.ieee.org/802.11/dcn/22/11-22-1768-06-00be-lb266-cr-for-subclause-35-3-16-8-1.docxhttps:/mentor.ieee.org/802.11/dcn/22/11-22-1768-06-00be-lb266-cr-for-subclause-35-3-16-8-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777-02-00be-cr-for-3-1-and-3-2.docx" TargetMode="Externa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2/11-22-1463-03-00be-lb266-cr-for-p2p-support-in-r-twt.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2/11-22-1250-04-00be-lb266-cr-for-ml-sm-power-save-mode.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2/11-22-1336-04-00be-lb266-resolution-for-comments-related-to-mlo-ba-operation.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8" Type="http://schemas.openxmlformats.org/officeDocument/2006/relationships/hyperlink" Target="https://mentor.ieee.org/802.11/dcn/22/11-22-1375-01-00be-tgbe-lb266-comment-resolutions-for-non-clause-12-security-comments.docx" TargetMode="External"/><Relationship Id="rId3" Type="http://schemas.openxmlformats.org/officeDocument/2006/relationships/hyperlink" Target="https://mentor.ieee.org/802.11/dcn/22/11-22-1835-01-00be-lb266-cr-for-annex-c.docx" TargetMode="External"/><Relationship Id="rId7" Type="http://schemas.openxmlformats.org/officeDocument/2006/relationships/hyperlink" Target="https://mentor.ieee.org/802.11/dcn/22/11-22-1848-01-00be-lb266-cr-misc.docx" TargetMode="External"/><Relationship Id="rId2" Type="http://schemas.openxmlformats.org/officeDocument/2006/relationships/hyperlink" Target="https://mentor.ieee.org/802.11/dcn/22/11-22-1505-02-00be-11be-d2-0-comment-resolution-subclause-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73-01-00be-cr-for-cid-10911.docx" TargetMode="External"/><Relationship Id="rId5" Type="http://schemas.openxmlformats.org/officeDocument/2006/relationships/hyperlink" Target="https://mentor.ieee.org/802.11/dcn/22/11-22-1381-05-00be-lb266-cr-ml-traffic-indication-part1.docx" TargetMode="External"/><Relationship Id="rId4" Type="http://schemas.openxmlformats.org/officeDocument/2006/relationships/hyperlink" Target="https://mentor.ieee.org/802.11/dcn/22/11-22-1335-05-00be-cr-for-cids-related-to-group-addressed-frame-reception-in-emlsr-nstr.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2/11-22-1583-04-00be-cr-for-35-3-14.docx" TargetMode="External"/><Relationship Id="rId7" Type="http://schemas.openxmlformats.org/officeDocument/2006/relationships/hyperlink" Target="https://mentor.ieee.org/802.11/dcn/22/11-22-1685-00-00be-crs-for-11be-d2-0-proxy-arp-cids.docx" TargetMode="External"/><Relationship Id="rId2" Type="http://schemas.openxmlformats.org/officeDocument/2006/relationships/hyperlink" Target="https://mentor.ieee.org/802.11/dcn/22/11-22-1356-06-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16-03-00be-cr-for-35-16-1.docx" TargetMode="External"/><Relationship Id="rId5" Type="http://schemas.openxmlformats.org/officeDocument/2006/relationships/hyperlink" Target="https://mentor.ieee.org/802.11/dcn/22/11-22-1879-01-00be-lb266-cr-for-twt-operation.docx" TargetMode="External"/><Relationship Id="rId4" Type="http://schemas.openxmlformats.org/officeDocument/2006/relationships/hyperlink" Target="https://mentor.ieee.org/802.11/dcn/22/11-22-1881-02-00be-lb266-cr-for-leftover-cids.docx" TargetMode="Externa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22/11-22-1695-00-00be-cr-on-cid-11827-and-12115.docx" TargetMode="External"/><Relationship Id="rId2" Type="http://schemas.openxmlformats.org/officeDocument/2006/relationships/hyperlink" Target="https://mentor.ieee.org/802.11/dcn/22/11-22-1903-04-00be-lb266-cr-for-misc-cids.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8" Type="http://schemas.openxmlformats.org/officeDocument/2006/relationships/hyperlink" Target="https://mentor.ieee.org/802.11/dcn/22/11-22-1886-00-00be-lb266-cr-for-36-3-2-7-and-36-3-2-8.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75-01-00be-lb266-cr-for-36-3-2-1.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8-00-00be-lb266-cr-on-data-field-part2.docx" TargetMode="External"/><Relationship Id="rId5" Type="http://schemas.openxmlformats.org/officeDocument/2006/relationships/hyperlink" Target="https://mentor.ieee.org/802.11/dcn/22/11-22-1856-02-00be-lb266-cr-on-ltf-part2.docx" TargetMode="External"/><Relationship Id="rId10" Type="http://schemas.openxmlformats.org/officeDocument/2006/relationships/hyperlink" Target="https://mentor.ieee.org/802.11/dcn/22/11-22-1370-01-00be-d2-0-comment-resolution-for-mu-mimo-phy.docx"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950-00-00be-lb266-cr-for-p802-11be-d2-0-section-36-3-11-12-part-2.doc"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2/11-22-1857-01-00be-lb266-cr-on-data-field-part1.docx" TargetMode="External"/><Relationship Id="rId2" Type="http://schemas.openxmlformats.org/officeDocument/2006/relationships/hyperlink" Target="https://mentor.ieee.org/802.11/dcn/22/11-22-1855-01-00be-lb266-cr-on-ltf-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859-01-00be-lb266-cr-on-scrambler.docx" TargetMode="External"/></Relationships>
</file>

<file path=ppt/slides/_rels/slide94.xml.rels><?xml version="1.0" encoding="UTF-8" standalone="yes"?>
<Relationships xmlns="http://schemas.openxmlformats.org/package/2006/relationships"><Relationship Id="rId8" Type="http://schemas.openxmlformats.org/officeDocument/2006/relationships/hyperlink" Target="https://mentor.ieee.org/802.11/dcn/22/11-22-1757-01-00be-lb266-cr-for-cid-13582.doc" TargetMode="External"/><Relationship Id="rId3" Type="http://schemas.openxmlformats.org/officeDocument/2006/relationships/hyperlink" Target="https://mentor.ieee.org/802.11/dcn/22/11-22-1679-01-00be-comment-resolution-for-clause-35-1.docx" TargetMode="External"/><Relationship Id="rId7" Type="http://schemas.openxmlformats.org/officeDocument/2006/relationships/hyperlink" Target="https://mentor.ieee.org/802.11/dcn/22/11-22-1363-00-00be-cr-on-3-2-cids-part2.doc" TargetMode="External"/><Relationship Id="rId12" Type="http://schemas.openxmlformats.org/officeDocument/2006/relationships/hyperlink" Target="https://mentor.ieee.org/802.11/dcn/22/11-22-1871-01-00be-lb-266-cr-for-cid-11671-11966.docx" TargetMode="External"/><Relationship Id="rId2" Type="http://schemas.openxmlformats.org/officeDocument/2006/relationships/hyperlink" Target="https://mentor.ieee.org/802.11/dcn/22/11-22-1482-02-00be-lb266-cr-for-preamble-punctu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31-01-00be-lb266-cr-for-cid-14051.docx" TargetMode="External"/><Relationship Id="rId11" Type="http://schemas.openxmlformats.org/officeDocument/2006/relationships/hyperlink" Target="https://mentor.ieee.org/802.11/dcn/22/11-22-1853-01-00be-lb266-cr-for-cid13941-13942-13943.docx" TargetMode="External"/><Relationship Id="rId5" Type="http://schemas.openxmlformats.org/officeDocument/2006/relationships/hyperlink" Target="https://mentor.ieee.org/802.11/dcn/22/11-22-1488-01-00be-lb266-cr-for-eht-trs-part-ii.docx" TargetMode="External"/><Relationship Id="rId10" Type="http://schemas.openxmlformats.org/officeDocument/2006/relationships/hyperlink" Target="https://mentor.ieee.org/802.11/dcn/22/11-22-1797-01-00be-lb266-cr-for-nss-in-nominal-packet-padding.docx" TargetMode="External"/><Relationship Id="rId4" Type="http://schemas.openxmlformats.org/officeDocument/2006/relationships/hyperlink" Target="https://mentor.ieee.org/802.11/dcn/22/11-22-1850-01-00be-lb266-crs-for-4-9-5-and-7-1-reference-model-and-ds.docx" TargetMode="External"/><Relationship Id="rId9" Type="http://schemas.openxmlformats.org/officeDocument/2006/relationships/hyperlink" Target="https://mentor.ieee.org/802.11/dcn/22/11-22-1798-01-00be-lb266-cr-for-9-3-1-22-4-eht-variant-user-info-field.docx" TargetMode="External"/></Relationships>
</file>

<file path=ppt/slides/_rels/slide95.xml.rels><?xml version="1.0" encoding="UTF-8" standalone="yes"?>
<Relationships xmlns="http://schemas.openxmlformats.org/package/2006/relationships"><Relationship Id="rId3" Type="http://schemas.openxmlformats.org/officeDocument/2006/relationships/hyperlink" Target="https://mentor.ieee.org/802.11/dcn/22/11-22-1692-01-00be-clause-3-2-comment-resolutions.docx" TargetMode="External"/><Relationship Id="rId2" Type="http://schemas.openxmlformats.org/officeDocument/2006/relationships/hyperlink" Target="https://mentor.ieee.org/802.11/dcn/22/11-22-1769-03-00be-resolution-for-lb266-cid-1167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863-00-00be-lb266-cr-for-section-9-3-1-19-part2.doc" TargetMode="External"/><Relationship Id="rId4" Type="http://schemas.openxmlformats.org/officeDocument/2006/relationships/hyperlink" Target="https://mentor.ieee.org/802.11/dcn/22/11-22-1866-01-00be-lb-266-cr-on-35-15-1.docx"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3" Type="http://schemas.openxmlformats.org/officeDocument/2006/relationships/hyperlink" Target="https://mentor.ieee.org/802.11/dcn/22/11-22-1680-01-00be-comment-resolution-for-clause-11-20-6-5.docx" TargetMode="External"/><Relationship Id="rId2" Type="http://schemas.openxmlformats.org/officeDocument/2006/relationships/hyperlink" Target="https://mentor.ieee.org/802.11/dcn/22/11-22-1794-02-00be-lb266-cr-for-cids-in-35-10-eht-spatial-reuse-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27-04-00be-lb266-cr-mainly-related-to-35-9-3-r-twt-announcement.docx" TargetMode="External"/><Relationship Id="rId5" Type="http://schemas.openxmlformats.org/officeDocument/2006/relationships/hyperlink" Target="https://mentor.ieee.org/802.11/dcn/22/11-22-1877-01-00be-lb266-cr-for-clause-6-3-131.docx" TargetMode="External"/><Relationship Id="rId4" Type="http://schemas.openxmlformats.org/officeDocument/2006/relationships/hyperlink" Target="https://mentor.ieee.org/802.11/dcn/22/11-22-1890-01-00be-lb266-cr-for-reconfiguration-ml-element.docx" TargetMode="Externa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1CF3E-1CAC-DB35-342E-01E9CED40143}"/>
              </a:ext>
            </a:extLst>
          </p:cNvPr>
          <p:cNvSpPr>
            <a:spLocks noGrp="1"/>
          </p:cNvSpPr>
          <p:nvPr>
            <p:ph type="title"/>
          </p:nvPr>
        </p:nvSpPr>
        <p:spPr/>
        <p:txBody>
          <a:bodyPr/>
          <a:lstStyle/>
          <a:p>
            <a:r>
              <a:rPr lang="en-US" dirty="0"/>
              <a:t>Liaison Motion</a:t>
            </a:r>
          </a:p>
        </p:txBody>
      </p:sp>
      <p:sp>
        <p:nvSpPr>
          <p:cNvPr id="3" name="Content Placeholder 2">
            <a:extLst>
              <a:ext uri="{FF2B5EF4-FFF2-40B4-BE49-F238E27FC236}">
                <a16:creationId xmlns:a16="http://schemas.microsoft.com/office/drawing/2014/main" id="{181EE845-D461-8415-F46A-30A3E4980F93}"/>
              </a:ext>
            </a:extLst>
          </p:cNvPr>
          <p:cNvSpPr>
            <a:spLocks noGrp="1"/>
          </p:cNvSpPr>
          <p:nvPr>
            <p:ph idx="1"/>
          </p:nvPr>
        </p:nvSpPr>
        <p:spPr/>
        <p:txBody>
          <a:bodyPr/>
          <a:lstStyle/>
          <a:p>
            <a:r>
              <a:rPr lang="en-US" sz="1800" dirty="0">
                <a:solidFill>
                  <a:srgbClr val="000000"/>
                </a:solidFill>
                <a:effectLst/>
                <a:ea typeface="Times New Roman" panose="02020603050405020304" pitchFamily="18" charset="0"/>
              </a:rPr>
              <a:t>Approve document </a:t>
            </a:r>
            <a:r>
              <a:rPr lang="en-US" sz="1800" dirty="0">
                <a:solidFill>
                  <a:srgbClr val="000000"/>
                </a:solidFill>
                <a:effectLst/>
                <a:ea typeface="Times New Roman" panose="02020603050405020304" pitchFamily="18" charset="0"/>
                <a:hlinkClick r:id="rId2"/>
              </a:rPr>
              <a:t>11-22-1792r1</a:t>
            </a:r>
            <a:r>
              <a:rPr lang="en-US" sz="1800" dirty="0">
                <a:solidFill>
                  <a:srgbClr val="000000"/>
                </a:solidFill>
                <a:effectLst/>
                <a:ea typeface="Times New Roman" panose="02020603050405020304" pitchFamily="18" charset="0"/>
              </a:rPr>
              <a:t> as a liaison to 802.1 WG.</a:t>
            </a:r>
          </a:p>
          <a:p>
            <a:endParaRPr lang="en-US" sz="1400" dirty="0"/>
          </a:p>
          <a:p>
            <a:r>
              <a:rPr lang="en-US" sz="1800" dirty="0"/>
              <a:t>Move: Marc Emmelmann			Second: Abhishek Patil</a:t>
            </a:r>
          </a:p>
          <a:p>
            <a:r>
              <a:rPr lang="en-US" sz="1800" dirty="0"/>
              <a:t>Discussion: None.</a:t>
            </a:r>
            <a:endParaRPr lang="en-US" sz="1800" b="0" dirty="0"/>
          </a:p>
          <a:p>
            <a:r>
              <a:rPr lang="en-US" sz="1800" dirty="0"/>
              <a:t>Preliminary Result: 82Y, 1(+1)N, 23A (pass)</a:t>
            </a:r>
          </a:p>
          <a:p>
            <a:r>
              <a:rPr lang="en-US" sz="1800" dirty="0"/>
              <a:t>Result: </a:t>
            </a:r>
            <a:r>
              <a:rPr lang="en-US" sz="1800" dirty="0">
                <a:highlight>
                  <a:srgbClr val="00FF00"/>
                </a:highlight>
              </a:rPr>
              <a:t>81Y, 2N, 23A (pass)</a:t>
            </a:r>
          </a:p>
          <a:p>
            <a:endParaRPr lang="en-US" sz="1800" dirty="0"/>
          </a:p>
        </p:txBody>
      </p:sp>
      <p:sp>
        <p:nvSpPr>
          <p:cNvPr id="4" name="Slide Number Placeholder 3">
            <a:extLst>
              <a:ext uri="{FF2B5EF4-FFF2-40B4-BE49-F238E27FC236}">
                <a16:creationId xmlns:a16="http://schemas.microsoft.com/office/drawing/2014/main" id="{3EA3F181-9DD2-AAE7-C18D-3CF30E02A36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84D1D45-0985-CC0D-046B-276B2CC117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66B996A-C1BF-E019-1112-C6C575B02FB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9667883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January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January </a:t>
            </a:r>
            <a:r>
              <a:rPr lang="en-US" altLang="en-US" dirty="0">
                <a:solidFill>
                  <a:schemeClr val="tx1"/>
                </a:solidFill>
              </a:rPr>
              <a:t>11-13,</a:t>
            </a:r>
            <a:r>
              <a:rPr lang="en-US" altLang="en-US" dirty="0"/>
              <a:t> 2023, in San Diego, CA, for the purpose of TGbe comment resolution and consideration of document submissions</a:t>
            </a:r>
          </a:p>
          <a:p>
            <a:endParaRPr lang="en-US" altLang="en-US" dirty="0"/>
          </a:p>
          <a:p>
            <a:r>
              <a:rPr lang="en-US" dirty="0"/>
              <a:t>Move: Abhishek Patil			Second: Chunyu Hu</a:t>
            </a:r>
          </a:p>
          <a:p>
            <a:r>
              <a:rPr lang="en-US" dirty="0"/>
              <a:t>Discussion: Clarification.</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strike="sngStrike" dirty="0">
                <a:solidFill>
                  <a:srgbClr val="FF0000"/>
                </a:solidFill>
              </a:rPr>
              <a:t>Nov 2022</a:t>
            </a:r>
            <a:r>
              <a:rPr lang="en-US" altLang="en-US" sz="1400" u="sng" dirty="0">
                <a:solidFill>
                  <a:srgbClr val="FF0000"/>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(D4.0)								May 2023</a:t>
            </a:r>
          </a:p>
          <a:p>
            <a:pPr>
              <a:buFont typeface="Arial" panose="020B0604020202020204" pitchFamily="34" charset="0"/>
              <a:buChar char="•"/>
            </a:pPr>
            <a:r>
              <a:rPr lang="en-US" altLang="en-US" sz="1400" dirty="0"/>
              <a:t>Final 802.11 WG approval							Mar 2024</a:t>
            </a:r>
          </a:p>
          <a:p>
            <a:pPr>
              <a:buFont typeface="Arial" panose="020B0604020202020204" pitchFamily="34" charset="0"/>
              <a:buChar char="•"/>
            </a:pPr>
            <a:r>
              <a:rPr lang="en-US" altLang="en-US" sz="1400" dirty="0"/>
              <a:t>802 EC approval									Mar 2024</a:t>
            </a:r>
          </a:p>
          <a:p>
            <a:pPr>
              <a:buFont typeface="Arial" panose="020B0604020202020204" pitchFamily="34" charset="0"/>
              <a:buChar char="•"/>
            </a:pPr>
            <a:r>
              <a:rPr lang="en-US" altLang="en-US" sz="1400" dirty="0" err="1"/>
              <a:t>RevCom</a:t>
            </a:r>
            <a:r>
              <a:rPr lang="en-US" altLang="en-US" sz="1400" dirty="0"/>
              <a:t> and SASB approval							May 2024</a:t>
            </a:r>
          </a:p>
          <a:p>
            <a:pPr>
              <a:buFont typeface="Arial" panose="020B0604020202020204" pitchFamily="34" charset="0"/>
              <a:buChar char="•"/>
            </a:pPr>
            <a:endParaRPr lang="en-US" altLang="en-US" sz="1400" dirty="0"/>
          </a:p>
          <a:p>
            <a:pPr marL="0" indent="0"/>
            <a:r>
              <a:rPr lang="en-US" sz="1400" dirty="0"/>
              <a:t>Move: Abhishek Patil					Second: Stephen McCann</a:t>
            </a:r>
          </a:p>
          <a:p>
            <a:pPr marL="0" indent="0"/>
            <a:r>
              <a:rPr lang="en-US" sz="1400" dirty="0"/>
              <a:t>Discussion: None.</a:t>
            </a:r>
          </a:p>
          <a:p>
            <a:r>
              <a:rPr lang="en-US" sz="1400" dirty="0"/>
              <a:t>Result: </a:t>
            </a:r>
            <a:r>
              <a:rPr lang="en-US" sz="1400" dirty="0">
                <a:highlight>
                  <a:srgbClr val="00FF00"/>
                </a:highlight>
              </a:rPr>
              <a:t>Approved with unanimous consent.</a:t>
            </a:r>
            <a:endParaRPr lang="en-US" sz="1400" dirty="0"/>
          </a:p>
          <a:p>
            <a:endParaRPr 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December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Tree>
    <p:extLst>
      <p:ext uri="{BB962C8B-B14F-4D97-AF65-F5344CB8AC3E}">
        <p14:creationId xmlns:p14="http://schemas.microsoft.com/office/powerpoint/2010/main" val="254461046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10233, 13360 in </a:t>
            </a:r>
            <a:r>
              <a:rPr lang="en-US" sz="1200" b="0" dirty="0">
                <a:solidFill>
                  <a:schemeClr val="tx1"/>
                </a:solidFill>
                <a:hlinkClick r:id="rId2"/>
              </a:rPr>
              <a:t>11-22/1647r1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comment resolution documents that obtained ≥ 75% support during the straw poll phase in the last Joint session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31637327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12588, 13873 in </a:t>
            </a:r>
            <a:r>
              <a:rPr lang="en-US" sz="1200" b="0" dirty="0">
                <a:solidFill>
                  <a:schemeClr val="tx1"/>
                </a:solidFill>
                <a:hlinkClick r:id="rId2"/>
              </a:rPr>
              <a:t>11-22/1881r4</a:t>
            </a:r>
            <a:r>
              <a:rPr lang="en-US" sz="1200" b="0" dirty="0">
                <a:solidFill>
                  <a:schemeClr val="tx1"/>
                </a:solidFill>
              </a:rPr>
              <a:t> &amp; 14036, 14037, 14073 in </a:t>
            </a:r>
            <a:r>
              <a:rPr lang="en-US" sz="1200" b="0" dirty="0">
                <a:solidFill>
                  <a:schemeClr val="tx1"/>
                </a:solidFill>
                <a:hlinkClick r:id="rId3"/>
              </a:rPr>
              <a:t>11-22/1846r4</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11377, 11378, 12089, 13120, 13121 in </a:t>
            </a:r>
            <a:r>
              <a:rPr lang="en-US" sz="1200" b="0" dirty="0">
                <a:solidFill>
                  <a:schemeClr val="tx1"/>
                </a:solidFill>
                <a:hlinkClick r:id="rId4"/>
              </a:rPr>
              <a:t>11-22/1887r0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10036 in </a:t>
            </a:r>
            <a:r>
              <a:rPr lang="en-US" sz="1200" b="0" dirty="0">
                <a:solidFill>
                  <a:schemeClr val="tx1"/>
                </a:solidFill>
                <a:hlinkClick r:id="rId5"/>
              </a:rPr>
              <a:t>11-22/1768r6</a:t>
            </a:r>
            <a:r>
              <a:rPr lang="en-US" sz="1200" b="0" dirty="0">
                <a:solidFill>
                  <a:schemeClr val="tx1"/>
                </a:solidFill>
              </a:rPr>
              <a:t> &amp; 13128 in </a:t>
            </a:r>
            <a:r>
              <a:rPr lang="en-US" sz="1200" b="0" dirty="0">
                <a:solidFill>
                  <a:schemeClr val="tx1"/>
                </a:solidFill>
                <a:hlinkClick r:id="rId6"/>
              </a:rPr>
              <a:t>11-22/1766r3</a:t>
            </a:r>
            <a:r>
              <a:rPr lang="en-US" sz="1200" b="0" dirty="0">
                <a:solidFill>
                  <a:schemeClr val="tx1"/>
                </a:solidFill>
              </a:rPr>
              <a:t> &amp; 11752, 13517, 12111 in </a:t>
            </a:r>
            <a:r>
              <a:rPr lang="en-US" sz="1200" b="0" dirty="0">
                <a:solidFill>
                  <a:schemeClr val="tx1"/>
                </a:solidFill>
                <a:hlinkClick r:id="rId7"/>
              </a:rPr>
              <a:t>11-22/1747r5</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12170, 12171 in </a:t>
            </a:r>
            <a:r>
              <a:rPr lang="en-US" sz="1200" b="0" dirty="0">
                <a:solidFill>
                  <a:schemeClr val="tx1"/>
                </a:solidFill>
                <a:hlinkClick r:id="rId8"/>
              </a:rPr>
              <a:t>11-22/1833r1</a:t>
            </a:r>
            <a:r>
              <a:rPr lang="en-US" sz="1200" b="0" dirty="0">
                <a:solidFill>
                  <a:schemeClr val="tx1"/>
                </a:solidFill>
              </a:rPr>
              <a:t> &amp; 10364 in </a:t>
            </a:r>
            <a:r>
              <a:rPr lang="en-US" sz="1200" b="0" dirty="0">
                <a:solidFill>
                  <a:schemeClr val="tx1"/>
                </a:solidFill>
                <a:hlinkClick r:id="rId9"/>
              </a:rPr>
              <a:t>11-22/1417r2</a:t>
            </a:r>
            <a:r>
              <a:rPr lang="en-US" sz="1200" b="0" dirty="0">
                <a:solidFill>
                  <a:schemeClr val="tx1"/>
                </a:solidFill>
              </a:rPr>
              <a:t> &amp; 11838 in </a:t>
            </a:r>
            <a:r>
              <a:rPr lang="en-US" sz="1200" b="0" dirty="0">
                <a:solidFill>
                  <a:schemeClr val="tx1"/>
                </a:solidFill>
                <a:hlinkClick r:id="rId10"/>
              </a:rPr>
              <a:t>11-22/1744r2</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10032, 12331, 10658, 11646, 13853, 13074, 14034, 14004 in </a:t>
            </a:r>
            <a:r>
              <a:rPr lang="en-US" sz="1200" b="0" dirty="0">
                <a:solidFill>
                  <a:schemeClr val="tx1"/>
                </a:solidFill>
                <a:hlinkClick r:id="rId11"/>
              </a:rPr>
              <a:t>11-22/1793r4</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11111, 11117, 12461 in </a:t>
            </a:r>
            <a:r>
              <a:rPr lang="en-US" sz="1200" b="0" dirty="0">
                <a:solidFill>
                  <a:schemeClr val="tx1"/>
                </a:solidFill>
                <a:hlinkClick r:id="rId12"/>
              </a:rPr>
              <a:t>11-22/1774r3</a:t>
            </a:r>
            <a:r>
              <a:rPr lang="en-US" sz="1200" b="0" dirty="0">
                <a:solidFill>
                  <a:srgbClr val="FF0000"/>
                </a:solidFill>
              </a:rPr>
              <a:t>*</a:t>
            </a:r>
            <a:r>
              <a:rPr lang="en-US" sz="1200" b="0" dirty="0">
                <a:solidFill>
                  <a:schemeClr val="tx1"/>
                </a:solidFill>
              </a:rPr>
              <a:t> &amp; 12784, 12405, 10295, 12108 in </a:t>
            </a:r>
            <a:r>
              <a:rPr lang="en-US" sz="1200" b="0" dirty="0">
                <a:solidFill>
                  <a:schemeClr val="tx1"/>
                </a:solidFill>
                <a:hlinkClick r:id="rId13"/>
              </a:rPr>
              <a:t>11-22/1733r1</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MAC telcos</a:t>
            </a:r>
          </a:p>
          <a:p>
            <a:r>
              <a:rPr lang="en-US" sz="1200" i="1" dirty="0">
                <a:solidFill>
                  <a:srgbClr val="FF0000"/>
                </a:solidFill>
              </a:rPr>
              <a:t>*Typo fixed. R3 was presented and straw polled as opposed to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373161783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482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10284, 10875, 10297</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55213265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11-22/1773r11</a:t>
            </a:r>
            <a:endParaRPr lang="en-US" sz="1800" dirty="0"/>
          </a:p>
          <a:p>
            <a:pPr>
              <a:buFont typeface="Arial" panose="020B0604020202020204" pitchFamily="34" charset="0"/>
              <a:buChar char="•"/>
            </a:pPr>
            <a:endParaRPr lang="en-US" sz="1800" dirty="0"/>
          </a:p>
          <a:p>
            <a:pPr marL="0" indent="0"/>
            <a:r>
              <a:rPr lang="en-US" sz="1800" dirty="0"/>
              <a:t>Move: Stephen McCann		Second: Abhishek Patil</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 Contains rejections for 9 CIDs discussed in 11-22/1463r3, and for 1 CID discussed in 11-22/1250r4.</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17365803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484 (Quarantine 2)</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1981200"/>
            <a:ext cx="7770813" cy="4494213"/>
          </a:xfrm>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wherein the detailed proposed resolution is shown in the last column of the table in </a:t>
            </a:r>
            <a:r>
              <a:rPr lang="en-US" sz="1800" dirty="0">
                <a:hlinkClick r:id="rId2"/>
              </a:rPr>
              <a:t>11-22/1849r3</a:t>
            </a:r>
            <a:endParaRPr lang="en-US" sz="1800" dirty="0"/>
          </a:p>
          <a:p>
            <a:pPr>
              <a:buFont typeface="Arial" panose="020B0604020202020204" pitchFamily="34" charset="0"/>
              <a:buChar char="•"/>
            </a:pPr>
            <a:endParaRPr lang="en-US" sz="1800" dirty="0"/>
          </a:p>
          <a:p>
            <a:pPr marL="0" indent="0"/>
            <a:r>
              <a:rPr lang="en-US" sz="1800" dirty="0"/>
              <a:t>Move: Abhishek Patil		Second: Po-Kai Huang</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200" dirty="0"/>
          </a:p>
          <a:p>
            <a:pPr marL="0" indent="0"/>
            <a:r>
              <a:rPr lang="en-US" sz="1200" dirty="0"/>
              <a:t>Note: CIDs that have been discussed and for which the group could not reach consensus. Contains rejections for certain CIDs that were discussed in these documents: 11-22/1335, 11-22/1373, 11-22/1381, 11-22/1454, 11-22/1457, 11-22/1477, 11-22/1500, 11-22/1501, 11-22/1503, 11-22/1509, 11-22/1582, 11-22/1586, 11-22/1690, 11-22/1746. </a:t>
            </a:r>
            <a:r>
              <a:rPr lang="en-US" sz="1200" dirty="0">
                <a:solidFill>
                  <a:srgbClr val="FF0000"/>
                </a:solidFill>
              </a:rPr>
              <a:t>Note that in R2 some of these CIDs are removed as per requests from members to be discussed separately (post-quarantine</a:t>
            </a:r>
            <a:r>
              <a:rPr lang="en-US" sz="1200" dirty="0"/>
              <a:t>).</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24082799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485 (Post-Quarantine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“Revised – TGbe Editor to incorporate the changes as instructed by CID 13888” </a:t>
            </a:r>
          </a:p>
          <a:p>
            <a:pPr marL="0" indent="0"/>
            <a:r>
              <a:rPr lang="en-US" sz="1800" dirty="0"/>
              <a:t>for CID 13885</a:t>
            </a:r>
          </a:p>
          <a:p>
            <a:pPr marL="0" indent="0"/>
            <a:r>
              <a:rPr lang="en-US" sz="1800" dirty="0"/>
              <a:t> </a:t>
            </a:r>
          </a:p>
          <a:p>
            <a:pPr marL="0" indent="0"/>
            <a:r>
              <a:rPr lang="en-US" sz="1800" dirty="0"/>
              <a:t>Move: Stephen McCann		Second: Yanjun Sun</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200" dirty="0"/>
              <a:t>Note: This was </a:t>
            </a:r>
            <a:r>
              <a:rPr lang="en-US" sz="1200" dirty="0">
                <a:effectLst/>
                <a:ea typeface="MS Mincho" panose="02020609040205080304" pitchFamily="49" charset="-128"/>
              </a:rPr>
              <a:t>discussed on July 27, 2022, but no straw poll is conducted yet. Yanjun</a:t>
            </a:r>
            <a:r>
              <a:rPr lang="en-US" sz="1200" dirty="0">
                <a:ea typeface="MS Mincho" panose="02020609040205080304" pitchFamily="49" charset="-128"/>
              </a:rPr>
              <a:t> is POC. CID was present in 11-22/1773r11.</a:t>
            </a:r>
            <a:endParaRPr lang="en-US" sz="1200" dirty="0"/>
          </a:p>
          <a:p>
            <a:pPr marL="0" indent="0"/>
            <a:endParaRPr lang="en-US" sz="1800" dirty="0"/>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124589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486 (Post-Quarantine 3)</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solidFill>
                  <a:schemeClr val="tx1"/>
                </a:solidFill>
              </a:rPr>
              <a:t>Move to approve resolutions to the CIDs:</a:t>
            </a:r>
          </a:p>
          <a:p>
            <a:pPr>
              <a:buFont typeface="Arial" panose="020B0604020202020204" pitchFamily="34" charset="0"/>
              <a:buChar char="•"/>
            </a:pPr>
            <a:r>
              <a:rPr lang="en-US" sz="1200" b="0" dirty="0">
                <a:solidFill>
                  <a:schemeClr val="tx1"/>
                </a:solidFill>
              </a:rPr>
              <a:t>13587, 10039, 10863, 12726, 12728, 12892, 13588, 13813 in </a:t>
            </a:r>
            <a:r>
              <a:rPr lang="en-US" sz="1200" b="0" dirty="0">
                <a:solidFill>
                  <a:schemeClr val="tx1"/>
                </a:solidFill>
                <a:hlinkClick r:id="rId2"/>
              </a:rPr>
              <a:t>11-22/1335r8</a:t>
            </a:r>
            <a:r>
              <a:rPr lang="en-US" sz="1200" b="0" dirty="0">
                <a:solidFill>
                  <a:schemeClr val="tx1"/>
                </a:solidFill>
              </a:rPr>
              <a:t> </a:t>
            </a:r>
            <a:r>
              <a:rPr lang="en-US" sz="1200" b="0" i="1" dirty="0">
                <a:solidFill>
                  <a:schemeClr val="tx1"/>
                </a:solidFill>
              </a:rPr>
              <a:t>[8 CIDs]</a:t>
            </a:r>
          </a:p>
          <a:p>
            <a:pPr marL="0" indent="0"/>
            <a:r>
              <a:rPr lang="en-US" sz="1800" dirty="0"/>
              <a:t> </a:t>
            </a:r>
          </a:p>
          <a:p>
            <a:pPr marL="0" indent="0"/>
            <a:r>
              <a:rPr lang="en-US" sz="1800" dirty="0"/>
              <a:t>Move: Rubayet Shafin		Second: Stephen McCann</a:t>
            </a:r>
          </a:p>
          <a:p>
            <a:pPr marL="0" indent="0"/>
            <a:r>
              <a:rPr lang="en-US" sz="1800" dirty="0"/>
              <a:t>Discussion: Some discussion.</a:t>
            </a:r>
          </a:p>
          <a:p>
            <a:pPr marL="0" indent="0"/>
            <a:r>
              <a:rPr lang="en-US" sz="1800" dirty="0"/>
              <a:t>Preliminary Result: 32Y, 37N, 30A (fails)</a:t>
            </a:r>
          </a:p>
          <a:p>
            <a:pPr marL="0" indent="0"/>
            <a:r>
              <a:rPr lang="en-US" sz="1800" dirty="0"/>
              <a:t>Result: </a:t>
            </a:r>
            <a:r>
              <a:rPr lang="en-US" sz="1800" dirty="0">
                <a:highlight>
                  <a:srgbClr val="FF0000"/>
                </a:highlight>
              </a:rPr>
              <a:t>31Y, 37N, 30A (fails)</a:t>
            </a:r>
          </a:p>
          <a:p>
            <a:pPr marL="0" indent="0"/>
            <a:endParaRPr lang="en-US" sz="1800" dirty="0"/>
          </a:p>
          <a:p>
            <a:pPr marL="0" indent="0"/>
            <a:endParaRPr lang="en-US" sz="1800" dirty="0"/>
          </a:p>
          <a:p>
            <a:pPr marL="0" indent="0"/>
            <a:endParaRPr lang="en-US" sz="1800" dirty="0"/>
          </a:p>
          <a:p>
            <a:pPr marL="0" indent="0"/>
            <a:r>
              <a:rPr lang="en-US" sz="1200" dirty="0"/>
              <a:t>Note: These were </a:t>
            </a:r>
            <a:r>
              <a:rPr lang="en-US" sz="1200" dirty="0">
                <a:effectLst/>
                <a:ea typeface="MS Mincho" panose="02020609040205080304" pitchFamily="49" charset="-128"/>
              </a:rPr>
              <a:t>discussed on September 28, 2022, but no straw poll is conducted yet. </a:t>
            </a:r>
            <a:r>
              <a:rPr lang="en-US" sz="1200" dirty="0">
                <a:ea typeface="MS Mincho" panose="02020609040205080304" pitchFamily="49" charset="-128"/>
              </a:rPr>
              <a:t>Vishnu is POC. CIDs were present in 11-22/1849r0.</a:t>
            </a:r>
            <a:endParaRPr lang="en-US" sz="1200" dirty="0"/>
          </a:p>
          <a:p>
            <a:pPr marL="0" indent="0"/>
            <a:r>
              <a:rPr lang="en-US" sz="1200" dirty="0">
                <a:ea typeface="MS Mincho" panose="02020609040205080304" pitchFamily="49" charset="-128"/>
              </a:rPr>
              <a:t> </a:t>
            </a:r>
            <a:endParaRPr lang="en-US" sz="1200" dirty="0"/>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23254476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04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48537020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10279, 10342, 10343, 10344, 10446, 10447, 10528, 10898, 12087, 12282, 12364, 12950, 13045 in </a:t>
            </a:r>
            <a:r>
              <a:rPr lang="en-US" sz="1100" b="0" dirty="0">
                <a:solidFill>
                  <a:schemeClr val="tx1"/>
                </a:solidFill>
                <a:hlinkClick r:id="rId2"/>
              </a:rPr>
              <a:t>11-22/1260r2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10068, 11072, 11073, 11939, 13601 in </a:t>
            </a:r>
            <a:r>
              <a:rPr lang="en-US" sz="1100" b="0" dirty="0">
                <a:solidFill>
                  <a:schemeClr val="tx1"/>
                </a:solidFill>
                <a:hlinkClick r:id="rId3"/>
              </a:rPr>
              <a:t>11-22/2033r1</a:t>
            </a:r>
            <a:r>
              <a:rPr lang="en-US" sz="1100" b="0" dirty="0">
                <a:solidFill>
                  <a:schemeClr val="tx1"/>
                </a:solidFill>
              </a:rPr>
              <a:t> &amp;</a:t>
            </a:r>
            <a:r>
              <a:rPr lang="en-US" sz="1100" b="0" i="1" dirty="0">
                <a:solidFill>
                  <a:schemeClr val="tx1"/>
                </a:solidFill>
              </a:rPr>
              <a:t> </a:t>
            </a:r>
            <a:r>
              <a:rPr lang="en-US" sz="1100" b="0" dirty="0">
                <a:solidFill>
                  <a:schemeClr val="tx1"/>
                </a:solidFill>
              </a:rPr>
              <a:t>14097 in </a:t>
            </a:r>
            <a:r>
              <a:rPr lang="en-US" sz="1100" b="0" dirty="0">
                <a:solidFill>
                  <a:schemeClr val="tx1"/>
                </a:solidFill>
                <a:hlinkClick r:id="rId4"/>
              </a:rPr>
              <a:t>11-22/1669r3</a:t>
            </a:r>
            <a:r>
              <a:rPr lang="en-US" sz="1100" b="0" dirty="0">
                <a:solidFill>
                  <a:schemeClr val="tx1"/>
                </a:solidFill>
              </a:rPr>
              <a:t> &amp; 12610 in </a:t>
            </a:r>
            <a:r>
              <a:rPr lang="en-US" sz="1100" b="0" dirty="0">
                <a:solidFill>
                  <a:schemeClr val="tx1"/>
                </a:solidFill>
                <a:hlinkClick r:id="rId5"/>
              </a:rPr>
              <a:t>11-22/1771r1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12713, 13387, 13666, 13390, 12817, 10325 in </a:t>
            </a:r>
            <a:r>
              <a:rPr lang="en-US" sz="1100" b="0" dirty="0">
                <a:solidFill>
                  <a:schemeClr val="tx1"/>
                </a:solidFill>
                <a:hlinkClick r:id="rId6"/>
              </a:rPr>
              <a:t>11-22/1900r2</a:t>
            </a:r>
            <a:r>
              <a:rPr lang="en-US" sz="1100" b="0" dirty="0">
                <a:solidFill>
                  <a:schemeClr val="tx1"/>
                </a:solidFill>
              </a:rPr>
              <a:t> &amp;</a:t>
            </a:r>
            <a:r>
              <a:rPr lang="en-US" sz="1100" b="0" i="1" dirty="0">
                <a:solidFill>
                  <a:schemeClr val="tx1"/>
                </a:solidFill>
              </a:rPr>
              <a:t> </a:t>
            </a:r>
            <a:r>
              <a:rPr lang="en-US" sz="1100" b="0" dirty="0">
                <a:solidFill>
                  <a:schemeClr val="tx1"/>
                </a:solidFill>
              </a:rPr>
              <a:t>12886, 13400, 13674, 13703 in </a:t>
            </a:r>
            <a:r>
              <a:rPr lang="en-US" sz="1100" b="0" dirty="0">
                <a:solidFill>
                  <a:schemeClr val="tx1"/>
                </a:solidFill>
                <a:hlinkClick r:id="rId7"/>
              </a:rPr>
              <a:t>11-22/2045r0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10369, 10509, 11383 in </a:t>
            </a:r>
            <a:r>
              <a:rPr lang="en-US" sz="1100" b="0" dirty="0">
                <a:solidFill>
                  <a:schemeClr val="tx1"/>
                </a:solidFill>
                <a:hlinkClick r:id="rId8"/>
              </a:rPr>
              <a:t>11-22/1743r3</a:t>
            </a:r>
            <a:r>
              <a:rPr lang="en-US" sz="1100" b="0" dirty="0">
                <a:solidFill>
                  <a:schemeClr val="tx1"/>
                </a:solidFill>
              </a:rPr>
              <a:t> &amp; 12782, 12109, 10296 in </a:t>
            </a:r>
            <a:r>
              <a:rPr lang="en-US" sz="1100" b="0" dirty="0">
                <a:solidFill>
                  <a:schemeClr val="tx1"/>
                </a:solidFill>
                <a:hlinkClick r:id="rId9"/>
              </a:rPr>
              <a:t>11-22/1736r3</a:t>
            </a:r>
            <a:r>
              <a:rPr lang="en-US" sz="1100" b="0" dirty="0">
                <a:solidFill>
                  <a:schemeClr val="tx1"/>
                </a:solidFill>
              </a:rPr>
              <a:t> &amp; 10355, 11601 in </a:t>
            </a:r>
            <a:r>
              <a:rPr lang="en-US" sz="1100" b="0" dirty="0">
                <a:solidFill>
                  <a:schemeClr val="tx1"/>
                </a:solidFill>
                <a:hlinkClick r:id="rId10"/>
              </a:rPr>
              <a:t>11-22/1864r0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13284 in </a:t>
            </a:r>
            <a:r>
              <a:rPr lang="en-US" sz="1100" b="0" dirty="0">
                <a:solidFill>
                  <a:schemeClr val="tx1"/>
                </a:solidFill>
                <a:hlinkClick r:id="rId11"/>
              </a:rPr>
              <a:t>11-22/1765r1</a:t>
            </a:r>
            <a:r>
              <a:rPr lang="en-US" sz="1100" b="0" dirty="0">
                <a:solidFill>
                  <a:schemeClr val="tx1"/>
                </a:solidFill>
              </a:rPr>
              <a:t> &amp; 14115 in </a:t>
            </a:r>
            <a:r>
              <a:rPr lang="en-US" sz="1100" b="0" dirty="0">
                <a:solidFill>
                  <a:schemeClr val="tx1"/>
                </a:solidFill>
                <a:hlinkClick r:id="rId12"/>
              </a:rPr>
              <a:t>11-22/1848r2</a:t>
            </a:r>
            <a:r>
              <a:rPr lang="en-US" sz="1100" b="0" dirty="0">
                <a:solidFill>
                  <a:schemeClr val="tx1"/>
                </a:solidFill>
              </a:rPr>
              <a:t> &amp; 14099 in </a:t>
            </a:r>
            <a:r>
              <a:rPr lang="en-US" sz="1100" b="0" dirty="0">
                <a:solidFill>
                  <a:schemeClr val="tx1"/>
                </a:solidFill>
                <a:hlinkClick r:id="rId13"/>
              </a:rPr>
              <a:t>11-22/1973r1</a:t>
            </a:r>
            <a:r>
              <a:rPr lang="en-US" sz="1100" b="0" dirty="0">
                <a:solidFill>
                  <a:schemeClr val="tx1"/>
                </a:solidFill>
              </a:rPr>
              <a:t> &amp; 12070 in </a:t>
            </a:r>
            <a:r>
              <a:rPr lang="en-US" sz="1100" b="0" dirty="0">
                <a:solidFill>
                  <a:schemeClr val="tx1"/>
                </a:solidFill>
                <a:hlinkClick r:id="rId14"/>
              </a:rPr>
              <a:t>11-22/1775r2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Chunyu Hu</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MAC telcos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12864037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13854 in </a:t>
            </a:r>
            <a:r>
              <a:rPr lang="en-US" sz="1100" b="0" dirty="0">
                <a:solidFill>
                  <a:schemeClr val="tx1"/>
                </a:solidFill>
                <a:hlinkClick r:id="rId2"/>
              </a:rPr>
              <a:t>11-22/1898r2</a:t>
            </a:r>
            <a:r>
              <a:rPr lang="en-US" sz="1100" b="0" dirty="0">
                <a:solidFill>
                  <a:schemeClr val="tx1"/>
                </a:solidFill>
              </a:rPr>
              <a:t> &amp; 11778, 12716 in </a:t>
            </a:r>
            <a:r>
              <a:rPr lang="en-US" sz="1100" b="0" dirty="0">
                <a:solidFill>
                  <a:schemeClr val="tx1"/>
                </a:solidFill>
                <a:hlinkClick r:id="rId3"/>
              </a:rPr>
              <a:t>11-22/2059r0</a:t>
            </a:r>
            <a:r>
              <a:rPr lang="en-US" sz="1100" b="0" dirty="0">
                <a:solidFill>
                  <a:schemeClr val="tx1"/>
                </a:solidFill>
              </a:rPr>
              <a:t> &amp; 12604, 13263, 13264 in </a:t>
            </a:r>
            <a:r>
              <a:rPr lang="en-US" sz="1100" b="0" dirty="0">
                <a:solidFill>
                  <a:schemeClr val="tx1"/>
                </a:solidFill>
                <a:hlinkClick r:id="rId4"/>
              </a:rPr>
              <a:t>11-22/1890r3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10287, 11545, 11546, 11549, 11550, 11551, 13712 in </a:t>
            </a:r>
            <a:r>
              <a:rPr lang="en-US" sz="1100" b="0" dirty="0">
                <a:solidFill>
                  <a:schemeClr val="tx1"/>
                </a:solidFill>
                <a:hlinkClick r:id="rId5"/>
              </a:rPr>
              <a:t>11-22/2108r2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13753, </a:t>
            </a:r>
            <a:r>
              <a:rPr lang="en-US" sz="1100" b="0" strike="sngStrike" dirty="0">
                <a:solidFill>
                  <a:srgbClr val="FF0000"/>
                </a:solidFill>
              </a:rPr>
              <a:t>13476,</a:t>
            </a:r>
            <a:r>
              <a:rPr lang="en-US" sz="1100" b="0" dirty="0">
                <a:solidFill>
                  <a:schemeClr val="tx1"/>
                </a:solidFill>
              </a:rPr>
              <a:t> 14113, 11518, 11515, 10558, 12739, 12740, 12058, 12933 in </a:t>
            </a:r>
            <a:r>
              <a:rPr lang="en-US" sz="1100" b="0" dirty="0">
                <a:solidFill>
                  <a:schemeClr val="tx1"/>
                </a:solidFill>
                <a:hlinkClick r:id="rId6"/>
              </a:rPr>
              <a:t>11-22/1480r1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10011, 10075, 12458, 12721, 12722, 12754, 13857, 13879, 13880, 13214, 10217, 10738, 10970, 11834, 11017, 11521, 12420, 12480, 13255, 14030, 14025, 12489, 12321 in </a:t>
            </a:r>
            <a:r>
              <a:rPr lang="en-US" sz="1100" b="0" dirty="0">
                <a:solidFill>
                  <a:schemeClr val="tx1"/>
                </a:solidFill>
                <a:hlinkClick r:id="rId7"/>
              </a:rPr>
              <a:t>11-22/1909r3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13708, </a:t>
            </a:r>
            <a:r>
              <a:rPr lang="en-US" sz="1100" b="0" strike="sngStrike" dirty="0">
                <a:solidFill>
                  <a:srgbClr val="FF0000"/>
                </a:solidFill>
              </a:rPr>
              <a:t>10369,</a:t>
            </a:r>
            <a:r>
              <a:rPr lang="en-US" sz="1100" b="0" dirty="0">
                <a:solidFill>
                  <a:schemeClr val="tx1"/>
                </a:solidFill>
              </a:rPr>
              <a:t> </a:t>
            </a:r>
            <a:r>
              <a:rPr lang="en-US" sz="1100" b="0" strike="sngStrike" dirty="0">
                <a:solidFill>
                  <a:srgbClr val="FF0000"/>
                </a:solidFill>
              </a:rPr>
              <a:t>10509, </a:t>
            </a:r>
            <a:r>
              <a:rPr lang="en-US" sz="1100" b="0" dirty="0">
                <a:solidFill>
                  <a:schemeClr val="tx1"/>
                </a:solidFill>
              </a:rPr>
              <a:t>11465, 12875, 12876, 10162, 13877, 10159, 10160, 10161, 12684, 12452, 12166, 11466 in </a:t>
            </a:r>
            <a:r>
              <a:rPr lang="en-US" sz="1100" b="0" dirty="0">
                <a:solidFill>
                  <a:schemeClr val="tx1"/>
                </a:solidFill>
                <a:hlinkClick r:id="rId8"/>
              </a:rPr>
              <a:t>11-22/1504r2</a:t>
            </a:r>
            <a:r>
              <a:rPr lang="en-US" sz="1100" b="0" dirty="0">
                <a:solidFill>
                  <a:schemeClr val="tx1"/>
                </a:solidFill>
              </a:rPr>
              <a:t> </a:t>
            </a:r>
            <a:r>
              <a:rPr lang="en-US" sz="1100" b="0" i="1" dirty="0">
                <a:solidFill>
                  <a:schemeClr val="tx1"/>
                </a:solidFill>
              </a:rPr>
              <a:t>[13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Xiaofei Wang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MAC telcos.</a:t>
            </a:r>
          </a:p>
          <a:p>
            <a:r>
              <a:rPr lang="en-US" sz="1200" i="1" dirty="0">
                <a:solidFill>
                  <a:srgbClr val="FF0000"/>
                </a:solidFill>
              </a:rPr>
              <a:t>* 10369, 10509 are resolved in 11-22/1743r3 (motion 487). 13476 requested to be removed. Separate motion prepared.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12229597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a:solidFill>
                  <a:schemeClr val="tx1"/>
                </a:solidFill>
              </a:rPr>
              <a:t>Motion 489 </a:t>
            </a:r>
            <a:r>
              <a:rPr lang="en-US" dirty="0">
                <a:solidFill>
                  <a:schemeClr val="tx1"/>
                </a:solidFill>
              </a:rPr>
              <a:t>(Joint)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11827 in </a:t>
            </a:r>
            <a:r>
              <a:rPr lang="en-US" sz="1200" b="0" dirty="0">
                <a:solidFill>
                  <a:schemeClr val="tx1"/>
                </a:solidFill>
                <a:hlinkClick r:id="rId2"/>
              </a:rPr>
              <a:t>11-22/1695r1</a:t>
            </a:r>
            <a:r>
              <a:rPr lang="en-US" sz="1200" b="0" dirty="0">
                <a:solidFill>
                  <a:schemeClr val="tx1"/>
                </a:solidFill>
              </a:rPr>
              <a:t> &amp; 13550, 13958, 10802, 10957, 12491, 12492, 14052, 14050 in </a:t>
            </a:r>
            <a:r>
              <a:rPr lang="en-US" sz="1200" b="0" dirty="0">
                <a:solidFill>
                  <a:schemeClr val="tx1"/>
                </a:solidFill>
                <a:hlinkClick r:id="rId3"/>
              </a:rPr>
              <a:t>11-22/1565r3</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10979, 10958, 13549, 13440, 10813 in </a:t>
            </a:r>
            <a:r>
              <a:rPr lang="en-US" sz="1200" b="0" dirty="0">
                <a:solidFill>
                  <a:schemeClr val="tx1"/>
                </a:solidFill>
                <a:hlinkClick r:id="rId4"/>
              </a:rPr>
              <a:t>11-22/2123r0</a:t>
            </a:r>
            <a:r>
              <a:rPr lang="en-US" sz="1200" b="0" dirty="0">
                <a:solidFill>
                  <a:schemeClr val="tx1"/>
                </a:solidFill>
              </a:rPr>
              <a:t> &amp; 10124 in </a:t>
            </a:r>
            <a:r>
              <a:rPr lang="en-US" sz="1200" b="0" dirty="0">
                <a:solidFill>
                  <a:schemeClr val="tx1"/>
                </a:solidFill>
                <a:hlinkClick r:id="rId5"/>
              </a:rPr>
              <a:t>11-22/1321r4</a:t>
            </a:r>
            <a:r>
              <a:rPr lang="en-US" sz="1200" b="0" dirty="0">
                <a:solidFill>
                  <a:schemeClr val="tx1"/>
                </a:solidFill>
              </a:rPr>
              <a:t> &amp; 11472 in </a:t>
            </a:r>
            <a:r>
              <a:rPr lang="en-US" sz="1200" b="0" dirty="0">
                <a:solidFill>
                  <a:schemeClr val="tx1"/>
                </a:solidFill>
                <a:hlinkClick r:id="rId6"/>
              </a:rPr>
              <a:t>11-22/1864r0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Stephen McCann		Second: Xiaofei Wang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Joint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501279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a:solidFill>
                  <a:schemeClr val="tx1"/>
                </a:solidFill>
              </a:rPr>
              <a:t>Motion 490 </a:t>
            </a:r>
            <a:r>
              <a:rPr lang="en-US" dirty="0">
                <a:solidFill>
                  <a:schemeClr val="tx1"/>
                </a:solidFill>
              </a:rPr>
              <a:t>(Withdrawal)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400" b="0" dirty="0">
                <a:solidFill>
                  <a:schemeClr val="tx1"/>
                </a:solidFill>
              </a:rPr>
              <a:t>13737, 14101, 11240, 11242, 10611, 10561, 10452, 11056</a:t>
            </a:r>
            <a:r>
              <a:rPr lang="en-US" sz="1400" b="0" dirty="0">
                <a:solidFill>
                  <a:srgbClr val="FF0000"/>
                </a:solidFill>
              </a:rPr>
              <a:t>*</a:t>
            </a:r>
            <a:endParaRPr lang="en-US" sz="1200" b="0" dirty="0">
              <a:solidFill>
                <a:srgbClr val="FF0000"/>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Binita Gupta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i="1" dirty="0"/>
          </a:p>
          <a:p>
            <a:r>
              <a:rPr lang="en-US" sz="1200" i="1" dirty="0"/>
              <a:t>Notes:</a:t>
            </a:r>
          </a:p>
          <a:p>
            <a:r>
              <a:rPr lang="en-US" sz="1200" i="1" dirty="0">
                <a:solidFill>
                  <a:srgbClr val="FF0000"/>
                </a:solidFill>
              </a:rPr>
              <a:t>*Recent addition of CID 11056.</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15727588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491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1981200"/>
            <a:ext cx="7770813" cy="4494213"/>
          </a:xfrm>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highlighted </a:t>
            </a:r>
            <a:r>
              <a:rPr lang="en-US" sz="1800" dirty="0">
                <a:solidFill>
                  <a:srgbClr val="00B050"/>
                </a:solidFill>
              </a:rPr>
              <a:t>in green</a:t>
            </a:r>
            <a:r>
              <a:rPr lang="en-US" sz="1800" dirty="0"/>
              <a:t>, wherein additional details for the proposed resolution are shown in the last column of the table in </a:t>
            </a:r>
            <a:r>
              <a:rPr lang="en-US" sz="1800" dirty="0">
                <a:hlinkClick r:id="rId2"/>
              </a:rPr>
              <a:t>11-22/1849r5</a:t>
            </a:r>
            <a:endParaRPr lang="en-US" sz="1800" dirty="0"/>
          </a:p>
          <a:p>
            <a:pPr>
              <a:buFont typeface="Arial" panose="020B0604020202020204" pitchFamily="34" charset="0"/>
              <a:buChar char="•"/>
            </a:pPr>
            <a:endParaRPr lang="en-US" sz="1800" dirty="0"/>
          </a:p>
          <a:p>
            <a:pPr marL="0" indent="0"/>
            <a:r>
              <a:rPr lang="en-US" sz="1800" dirty="0"/>
              <a:t>Move: Stephen McCann		Second: Stephen Palm</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200" dirty="0"/>
          </a:p>
          <a:p>
            <a:pPr marL="0" indent="0"/>
            <a:r>
              <a:rPr lang="en-US" sz="1200" dirty="0"/>
              <a:t>Note: CIDs that have been discussed and for which the group could not reach consensus. Contains rejections for certain CIDs that were discussed in these documents: </a:t>
            </a:r>
            <a:r>
              <a:rPr lang="en-US" sz="1200" dirty="0">
                <a:solidFill>
                  <a:srgbClr val="FF0000"/>
                </a:solidFill>
              </a:rPr>
              <a:t>11-22/1335r8, 11-22/1509r4, 11-22/1746r4, 11-22/1454r2.</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54506967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492 (Post-Quarantine 1)</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13819, 10659, 13844 in </a:t>
            </a:r>
            <a:r>
              <a:rPr lang="en-US" sz="1400" b="0" dirty="0">
                <a:hlinkClick r:id="rId2"/>
              </a:rPr>
              <a:t>11-22/1767r2</a:t>
            </a:r>
            <a:r>
              <a:rPr lang="en-US" sz="1400" b="0" dirty="0"/>
              <a:t> [3 CIDs]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Sanghyun Kim		Second: Geonjung Ko</a:t>
            </a:r>
          </a:p>
          <a:p>
            <a:pPr marL="0" indent="0"/>
            <a:r>
              <a:rPr lang="en-US" sz="2000" dirty="0"/>
              <a:t>Discussion: Overview provided by author. No further comments.</a:t>
            </a:r>
          </a:p>
          <a:p>
            <a:pPr marL="0" indent="0"/>
            <a:r>
              <a:rPr lang="en-US" sz="2000" dirty="0"/>
              <a:t>Result: </a:t>
            </a:r>
            <a:r>
              <a:rPr lang="en-US" sz="2000" dirty="0">
                <a:highlight>
                  <a:srgbClr val="00FF00"/>
                </a:highlight>
              </a:rPr>
              <a:t>Approved with unanimous consent.</a:t>
            </a:r>
            <a:endParaRPr lang="en-US" sz="2000" dirty="0"/>
          </a:p>
          <a:p>
            <a:pPr marL="0" indent="0"/>
            <a:endParaRPr lang="en-US" sz="1400" dirty="0"/>
          </a:p>
          <a:p>
            <a:pPr marL="0" indent="0"/>
            <a:r>
              <a:rPr lang="en-US" sz="1400" dirty="0"/>
              <a:t>Note: These CIDs were discussed on November 16, 2022, but no straw poll is conducted yet. POC is Sanghyun</a:t>
            </a:r>
            <a:r>
              <a:rPr lang="en-US" sz="14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3019797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493 (Post-Quarantine 2)</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12036 in </a:t>
            </a:r>
            <a:r>
              <a:rPr lang="en-US" sz="1400" b="0" dirty="0">
                <a:hlinkClick r:id="rId2"/>
              </a:rPr>
              <a:t>11-22/1366r1</a:t>
            </a:r>
            <a:r>
              <a:rPr lang="en-US" sz="1400" b="0" dirty="0"/>
              <a:t> [1 CID]</a:t>
            </a:r>
          </a:p>
          <a:p>
            <a:pPr marL="0" indent="0"/>
            <a:endParaRPr lang="en-US" sz="1400" dirty="0"/>
          </a:p>
          <a:p>
            <a:pPr marL="0" indent="0"/>
            <a:endParaRPr lang="en-US" sz="1400" dirty="0"/>
          </a:p>
          <a:p>
            <a:pPr marL="0" indent="0"/>
            <a:r>
              <a:rPr lang="en-US" sz="2000" dirty="0"/>
              <a:t>Move: 		Second:</a:t>
            </a:r>
          </a:p>
          <a:p>
            <a:pPr marL="0" indent="0"/>
            <a:r>
              <a:rPr lang="en-US" sz="2000" dirty="0"/>
              <a:t>Discussion:</a:t>
            </a:r>
          </a:p>
          <a:p>
            <a:pPr marL="0" indent="0"/>
            <a:r>
              <a:rPr lang="en-US" sz="2000" dirty="0">
                <a:highlight>
                  <a:srgbClr val="FFFF00"/>
                </a:highlight>
              </a:rPr>
              <a:t>Result: Postponed to F2F.</a:t>
            </a:r>
          </a:p>
          <a:p>
            <a:pPr marL="0" indent="0"/>
            <a:endParaRPr lang="en-US" sz="1400" dirty="0"/>
          </a:p>
          <a:p>
            <a:pPr marL="0" indent="0"/>
            <a:r>
              <a:rPr lang="en-US" sz="1200" dirty="0"/>
              <a:t>Note: This CID was discussed on October 17, 2022, but no straw poll is conducted yet. POC is Guogang</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09117281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494 (Post-Quarantine 3)</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200" b="0" dirty="0">
                <a:effectLst/>
                <a:ea typeface="Malgun Gothic" panose="020B0503020000020004" pitchFamily="34" charset="-127"/>
              </a:rPr>
              <a:t>10385, 10436, 10486, 10632, 10722, 10771, 10772, 11102, 11428, 11742, 12163, 12164, 12168, 12169, 12377, 12378, 12481, 12906, 13092, 13277, 12165, 10717, 11658, 13066 in </a:t>
            </a:r>
            <a:r>
              <a:rPr lang="en-GB" sz="1200" b="0" dirty="0">
                <a:effectLst/>
                <a:ea typeface="Malgun Gothic" panose="020B0503020000020004" pitchFamily="34" charset="-127"/>
                <a:hlinkClick r:id="rId2"/>
              </a:rPr>
              <a:t>11-22/2042r0</a:t>
            </a:r>
            <a:r>
              <a:rPr lang="en-GB" sz="1200" b="0" dirty="0">
                <a:effectLst/>
                <a:ea typeface="Malgun Gothic" panose="020B0503020000020004" pitchFamily="34" charset="-127"/>
              </a:rPr>
              <a:t> </a:t>
            </a:r>
            <a:r>
              <a:rPr lang="en-GB" sz="1200" b="0" i="1" dirty="0">
                <a:effectLst/>
                <a:ea typeface="Malgun Gothic" panose="020B0503020000020004" pitchFamily="34" charset="-127"/>
              </a:rPr>
              <a:t>[24 CIDs]</a:t>
            </a:r>
            <a:endParaRPr lang="en-US" sz="1200" i="1"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Yongho Seok		Second: Ming Gan</a:t>
            </a:r>
          </a:p>
          <a:p>
            <a:pPr marL="0" indent="0"/>
            <a:r>
              <a:rPr lang="en-US" sz="2000" dirty="0"/>
              <a:t>Discussion: Some discussion.</a:t>
            </a:r>
          </a:p>
          <a:p>
            <a:pPr marL="0" indent="0"/>
            <a:r>
              <a:rPr lang="en-US" sz="2000" dirty="0"/>
              <a:t>Preliminary Result: </a:t>
            </a:r>
            <a:r>
              <a:rPr lang="en-US" sz="2000" dirty="0">
                <a:highlight>
                  <a:srgbClr val="FF0000"/>
                </a:highlight>
              </a:rPr>
              <a:t>42Y, 70N, 16A (fails)</a:t>
            </a:r>
          </a:p>
          <a:p>
            <a:pPr marL="0" indent="0"/>
            <a:r>
              <a:rPr lang="en-US" sz="2000" dirty="0"/>
              <a:t>Result: </a:t>
            </a:r>
            <a:r>
              <a:rPr lang="en-US" sz="2000" dirty="0">
                <a:highlight>
                  <a:srgbClr val="FF0000"/>
                </a:highlight>
              </a:rPr>
              <a:t>42Y</a:t>
            </a:r>
            <a:r>
              <a:rPr lang="en-US" sz="2000">
                <a:highlight>
                  <a:srgbClr val="FF0000"/>
                </a:highlight>
              </a:rPr>
              <a:t>, 70N</a:t>
            </a:r>
            <a:r>
              <a:rPr lang="en-US" sz="2000" dirty="0">
                <a:highlight>
                  <a:srgbClr val="FF0000"/>
                </a:highlight>
              </a:rPr>
              <a:t>, 15A (fails)</a:t>
            </a:r>
          </a:p>
          <a:p>
            <a:pPr marL="0" indent="0"/>
            <a:r>
              <a:rPr lang="en-US" sz="1200" dirty="0"/>
              <a:t>Note: This document is prepared by Yongho after the contribution </a:t>
            </a:r>
            <a:r>
              <a:rPr lang="en-US" sz="1200" dirty="0">
                <a:hlinkClick r:id="rId3"/>
              </a:rPr>
              <a:t>11-22/1709r4</a:t>
            </a:r>
            <a:r>
              <a:rPr lang="en-US" sz="1200" dirty="0"/>
              <a:t> that was prepared by Binita and was proposing resolutions to these CIDs did not obtain majority support (SP result: 50Y, 47N, 18A)</a:t>
            </a:r>
          </a:p>
          <a:p>
            <a:pPr marL="0" indent="0"/>
            <a:endParaRPr lang="en-US" sz="1200" dirty="0">
              <a:solidFill>
                <a:schemeClr val="tx1"/>
              </a:solidFill>
            </a:endParaRP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490580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495 (Post-Quarantine 4)</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latin typeface="Times New Roman" panose="02020603050405020304" pitchFamily="18" charset="0"/>
                <a:ea typeface="Malgun Gothic" panose="020B0503020000020004" pitchFamily="34" charset="-127"/>
              </a:rPr>
              <a:t>12510, 11542, 11544, 13256 in </a:t>
            </a:r>
            <a:r>
              <a:rPr lang="en-GB" sz="1400" b="0" dirty="0">
                <a:effectLst/>
                <a:latin typeface="Times New Roman" panose="02020603050405020304" pitchFamily="18" charset="0"/>
                <a:ea typeface="Malgun Gothic" panose="020B0503020000020004" pitchFamily="34" charset="-127"/>
                <a:hlinkClick r:id="rId2"/>
              </a:rPr>
              <a:t>11-22/1316r2</a:t>
            </a:r>
            <a:r>
              <a:rPr lang="en-GB" sz="1400" b="0" dirty="0">
                <a:effectLst/>
                <a:latin typeface="Times New Roman" panose="02020603050405020304" pitchFamily="18" charset="0"/>
                <a:ea typeface="Malgun Gothic" panose="020B0503020000020004" pitchFamily="34" charset="-127"/>
              </a:rPr>
              <a:t> </a:t>
            </a:r>
            <a:r>
              <a:rPr lang="en-GB" sz="1400" b="0" i="1" dirty="0">
                <a:effectLst/>
                <a:latin typeface="Times New Roman" panose="02020603050405020304" pitchFamily="18" charset="0"/>
                <a:ea typeface="Malgun Gothic" panose="020B0503020000020004" pitchFamily="34" charset="-127"/>
              </a:rPr>
              <a:t>[4 CIDs]</a:t>
            </a:r>
            <a:endParaRPr lang="en-US" sz="1400" dirty="0"/>
          </a:p>
          <a:p>
            <a:pPr marL="0" indent="0"/>
            <a:endParaRPr lang="en-US" sz="1400" dirty="0"/>
          </a:p>
          <a:p>
            <a:pPr>
              <a:buFont typeface="Arial" panose="020B0604020202020204" pitchFamily="34" charset="0"/>
              <a:buChar char="•"/>
            </a:pPr>
            <a:endParaRPr lang="en-US" sz="1400" dirty="0"/>
          </a:p>
          <a:p>
            <a:pPr marL="0" indent="0"/>
            <a:r>
              <a:rPr lang="en-US" sz="2000" dirty="0"/>
              <a:t>Move:  Po-Kai Huang		Second: Binita Gupta</a:t>
            </a:r>
          </a:p>
          <a:p>
            <a:pPr marL="0" indent="0"/>
            <a:r>
              <a:rPr lang="en-US" sz="2000" dirty="0"/>
              <a:t>Discussion: Some clarification questions. </a:t>
            </a:r>
          </a:p>
          <a:p>
            <a:pPr marL="0" indent="0"/>
            <a:r>
              <a:rPr lang="en-US" sz="2000" dirty="0"/>
              <a:t>Result: </a:t>
            </a:r>
            <a:r>
              <a:rPr lang="en-US" sz="2000" dirty="0">
                <a:highlight>
                  <a:srgbClr val="00FF00"/>
                </a:highlight>
              </a:rPr>
              <a:t>Approved with unanimous consent.</a:t>
            </a:r>
          </a:p>
          <a:p>
            <a:pPr marL="0" indent="0"/>
            <a:endParaRPr lang="en-US" sz="1400" dirty="0"/>
          </a:p>
          <a:p>
            <a:pPr marL="0" indent="0"/>
            <a:r>
              <a:rPr lang="en-US" sz="1200" dirty="0"/>
              <a:t>Note: These CIDs were discussed on September 07, 2022, but no straw poll is conducted yet. POC is Po-Kai</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6283220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Tree>
    <p:extLst>
      <p:ext uri="{BB962C8B-B14F-4D97-AF65-F5344CB8AC3E}">
        <p14:creationId xmlns:p14="http://schemas.microsoft.com/office/powerpoint/2010/main" val="282750297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https://mentor.ieee.org/802.11/dcn/22/11-22-1984-</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-00be-tgbe-november-2022-meeting-minutes.docx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Nov-Jan: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https://mentor.ieee.org/802.11/dcn/22/11-22-2169-</a:t>
            </a:r>
            <a:r>
              <a:rPr lang="en-US" sz="1800" dirty="0">
                <a:solidFill>
                  <a:srgbClr val="FF0000"/>
                </a:solidFill>
                <a:hlinkClick r:id="rId3">
                  <a:extLst>
                    <a:ext uri="{A12FA001-AC4F-418D-AE19-62706E023703}">
                      <ahyp:hlinkClr xmlns:ahyp="http://schemas.microsoft.com/office/drawing/2018/hyperlinkcolor" val="tx"/>
                    </a:ext>
                  </a:extLst>
                </a:hlinkClick>
              </a:rPr>
              <a:t>01</a:t>
            </a:r>
            <a:r>
              <a:rPr lang="en-US" sz="1800" dirty="0">
                <a:solidFill>
                  <a:srgbClr val="6B9F25"/>
                </a:solidFill>
                <a:hlinkClick r:id="rId3">
                  <a:extLst>
                    <a:ext uri="{A12FA001-AC4F-418D-AE19-62706E023703}">
                      <ahyp:hlinkClr xmlns:ahyp="http://schemas.microsoft.com/office/drawing/2018/hyperlinkcolor" val="tx"/>
                    </a:ext>
                  </a:extLst>
                </a:hlinkClick>
              </a:rPr>
              <a:t>-00be-tgbe-nov-jan-teleconference-minutes.docx</a:t>
            </a:r>
            <a:endParaRPr lang="en-US" sz="1800" dirty="0">
              <a:solidFill>
                <a:srgbClr val="6B9F25"/>
              </a:solidFill>
            </a:endParaRPr>
          </a:p>
          <a:p>
            <a:endParaRPr lang="en-US" sz="1800" dirty="0"/>
          </a:p>
          <a:p>
            <a:r>
              <a:rPr lang="en-US" sz="1800" dirty="0"/>
              <a:t>Move: 			Second:</a:t>
            </a:r>
          </a:p>
          <a:p>
            <a:r>
              <a:rPr lang="en-US" sz="1800" dirty="0"/>
              <a:t>Discussion:</a:t>
            </a:r>
          </a:p>
          <a:p>
            <a:pPr marL="0" indent="0"/>
            <a:r>
              <a:rPr lang="en-US" sz="1800" dirty="0"/>
              <a:t>Result: </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122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10074, 10135, 10136, 10137, 10138, 10139, 10140, 10141, 10215, 10353, 10579, 13716, 11845, 12976, 10755, 10756, 11478, 11489, 11833, 12247, 12955, 13724, 11822, 11901, 11976, 12499, 13713 in </a:t>
            </a:r>
            <a:r>
              <a:rPr lang="en-US" sz="1200" b="0" dirty="0">
                <a:solidFill>
                  <a:schemeClr val="tx1"/>
                </a:solidFill>
                <a:hlinkClick r:id="rId2"/>
              </a:rPr>
              <a:t>11-22/2157r1</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12079, 13749, 13750, 14002, 13746, 12366, 12367, 12152, 13123, 13188, 11985, 12982 in </a:t>
            </a:r>
            <a:r>
              <a:rPr lang="en-US" sz="1200" b="0" dirty="0">
                <a:solidFill>
                  <a:schemeClr val="tx1"/>
                </a:solidFill>
                <a:hlinkClick r:id="rId3"/>
              </a:rPr>
              <a:t>11-22/2209r0</a:t>
            </a:r>
            <a:r>
              <a:rPr lang="en-US" sz="1200" b="0" dirty="0">
                <a:solidFill>
                  <a:schemeClr val="tx1"/>
                </a:solidFill>
              </a:rPr>
              <a:t> </a:t>
            </a:r>
            <a:r>
              <a:rPr lang="en-US" sz="12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p>
          <a:p>
            <a:endParaRPr lang="en-US" sz="1200" i="1" dirty="0"/>
          </a:p>
          <a:p>
            <a:r>
              <a:rPr lang="en-US" sz="1200" i="1" dirty="0"/>
              <a:t>Note: These are comment resolution documents that obtained ≥ 75% support during the straw poll phase of the Joint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88619030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13424, 13843 in </a:t>
            </a:r>
            <a:r>
              <a:rPr lang="en-US" sz="1100" b="0" dirty="0">
                <a:solidFill>
                  <a:schemeClr val="tx1"/>
                </a:solidFill>
                <a:hlinkClick r:id="rId2"/>
              </a:rPr>
              <a:t>11-22/1789r1</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11844, 10578, 11953, 12418, 13428, 13959, 13272, 14053, 14062 in </a:t>
            </a:r>
            <a:r>
              <a:rPr lang="en-US" sz="1100" b="0" dirty="0">
                <a:solidFill>
                  <a:schemeClr val="tx1"/>
                </a:solidFill>
                <a:hlinkClick r:id="rId3"/>
              </a:rPr>
              <a:t>11-22/1978r5</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p>
          <a:p>
            <a:endParaRPr lang="en-US" sz="1200" i="1" dirty="0"/>
          </a:p>
          <a:p>
            <a:r>
              <a:rPr lang="en-US" sz="1200" i="1" dirty="0"/>
              <a:t>Note: These are comment resolution documents that obtained ≥ 75% support during the straw poll phase of the MAC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7457700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13633, 11949, 13872, 11155, 13643 in </a:t>
            </a:r>
            <a:r>
              <a:rPr lang="en-US" sz="1100" b="0" dirty="0">
                <a:solidFill>
                  <a:schemeClr val="tx1"/>
                </a:solidFill>
                <a:hlinkClick r:id="rId2"/>
              </a:rPr>
              <a:t>11-22/1051r4</a:t>
            </a:r>
            <a:r>
              <a:rPr lang="en-US" sz="1100" b="0" dirty="0">
                <a:solidFill>
                  <a:schemeClr val="tx1"/>
                </a:solidFill>
              </a:rPr>
              <a:t>  &amp; 13736, 13973 in </a:t>
            </a:r>
            <a:r>
              <a:rPr lang="en-US" sz="1100" b="0" dirty="0">
                <a:solidFill>
                  <a:schemeClr val="tx1"/>
                </a:solidFill>
                <a:hlinkClick r:id="rId3"/>
              </a:rPr>
              <a:t>11-22/1265r3</a:t>
            </a:r>
            <a:r>
              <a:rPr lang="en-US" sz="1100" b="0" dirty="0">
                <a:solidFill>
                  <a:schemeClr val="tx1"/>
                </a:solidFill>
              </a:rPr>
              <a:t> &amp; 11486 in </a:t>
            </a:r>
            <a:r>
              <a:rPr lang="en-US" sz="1100" b="0" dirty="0">
                <a:solidFill>
                  <a:schemeClr val="tx1"/>
                </a:solidFill>
                <a:hlinkClick r:id="rId4"/>
              </a:rPr>
              <a:t>11-22/1263r4</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10683, 11159, 13656, 11316, 12075, 12474, 12966 in </a:t>
            </a:r>
            <a:r>
              <a:rPr lang="en-US" sz="1100" b="0" dirty="0">
                <a:solidFill>
                  <a:schemeClr val="tx1"/>
                </a:solidFill>
                <a:hlinkClick r:id="rId5"/>
              </a:rPr>
              <a:t>11-22/1959r0</a:t>
            </a:r>
            <a:r>
              <a:rPr lang="en-US" sz="1100" b="0" dirty="0">
                <a:solidFill>
                  <a:schemeClr val="tx1"/>
                </a:solidFill>
              </a:rPr>
              <a:t> &amp; 10052, 12853 in </a:t>
            </a:r>
            <a:r>
              <a:rPr lang="en-US" sz="1100" b="0" dirty="0">
                <a:solidFill>
                  <a:schemeClr val="tx1"/>
                </a:solidFill>
                <a:hlinkClick r:id="rId6"/>
              </a:rPr>
              <a:t>11-22/1181r3</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11505 in </a:t>
            </a:r>
            <a:r>
              <a:rPr lang="en-US" sz="1100" b="0" dirty="0">
                <a:solidFill>
                  <a:schemeClr val="tx1"/>
                </a:solidFill>
                <a:hlinkClick r:id="rId7"/>
              </a:rPr>
              <a:t>11-22/1129r3</a:t>
            </a:r>
            <a:r>
              <a:rPr lang="en-US" sz="1100" b="0" dirty="0">
                <a:solidFill>
                  <a:schemeClr val="tx1"/>
                </a:solidFill>
              </a:rPr>
              <a:t> &amp; </a:t>
            </a:r>
            <a:r>
              <a:rPr lang="en-US" sz="1100" b="0" strike="sngStrike" dirty="0">
                <a:solidFill>
                  <a:srgbClr val="FF0000"/>
                </a:solidFill>
              </a:rPr>
              <a:t>10158,</a:t>
            </a:r>
            <a:r>
              <a:rPr lang="en-US" sz="1100" b="0" dirty="0">
                <a:solidFill>
                  <a:srgbClr val="FF0000"/>
                </a:solidFill>
              </a:rPr>
              <a:t>*</a:t>
            </a:r>
            <a:r>
              <a:rPr lang="en-US" sz="1100" b="0" dirty="0">
                <a:solidFill>
                  <a:schemeClr val="tx1"/>
                </a:solidFill>
              </a:rPr>
              <a:t> 14077 in </a:t>
            </a:r>
            <a:r>
              <a:rPr lang="en-US" sz="1100" b="0" dirty="0">
                <a:solidFill>
                  <a:schemeClr val="tx1"/>
                </a:solidFill>
                <a:hlinkClick r:id="rId8"/>
              </a:rPr>
              <a:t>11-22/1204r5</a:t>
            </a:r>
            <a:r>
              <a:rPr lang="en-US" sz="1100" b="0" dirty="0">
                <a:solidFill>
                  <a:schemeClr val="tx1"/>
                </a:solidFill>
              </a:rPr>
              <a:t> &amp; 13055, 13056 in </a:t>
            </a:r>
            <a:r>
              <a:rPr lang="en-US" sz="1100" b="0" dirty="0">
                <a:solidFill>
                  <a:schemeClr val="tx1"/>
                </a:solidFill>
                <a:hlinkClick r:id="rId9"/>
              </a:rPr>
              <a:t>11-22/1239r4</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10050 in </a:t>
            </a:r>
            <a:r>
              <a:rPr lang="en-US" sz="1100" b="0" dirty="0">
                <a:solidFill>
                  <a:schemeClr val="tx1"/>
                </a:solidFill>
                <a:hlinkClick r:id="rId10"/>
              </a:rPr>
              <a:t>11-22/1526r5</a:t>
            </a:r>
            <a:r>
              <a:rPr lang="en-US" sz="1100" b="0" dirty="0">
                <a:solidFill>
                  <a:schemeClr val="tx1"/>
                </a:solidFill>
              </a:rPr>
              <a:t> &amp; 12803, 12804, 11326, 10072, 13355, 11325, 13356 in </a:t>
            </a:r>
            <a:r>
              <a:rPr lang="en-US" sz="1100" b="0" dirty="0">
                <a:solidFill>
                  <a:schemeClr val="tx1"/>
                </a:solidFill>
                <a:hlinkClick r:id="rId11"/>
              </a:rPr>
              <a:t>11-22/1903r6</a:t>
            </a:r>
            <a:r>
              <a:rPr lang="en-US" sz="1100" b="0" dirty="0">
                <a:solidFill>
                  <a:schemeClr val="tx1"/>
                </a:solidFill>
              </a:rPr>
              <a:t> &amp; 12972 in </a:t>
            </a:r>
            <a:r>
              <a:rPr lang="en-US" sz="1100" b="0" dirty="0">
                <a:solidFill>
                  <a:schemeClr val="tx1"/>
                </a:solidFill>
                <a:hlinkClick r:id="rId12"/>
              </a:rPr>
              <a:t>11-22/1436r7</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10168, 10721, 13007 in </a:t>
            </a:r>
            <a:r>
              <a:rPr lang="en-US" sz="1100" b="0" dirty="0">
                <a:solidFill>
                  <a:schemeClr val="tx1"/>
                </a:solidFill>
                <a:hlinkClick r:id="rId13"/>
              </a:rPr>
              <a:t>11-22/1844r1</a:t>
            </a:r>
            <a:r>
              <a:rPr lang="en-US" sz="1100" b="0" dirty="0">
                <a:solidFill>
                  <a:schemeClr val="tx1"/>
                </a:solidFill>
              </a:rPr>
              <a:t> &amp; 13471 in </a:t>
            </a:r>
            <a:r>
              <a:rPr lang="en-US" sz="1100" b="0" dirty="0">
                <a:solidFill>
                  <a:schemeClr val="tx1"/>
                </a:solidFill>
                <a:hlinkClick r:id="rId14"/>
              </a:rPr>
              <a:t>11-22/1717r1</a:t>
            </a:r>
            <a:r>
              <a:rPr lang="en-US" sz="1100" b="0" dirty="0">
                <a:solidFill>
                  <a:schemeClr val="tx1"/>
                </a:solidFill>
              </a:rPr>
              <a:t> &amp; 13453,11852 in in </a:t>
            </a:r>
            <a:r>
              <a:rPr lang="en-US" sz="1100" b="0" dirty="0">
                <a:solidFill>
                  <a:schemeClr val="tx1"/>
                </a:solidFill>
                <a:hlinkClick r:id="rId15"/>
              </a:rPr>
              <a:t>11-22/2162r3</a:t>
            </a:r>
            <a:r>
              <a:rPr lang="en-US" sz="1100" b="0" dirty="0">
                <a:solidFill>
                  <a:srgbClr val="FF0000"/>
                </a:solidFill>
              </a:rPr>
              <a:t>** </a:t>
            </a:r>
            <a:r>
              <a:rPr lang="en-US" sz="1100" b="0" i="1" dirty="0">
                <a:solidFill>
                  <a:schemeClr val="tx1"/>
                </a:solidFill>
              </a:rPr>
              <a:t>[6 CIDs]</a:t>
            </a:r>
            <a:r>
              <a:rPr lang="en-US" sz="1100" b="0" dirty="0">
                <a:solidFill>
                  <a:schemeClr val="tx1"/>
                </a:solidFill>
              </a:rPr>
              <a:t> </a:t>
            </a:r>
          </a:p>
          <a:p>
            <a:pPr marL="285750" indent="-285750">
              <a:buFont typeface="Arial" panose="020B0604020202020204" pitchFamily="34" charset="0"/>
              <a:buChar char="•"/>
            </a:pPr>
            <a:r>
              <a:rPr lang="en-US" sz="1100" b="0" dirty="0">
                <a:solidFill>
                  <a:schemeClr val="tx1"/>
                </a:solidFill>
              </a:rPr>
              <a:t>11098, 11449, 11450, 12368, 13215, 13689, 13894, 13321, 13729, 10706, 11938 in </a:t>
            </a:r>
            <a:r>
              <a:rPr lang="en-US" sz="1100" b="0" dirty="0">
                <a:solidFill>
                  <a:schemeClr val="tx1"/>
                </a:solidFill>
                <a:hlinkClick r:id="rId16"/>
              </a:rPr>
              <a:t>11-22/2170r5</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10096 in </a:t>
            </a:r>
            <a:r>
              <a:rPr lang="en-US" sz="1100" b="0" dirty="0">
                <a:solidFill>
                  <a:schemeClr val="tx1"/>
                </a:solidFill>
                <a:hlinkClick r:id="rId17"/>
              </a:rPr>
              <a:t>11-22/2168r0</a:t>
            </a:r>
            <a:r>
              <a:rPr lang="en-US" sz="1100" b="0" dirty="0">
                <a:solidFill>
                  <a:schemeClr val="tx1"/>
                </a:solidFill>
              </a:rPr>
              <a:t> &amp; 10487 in </a:t>
            </a:r>
            <a:r>
              <a:rPr lang="en-US" sz="1100" b="0" dirty="0">
                <a:solidFill>
                  <a:schemeClr val="tx1"/>
                </a:solidFill>
                <a:hlinkClick r:id="rId18"/>
              </a:rPr>
              <a:t>11-22/2201r1</a:t>
            </a:r>
            <a:r>
              <a:rPr lang="en-US" sz="1100" b="0" dirty="0">
                <a:solidFill>
                  <a:schemeClr val="tx1"/>
                </a:solidFill>
              </a:rPr>
              <a:t> &amp; 13063, 13773, 12756, 11866 in </a:t>
            </a:r>
            <a:r>
              <a:rPr lang="en-US" sz="1100" b="0" dirty="0">
                <a:solidFill>
                  <a:schemeClr val="tx1"/>
                </a:solidFill>
                <a:hlinkClick r:id="rId19"/>
              </a:rPr>
              <a:t>11-22/1943r3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r>
              <a:rPr lang="en-US" sz="1600" dirty="0"/>
              <a:t>Move: 			Second:</a:t>
            </a:r>
          </a:p>
          <a:p>
            <a:pPr marL="0" indent="0"/>
            <a:r>
              <a:rPr lang="en-US" sz="1600" dirty="0"/>
              <a:t>Discussion:</a:t>
            </a:r>
            <a:endParaRPr lang="en-US" sz="1600" b="0" dirty="0"/>
          </a:p>
          <a:p>
            <a:r>
              <a:rPr lang="en-US" sz="1600" dirty="0"/>
              <a:t>Result:</a:t>
            </a:r>
          </a:p>
          <a:p>
            <a:endParaRPr lang="en-US" sz="1200" i="1" dirty="0"/>
          </a:p>
          <a:p>
            <a:r>
              <a:rPr lang="en-US" sz="1200" i="1" dirty="0"/>
              <a:t>Note: These are comment resolution documents that obtained ≥ 75% support during the straw poll phase of the MAC ad-hoc sessions.</a:t>
            </a:r>
          </a:p>
          <a:p>
            <a:r>
              <a:rPr lang="en-US" sz="1200" i="1" dirty="0">
                <a:solidFill>
                  <a:srgbClr val="FF0000"/>
                </a:solidFill>
              </a:rPr>
              <a:t>* This CID was already approved by motion 452. Hence removed. </a:t>
            </a:r>
          </a:p>
          <a:p>
            <a:r>
              <a:rPr lang="en-US" sz="1200" i="1" dirty="0">
                <a:solidFill>
                  <a:srgbClr val="FF0000"/>
                </a:solidFill>
              </a:rPr>
              <a:t>** SP was ran on r2. Rev 3 contained an editorial update (added a sentence pointing to the proposed table).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9" name="Date Placeholder 5">
            <a:extLst>
              <a:ext uri="{FF2B5EF4-FFF2-40B4-BE49-F238E27FC236}">
                <a16:creationId xmlns:a16="http://schemas.microsoft.com/office/drawing/2014/main" id="{AB368F28-02C7-0EAF-6701-90D49BEB255D}"/>
              </a:ext>
            </a:extLst>
          </p:cNvPr>
          <p:cNvSpPr>
            <a:spLocks noGrp="1"/>
          </p:cNvSpPr>
          <p:nvPr>
            <p:ph type="dt" idx="15"/>
          </p:nvPr>
        </p:nvSpPr>
        <p:spPr>
          <a:xfrm>
            <a:off x="696912" y="333375"/>
            <a:ext cx="1874823" cy="273050"/>
          </a:xfrm>
        </p:spPr>
        <p:txBody>
          <a:bodyPr/>
          <a:lstStyle/>
          <a:p>
            <a:r>
              <a:rPr lang="en-US" dirty="0"/>
              <a:t>January 2023</a:t>
            </a:r>
            <a:endParaRPr lang="en-GB" dirty="0"/>
          </a:p>
        </p:txBody>
      </p:sp>
    </p:spTree>
    <p:extLst>
      <p:ext uri="{BB962C8B-B14F-4D97-AF65-F5344CB8AC3E}">
        <p14:creationId xmlns:p14="http://schemas.microsoft.com/office/powerpoint/2010/main" val="336054164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11704, 10078, 10079, 13252, 13845, 11089, 11252, 11092, 13962, 11927, 11928, 11767, 13318, 13771, 12985, 13975, 12506, 10216, 12374, 12507, 12989, 13254, 11540, 14029, 10017, 11637, 13774, 13775, 10726, 11535, 11536, 11701, 12835, 12990, 11848, 12494, 13484, 11539, 12505, 12987, 14098, 12988, 11538, 13884, 13064, 12990 in </a:t>
            </a:r>
            <a:r>
              <a:rPr lang="en-US" sz="1100" b="0" dirty="0">
                <a:solidFill>
                  <a:schemeClr val="tx1"/>
                </a:solidFill>
                <a:hlinkClick r:id="rId2"/>
              </a:rPr>
              <a:t>11-22/1189r8</a:t>
            </a:r>
            <a:r>
              <a:rPr lang="en-US" sz="1100" b="0" dirty="0">
                <a:solidFill>
                  <a:schemeClr val="tx1"/>
                </a:solidFill>
              </a:rPr>
              <a:t> </a:t>
            </a:r>
            <a:r>
              <a:rPr lang="en-US" sz="1100" b="0" i="1" dirty="0">
                <a:solidFill>
                  <a:schemeClr val="tx1"/>
                </a:solidFill>
              </a:rPr>
              <a:t>[46 CIDs]</a:t>
            </a:r>
          </a:p>
          <a:p>
            <a:pPr marL="285750" indent="-285750">
              <a:buFont typeface="Arial" panose="020B0604020202020204" pitchFamily="34" charset="0"/>
              <a:buChar char="•"/>
            </a:pPr>
            <a:r>
              <a:rPr lang="en-US" sz="1100" b="0" dirty="0">
                <a:solidFill>
                  <a:schemeClr val="tx1"/>
                </a:solidFill>
              </a:rPr>
              <a:t>13386, 12487 in </a:t>
            </a:r>
            <a:r>
              <a:rPr lang="en-US" sz="1100" b="0" dirty="0">
                <a:solidFill>
                  <a:schemeClr val="tx1"/>
                </a:solidFill>
                <a:hlinkClick r:id="rId3"/>
              </a:rPr>
              <a:t>11-22/1583r6</a:t>
            </a:r>
            <a:r>
              <a:rPr lang="en-US" sz="1100" b="0" dirty="0">
                <a:solidFill>
                  <a:schemeClr val="tx1"/>
                </a:solidFill>
              </a:rPr>
              <a:t> &amp; 10841 in </a:t>
            </a:r>
            <a:r>
              <a:rPr lang="en-US" sz="1100" b="0" dirty="0">
                <a:solidFill>
                  <a:schemeClr val="tx1"/>
                </a:solidFill>
                <a:hlinkClick r:id="rId4"/>
              </a:rPr>
              <a:t>11-22/1501r3</a:t>
            </a:r>
            <a:r>
              <a:rPr lang="en-US" sz="1100" b="0" dirty="0">
                <a:solidFill>
                  <a:schemeClr val="tx1"/>
                </a:solidFill>
              </a:rPr>
              <a:t> &amp; 11024 in </a:t>
            </a:r>
            <a:r>
              <a:rPr lang="en-US" sz="1100" b="0" dirty="0">
                <a:solidFill>
                  <a:schemeClr val="tx1"/>
                </a:solidFill>
                <a:hlinkClick r:id="rId5"/>
              </a:rPr>
              <a:t>11-22/2181r2</a:t>
            </a:r>
            <a:r>
              <a:rPr lang="en-US" sz="1100" b="0" dirty="0">
                <a:solidFill>
                  <a:schemeClr val="tx1"/>
                </a:solidFill>
              </a:rPr>
              <a:t> </a:t>
            </a:r>
            <a:r>
              <a:rPr lang="en-US" sz="1100" b="0" i="1" dirty="0">
                <a:solidFill>
                  <a:schemeClr val="tx1"/>
                </a:solidFill>
              </a:rPr>
              <a:t>[4 CIDs]</a:t>
            </a:r>
          </a:p>
          <a:p>
            <a:pPr marL="285750" indent="-285750">
              <a:buFont typeface="Arial" panose="020B0604020202020204" pitchFamily="34" charset="0"/>
              <a:buChar char="•"/>
            </a:pPr>
            <a:r>
              <a:rPr lang="en-US" sz="1100" b="0" dirty="0">
                <a:solidFill>
                  <a:schemeClr val="tx1"/>
                </a:solidFill>
              </a:rPr>
              <a:t>11578, 12386, 12428, 13002, 13398, 13399, 13673 in </a:t>
            </a:r>
            <a:r>
              <a:rPr lang="en-US" sz="1100" b="0" dirty="0">
                <a:solidFill>
                  <a:schemeClr val="tx1"/>
                </a:solidFill>
                <a:hlinkClick r:id="rId6"/>
              </a:rPr>
              <a:t>11-22/2152r2</a:t>
            </a:r>
            <a:r>
              <a:rPr lang="en-US" sz="1100" b="0" dirty="0">
                <a:solidFill>
                  <a:srgbClr val="FF0000"/>
                </a:solidFill>
              </a:rPr>
              <a:t>*</a:t>
            </a:r>
            <a:r>
              <a:rPr lang="en-US" sz="1100" b="0" dirty="0">
                <a:solidFill>
                  <a:schemeClr val="tx1"/>
                </a:solidFill>
              </a:rPr>
              <a:t> &amp; 13020, 13229, 13233, 12319, 12320 in </a:t>
            </a:r>
            <a:r>
              <a:rPr lang="en-US" sz="1100" b="0" dirty="0">
                <a:solidFill>
                  <a:schemeClr val="tx1"/>
                </a:solidFill>
                <a:hlinkClick r:id="rId7"/>
              </a:rPr>
              <a:t>11-22/1906r1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12439, 12524, 13640, 13212 in </a:t>
            </a:r>
            <a:r>
              <a:rPr lang="en-US" sz="1100" b="0" dirty="0">
                <a:solidFill>
                  <a:schemeClr val="tx1"/>
                </a:solidFill>
                <a:hlinkClick r:id="rId8"/>
              </a:rPr>
              <a:t>11-22/1745r1</a:t>
            </a:r>
            <a:r>
              <a:rPr lang="en-US" sz="1100" b="0" dirty="0">
                <a:solidFill>
                  <a:schemeClr val="tx1"/>
                </a:solidFill>
              </a:rPr>
              <a:t> &amp; 13100, 12936, 11516 in </a:t>
            </a:r>
            <a:r>
              <a:rPr lang="en-US" sz="1100" b="0" dirty="0">
                <a:solidFill>
                  <a:schemeClr val="tx1"/>
                </a:solidFill>
                <a:hlinkClick r:id="rId9"/>
              </a:rPr>
              <a:t>11-22/1480r3</a:t>
            </a:r>
            <a:r>
              <a:rPr lang="en-US" sz="1100" b="0" dirty="0">
                <a:solidFill>
                  <a:schemeClr val="tx1"/>
                </a:solidFill>
              </a:rPr>
              <a:t> &amp; 10013 in </a:t>
            </a:r>
            <a:r>
              <a:rPr lang="en-US" sz="1100" b="0" dirty="0">
                <a:solidFill>
                  <a:schemeClr val="tx1"/>
                </a:solidFill>
                <a:hlinkClick r:id="rId10"/>
              </a:rPr>
              <a:t>11-22/1782r3</a:t>
            </a:r>
            <a:r>
              <a:rPr lang="en-US" sz="1100" b="0" dirty="0">
                <a:solidFill>
                  <a:schemeClr val="tx1"/>
                </a:solidFill>
              </a:rPr>
              <a:t> </a:t>
            </a:r>
            <a:r>
              <a:rPr lang="en-US" sz="1100" b="0" i="1" dirty="0">
                <a:solidFill>
                  <a:schemeClr val="tx1"/>
                </a:solidFill>
              </a:rPr>
              <a:t>[8 CIDs]</a:t>
            </a:r>
          </a:p>
          <a:p>
            <a:pPr marL="0" indent="0"/>
            <a:r>
              <a:rPr lang="en-US" altLang="en-US" sz="1600" b="1" dirty="0"/>
              <a:t>and incorporate the text changes into the latest TGbe draft.</a:t>
            </a:r>
          </a:p>
          <a:p>
            <a:pPr marL="0" indent="0"/>
            <a:r>
              <a:rPr lang="en-US" sz="1600" dirty="0"/>
              <a:t>Move: 			Second:</a:t>
            </a:r>
          </a:p>
          <a:p>
            <a:pPr marL="0" indent="0"/>
            <a:r>
              <a:rPr lang="en-US" sz="1600" dirty="0"/>
              <a:t>Discussion:</a:t>
            </a:r>
            <a:endParaRPr lang="en-US" sz="1600" b="0" dirty="0"/>
          </a:p>
          <a:p>
            <a:r>
              <a:rPr lang="en-US" sz="1600" dirty="0"/>
              <a:t>Result:</a:t>
            </a:r>
          </a:p>
          <a:p>
            <a:endParaRPr lang="en-US" sz="1200" i="1" dirty="0"/>
          </a:p>
          <a:p>
            <a:r>
              <a:rPr lang="en-US" sz="1200" i="1" dirty="0"/>
              <a:t>Note: These are comment resolution documents that obtained ≥ 75% support during the straw poll phase of the MAC ad-hoc sessions.</a:t>
            </a:r>
          </a:p>
          <a:p>
            <a:endParaRPr lang="en-US" sz="1200" i="1" dirty="0"/>
          </a:p>
          <a:p>
            <a:r>
              <a:rPr lang="en-US" sz="1200" i="1" dirty="0">
                <a:solidFill>
                  <a:srgbClr val="FF0000"/>
                </a:solidFill>
              </a:rPr>
              <a:t>** SP was ran on r1. Rev 2 contained an editorial update (added a sentence pointing to the proposed figure).</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Tree>
    <p:extLst>
      <p:ext uri="{BB962C8B-B14F-4D97-AF65-F5344CB8AC3E}">
        <p14:creationId xmlns:p14="http://schemas.microsoft.com/office/powerpoint/2010/main" val="123864387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500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	13744, </a:t>
            </a:r>
            <a:r>
              <a:rPr lang="en-US" sz="1400" b="0" dirty="0">
                <a:effectLst/>
                <a:ea typeface="Calibri" panose="020F0502020204030204" pitchFamily="34" charset="0"/>
              </a:rPr>
              <a:t>13665, 14090, 12827, 12830</a:t>
            </a:r>
          </a:p>
          <a:p>
            <a:pPr marL="285750" indent="-285750">
              <a:buFont typeface="Arial" panose="020B0604020202020204" pitchFamily="34" charset="0"/>
              <a:buChar char="•"/>
            </a:pPr>
            <a:endParaRPr lang="en-US" sz="1400" b="0" dirty="0">
              <a:solidFill>
                <a:srgbClr val="FF0000"/>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Second:</a:t>
            </a:r>
          </a:p>
          <a:p>
            <a:pPr marL="0" indent="0"/>
            <a:r>
              <a:rPr lang="en-US" sz="1600" dirty="0"/>
              <a:t>Discussion: </a:t>
            </a:r>
          </a:p>
          <a:p>
            <a:pPr marL="0" indent="0"/>
            <a:r>
              <a:rPr lang="en-US" sz="1600" dirty="0"/>
              <a:t>Result:</a:t>
            </a:r>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3" name="Date Placeholder 5">
            <a:extLst>
              <a:ext uri="{FF2B5EF4-FFF2-40B4-BE49-F238E27FC236}">
                <a16:creationId xmlns:a16="http://schemas.microsoft.com/office/drawing/2014/main" id="{7704E9DB-6FC6-94C7-876F-A0938782D8FD}"/>
              </a:ext>
            </a:extLst>
          </p:cNvPr>
          <p:cNvSpPr>
            <a:spLocks noGrp="1"/>
          </p:cNvSpPr>
          <p:nvPr>
            <p:ph type="dt" idx="15"/>
          </p:nvPr>
        </p:nvSpPr>
        <p:spPr>
          <a:xfrm>
            <a:off x="696912" y="333375"/>
            <a:ext cx="1874823" cy="273050"/>
          </a:xfrm>
        </p:spPr>
        <p:txBody>
          <a:bodyPr/>
          <a:lstStyle/>
          <a:p>
            <a:r>
              <a:rPr lang="en-US" dirty="0"/>
              <a:t>January 2023</a:t>
            </a:r>
            <a:endParaRPr lang="en-GB" dirty="0"/>
          </a:p>
        </p:txBody>
      </p:sp>
    </p:spTree>
    <p:extLst>
      <p:ext uri="{BB962C8B-B14F-4D97-AF65-F5344CB8AC3E}">
        <p14:creationId xmlns:p14="http://schemas.microsoft.com/office/powerpoint/2010/main" val="6563141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3" name="Date Placeholder 5">
            <a:extLst>
              <a:ext uri="{FF2B5EF4-FFF2-40B4-BE49-F238E27FC236}">
                <a16:creationId xmlns:a16="http://schemas.microsoft.com/office/drawing/2014/main" id="{59D62CEA-C6A8-73F0-67F1-C0A9D3F68860}"/>
              </a:ext>
            </a:extLst>
          </p:cNvPr>
          <p:cNvSpPr txBox="1">
            <a:spLocks/>
          </p:cNvSpPr>
          <p:nvPr/>
        </p:nvSpPr>
        <p:spPr>
          <a:xfrm>
            <a:off x="696912" y="260350"/>
            <a:ext cx="1874823"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2023</a:t>
            </a:r>
            <a:endParaRPr lang="en-GB" sz="1800" b="1" dirty="0">
              <a:solidFill>
                <a:schemeClr val="tx1"/>
              </a:solidFill>
            </a:endParaRPr>
          </a:p>
        </p:txBody>
      </p:sp>
    </p:spTree>
    <p:extLst>
      <p:ext uri="{BB962C8B-B14F-4D97-AF65-F5344CB8AC3E}">
        <p14:creationId xmlns:p14="http://schemas.microsoft.com/office/powerpoint/2010/main" val="422260101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501 (Post-Quarantine 1)</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12036 in </a:t>
            </a:r>
            <a:r>
              <a:rPr lang="en-US" sz="1400" b="0" dirty="0">
                <a:hlinkClick r:id="rId2"/>
              </a:rPr>
              <a:t>11-22/1366r1</a:t>
            </a:r>
            <a:r>
              <a:rPr lang="en-US" sz="1400" b="0" dirty="0"/>
              <a:t> [1 CID]</a:t>
            </a:r>
          </a:p>
          <a:p>
            <a:pPr marL="0" indent="0"/>
            <a:endParaRPr lang="en-US" sz="1400" dirty="0"/>
          </a:p>
          <a:p>
            <a:pPr marL="0" indent="0"/>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was discussed on October 17, 2022, but no straw poll is conducted yet. POC is Guogang</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642156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502 (Post-Quarantine 2)</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ea typeface="Malgun Gothic" panose="020B0503020000020004" pitchFamily="34" charset="-127"/>
              </a:rPr>
              <a:t>11714 in </a:t>
            </a:r>
            <a:r>
              <a:rPr lang="en-GB" sz="1400" b="0" dirty="0">
                <a:effectLst/>
                <a:ea typeface="Malgun Gothic" panose="020B0503020000020004" pitchFamily="34" charset="-127"/>
                <a:hlinkClick r:id="rId2"/>
              </a:rPr>
              <a:t>11-22/1779r0</a:t>
            </a:r>
            <a:r>
              <a:rPr lang="en-GB" sz="1400" b="0" dirty="0">
                <a:effectLst/>
                <a:ea typeface="Malgun Gothic" panose="020B0503020000020004" pitchFamily="34" charset="-127"/>
              </a:rPr>
              <a:t> </a:t>
            </a:r>
            <a:r>
              <a:rPr lang="en-GB" sz="1400" b="0" i="1" dirty="0">
                <a:effectLst/>
                <a:ea typeface="Malgun Gothic" panose="020B0503020000020004" pitchFamily="34" charset="-127"/>
              </a:rPr>
              <a:t>[1 CID]</a:t>
            </a: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with </a:t>
            </a:r>
            <a:r>
              <a:rPr lang="en-US" sz="1200" dirty="0" err="1"/>
              <a:t>Abhi's</a:t>
            </a:r>
            <a:r>
              <a:rPr lang="en-US" sz="1200" dirty="0"/>
              <a:t> CR document 22/1182r7 on August 15, 2022, but no straw poll is conducted yet. The PoC is reassigned from Abhi to Po-Kai on August 30, 2022. POC is Po-Kai.</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9498923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503 (MAC-Separate)</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ea typeface="Malgun Gothic" panose="020B0503020000020004" pitchFamily="34" charset="-127"/>
              </a:rPr>
              <a:t>13476 in </a:t>
            </a:r>
            <a:r>
              <a:rPr lang="en-GB" sz="1400" b="0" dirty="0">
                <a:effectLst/>
                <a:ea typeface="Malgun Gothic" panose="020B0503020000020004" pitchFamily="34" charset="-127"/>
                <a:hlinkClick r:id="rId2"/>
              </a:rPr>
              <a:t>11-22/1480r1</a:t>
            </a:r>
            <a:r>
              <a:rPr lang="en-GB" sz="1400" b="0" dirty="0">
                <a:effectLst/>
                <a:ea typeface="Malgun Gothic" panose="020B0503020000020004" pitchFamily="34" charset="-127"/>
              </a:rPr>
              <a:t> </a:t>
            </a:r>
            <a:r>
              <a:rPr lang="en-GB" sz="1400" b="0" i="1" dirty="0">
                <a:effectLst/>
                <a:ea typeface="Malgun Gothic" panose="020B0503020000020004" pitchFamily="34" charset="-127"/>
              </a:rPr>
              <a:t>[1 CID]</a:t>
            </a:r>
            <a:endParaRPr lang="en-US" sz="1400" dirty="0"/>
          </a:p>
          <a:p>
            <a:pPr marL="0" indent="0"/>
            <a:endParaRPr lang="en-US" sz="1400" dirty="0"/>
          </a:p>
          <a:p>
            <a:pPr marL="0" indent="0"/>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was requested to be removed from cumulative motion 488. There was no objection to the straw poll.</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21317100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504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“Q1” in the “Motion Number” column, wherein the full rejection reason is shown in the “Resolution column” of </a:t>
            </a:r>
            <a:r>
              <a:rPr lang="en-US" sz="1600" dirty="0">
                <a:hlinkClick r:id="rId2"/>
              </a:rPr>
              <a:t>11-23/0085r0</a:t>
            </a:r>
            <a:r>
              <a:rPr lang="en-US" sz="1600" dirty="0"/>
              <a:t>, except those under submissions: </a:t>
            </a:r>
            <a:r>
              <a:rPr lang="en-US" sz="1600" dirty="0">
                <a:solidFill>
                  <a:srgbClr val="FF0000"/>
                </a:solidFill>
              </a:rPr>
              <a:t>TBD</a:t>
            </a:r>
            <a:r>
              <a:rPr lang="en-US" sz="1600" dirty="0"/>
              <a:t> </a:t>
            </a:r>
          </a:p>
          <a:p>
            <a:pPr marL="0" indent="0"/>
            <a:r>
              <a:rPr lang="en-US" sz="1600" dirty="0"/>
              <a:t>Move: 		Second:</a:t>
            </a:r>
          </a:p>
          <a:p>
            <a:pPr marL="0" indent="0"/>
            <a:r>
              <a:rPr lang="en-US" sz="1600" dirty="0"/>
              <a:t>Discussion:</a:t>
            </a:r>
          </a:p>
          <a:p>
            <a:pPr marL="0" indent="0"/>
            <a:r>
              <a:rPr lang="en-US" sz="1600" dirty="0"/>
              <a:t>Result: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a:t>
            </a:r>
            <a:r>
              <a:rPr lang="en-US" sz="1100" b="0" dirty="0">
                <a:solidFill>
                  <a:srgbClr val="FF0000"/>
                </a:solidFill>
              </a:rPr>
              <a:t> </a:t>
            </a:r>
            <a:r>
              <a:rPr lang="en-US" sz="1100" dirty="0">
                <a:solidFill>
                  <a:schemeClr val="tx1"/>
                </a:solidFill>
              </a:rPr>
              <a:t>22/1264r6 (Yunbo), 22/1369r3 (Morteza), 22/1054r3 (Po-Kai), 22/1279r1 (Liangxiao), 22/1187r1 (Dibakar), 22/1216r2 (Chien-Fang), 22/1264r2 (Yunbo), 22/1189r7 (Dibakar), 22/1202r3 (Vishnu), 22/1201r4 (Vishnu), 22/1373r5 (Abdel), 22/1189r8 (Dibakar), 22/1182r7 (Po-Kai), 22/1366r0 (Guogang), 22/1188r4 (Dibakar), 22/1263r4 (Yunbo), 22/1204r4 (Minyoung), 22/1357r2 (Morteza), 22/1036r3 (Liuming)</a:t>
            </a:r>
          </a:p>
          <a:p>
            <a:pPr marL="0" indent="0"/>
            <a:endParaRPr lang="pt-BR" sz="1100" dirty="0">
              <a:solidFill>
                <a:schemeClr val="tx1"/>
              </a:solidFill>
            </a:endParaRPr>
          </a:p>
          <a:p>
            <a:pPr marL="0" indent="0"/>
            <a:endParaRPr lang="en-US" sz="1100" dirty="0">
              <a:solidFill>
                <a:srgbClr val="FF0000"/>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dirty="0"/>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0407269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505 (Quarantine 2)</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“Q2” in the “Motion Number” column, wherein the full rejection reason is shown in the “Resolution column” of </a:t>
            </a:r>
            <a:r>
              <a:rPr lang="en-US" sz="1600" dirty="0">
                <a:hlinkClick r:id="rId2"/>
              </a:rPr>
              <a:t>11-23/0085r0</a:t>
            </a:r>
            <a:r>
              <a:rPr lang="en-US" sz="1600" dirty="0"/>
              <a:t>, except those under submissions: </a:t>
            </a:r>
            <a:r>
              <a:rPr lang="en-US" sz="1600" dirty="0">
                <a:solidFill>
                  <a:srgbClr val="FF0000"/>
                </a:solidFill>
              </a:rPr>
              <a:t>TBD</a:t>
            </a:r>
            <a:r>
              <a:rPr lang="en-US" sz="1600" dirty="0"/>
              <a:t> </a:t>
            </a:r>
          </a:p>
          <a:p>
            <a:pPr marL="0" indent="0"/>
            <a:r>
              <a:rPr lang="en-US" sz="1600" dirty="0"/>
              <a:t>Move: 		Second:</a:t>
            </a:r>
          </a:p>
          <a:p>
            <a:pPr marL="0" indent="0"/>
            <a:r>
              <a:rPr lang="en-US" sz="1600" dirty="0"/>
              <a:t>Discussion:</a:t>
            </a:r>
          </a:p>
          <a:p>
            <a:pPr marL="0" indent="0"/>
            <a:r>
              <a:rPr lang="en-US" sz="1600" dirty="0"/>
              <a:t>Result: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a:t>
            </a:r>
            <a:r>
              <a:rPr lang="en-US" sz="1100" b="0" dirty="0">
                <a:solidFill>
                  <a:srgbClr val="FF0000"/>
                </a:solidFill>
              </a:rPr>
              <a:t> </a:t>
            </a:r>
            <a:r>
              <a:rPr lang="pt-BR" sz="1100" dirty="0">
                <a:solidFill>
                  <a:schemeClr val="tx1"/>
                </a:solidFill>
              </a:rPr>
              <a:t>22/1357r2 (Morteza), 22/1505r2 (Liwen), 22/1503r2 (Liwen), 22/1504r2 (Liwen), 22/1436r2 (Duncan), 22/1418r1 (Yunbo), 22/1377r4 (Xiangxin), 22/1381r4 (Minyoung), 22/1452r3 (Yonggang), 22/1480r1 (Gaurang), 22/1462r1 (Ming), 22/1457r1 (Duncan), 22/1435r0 (Duncan), 22/1482r4 (Laurent), 22/1502r0 (Liwen), 22/1422r3 (Abhishek), 22/1428r2 (Laurent), 22/1417r0 (Yunbo), 22/1427r1 (Rubayet)</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dirty="0"/>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2745320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506 (Quarantine 3)</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“Q3” in the “Motion Number” column, wherein the full rejection reason is shown in the “Resolution column” of </a:t>
            </a:r>
            <a:r>
              <a:rPr lang="en-US" sz="1600" dirty="0">
                <a:hlinkClick r:id="rId2"/>
              </a:rPr>
              <a:t>11-23/0085r0</a:t>
            </a:r>
            <a:r>
              <a:rPr lang="en-US" sz="1600" dirty="0"/>
              <a:t>, except those under submissions: </a:t>
            </a:r>
            <a:r>
              <a:rPr lang="en-US" sz="1600" dirty="0">
                <a:solidFill>
                  <a:srgbClr val="FF0000"/>
                </a:solidFill>
              </a:rPr>
              <a:t>TBD</a:t>
            </a:r>
            <a:r>
              <a:rPr lang="en-US" sz="1600" dirty="0"/>
              <a:t> </a:t>
            </a:r>
          </a:p>
          <a:p>
            <a:pPr marL="0" indent="0"/>
            <a:r>
              <a:rPr lang="en-US" sz="1600" dirty="0"/>
              <a:t>Move: 		Second:</a:t>
            </a:r>
          </a:p>
          <a:p>
            <a:pPr marL="0" indent="0"/>
            <a:r>
              <a:rPr lang="en-US" sz="1600" dirty="0"/>
              <a:t>Discussion:</a:t>
            </a:r>
          </a:p>
          <a:p>
            <a:pPr marL="0" indent="0"/>
            <a:r>
              <a:rPr lang="en-US" sz="1600" dirty="0"/>
              <a:t>Result: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11-22/1671r3 (Arik), 11-22/1709r5 (Binita), 11-22/1517r2 (Minyoung), 11-22/1661r4 (Yonggang), 11-22/1717r1 (Ming), 11-22/1680r1 (Ming), 11-22/1545r3 (Kumail), 11-22/1683r6 (Frank), 11-22/1742r2 (Yousi), 11-22/1709r2 (Binita), 11-22/1539r3 (Ming), 11-22/1692r2 (Stephen), 11-22/1583r2 (Po-Kai), 11-22/1537r1 (Juseong), 11-22/1535r1 (Juseong), 11-22/1574r1 (Liuming), 11-22/1526r5 (Ming), 11-22/1705r2 (Ming), 11-22/1746r4 (Ming), 11-22/1586r2 (Abhishek)</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1990563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507 (Quarantine 4)</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“Q4” in the “Motion Number” column, wherein the full rejection reason is shown in the “Resolution column” of </a:t>
            </a:r>
            <a:r>
              <a:rPr lang="en-US" sz="1600" dirty="0">
                <a:hlinkClick r:id="rId2"/>
              </a:rPr>
              <a:t>11-23/0085r0</a:t>
            </a:r>
            <a:r>
              <a:rPr lang="en-US" sz="1600" dirty="0"/>
              <a:t>, except those under submissions: </a:t>
            </a:r>
            <a:r>
              <a:rPr lang="en-US" sz="1600" dirty="0">
                <a:solidFill>
                  <a:srgbClr val="FF0000"/>
                </a:solidFill>
              </a:rPr>
              <a:t>TBD</a:t>
            </a:r>
            <a:r>
              <a:rPr lang="en-US" sz="1600" dirty="0"/>
              <a:t> </a:t>
            </a:r>
          </a:p>
          <a:p>
            <a:pPr marL="0" indent="0"/>
            <a:r>
              <a:rPr lang="en-US" sz="1600" dirty="0"/>
              <a:t>Move: 		Second:</a:t>
            </a:r>
          </a:p>
          <a:p>
            <a:pPr marL="0" indent="0"/>
            <a:r>
              <a:rPr lang="en-US" sz="1600" dirty="0"/>
              <a:t>Discussion:</a:t>
            </a:r>
          </a:p>
          <a:p>
            <a:pPr marL="0" indent="0"/>
            <a:r>
              <a:rPr lang="en-US" sz="1600" dirty="0"/>
              <a:t>Result: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11-22/1768r7 (Ming), 11-22/1793r1 (Morteza), 11-22/1832r1 (Yongho), 11-22/1796r0 (Abhishek), 11-22/1827r5 (Chunyu), 11-22/1815r2 (Xiangxin), 11-22/1838r5 (Binita),  11-22/1828r1 (Chunyu),  11-22/1756r3 (Minyoung), 11-22/1816r3 (Abhishek), 11-22/1766r2 (Ming), 11-22/1777r2 (Po-Kai), 11-22/1836r1 (Yongho), 11-22/1747r3 (Ming), 11-22/1811r0 (Liwen), 11-22/1756r5 (Minyoung), 11-22/1756r7 (Minyoung), 11-22/1789r0 (Sanghyun), 11-22/1825r0 (Pooya), 11-22/1786r1 (Liuming)</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032037809"/>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508 (Quarantine 6)</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“Q6” in the “Motion Number” column, wherein the full rejection reason is shown in the “Resolution column” of </a:t>
            </a:r>
            <a:r>
              <a:rPr lang="en-US" sz="1600" dirty="0">
                <a:hlinkClick r:id="rId2"/>
              </a:rPr>
              <a:t>11-23/0085r0</a:t>
            </a:r>
            <a:r>
              <a:rPr lang="en-US" sz="1600" dirty="0"/>
              <a:t>, except those under submissions: </a:t>
            </a:r>
            <a:r>
              <a:rPr lang="en-US" sz="1600" dirty="0">
                <a:solidFill>
                  <a:srgbClr val="FF0000"/>
                </a:solidFill>
              </a:rPr>
              <a:t>TBD</a:t>
            </a:r>
            <a:r>
              <a:rPr lang="en-US" sz="1600" dirty="0"/>
              <a:t> </a:t>
            </a:r>
          </a:p>
          <a:p>
            <a:pPr marL="0" indent="0"/>
            <a:r>
              <a:rPr lang="en-US" sz="1600" dirty="0"/>
              <a:t>Move: 		Second:</a:t>
            </a:r>
          </a:p>
          <a:p>
            <a:pPr marL="0" indent="0"/>
            <a:r>
              <a:rPr lang="en-US" sz="1600" dirty="0"/>
              <a:t>Discussion:</a:t>
            </a:r>
          </a:p>
          <a:p>
            <a:pPr marL="0" indent="0"/>
            <a:r>
              <a:rPr lang="en-US" sz="1600" dirty="0"/>
              <a:t>Result: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22/1876r1 (Jay), 22/1848r1 (Morteza), 22/1860r3 (Frank), 22/1966r1 (Pooya), 22/1890r0 (Binita), 22/1890r1 (Binita), 22/1881r2 (Ming), 22/1879r1 (Ming), 22/1846r2 (Kaiying), 22/1906r0 (Binita), 22/1935r1 (Thomas), 22/1943r3 (Dmitry), 22/1978r5 (Abhishek), 22/1850r1 (Mark), 22/1903r4 (Laurent), 22/1844r1 (Kaiying), 22/1944r1 (Dmitry), 22/1920r0 (Geonjung), 22/1903r6 (Laurent), 22/1879r1 (Ming).</a:t>
            </a:r>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25886425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509 (Quarantine 7)</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“Q7” in the “Motion Number” column, wherein the full rejection reason is shown in the “Resolution column” of </a:t>
            </a:r>
            <a:r>
              <a:rPr lang="en-US" sz="1600" dirty="0">
                <a:hlinkClick r:id="rId2"/>
              </a:rPr>
              <a:t>11-23/0085r0</a:t>
            </a:r>
            <a:r>
              <a:rPr lang="en-US" sz="1600" dirty="0"/>
              <a:t>, except those under submissions: </a:t>
            </a:r>
            <a:r>
              <a:rPr lang="en-US" sz="1600" dirty="0">
                <a:solidFill>
                  <a:srgbClr val="FF0000"/>
                </a:solidFill>
              </a:rPr>
              <a:t>TBD</a:t>
            </a:r>
            <a:r>
              <a:rPr lang="en-US" sz="1600" dirty="0"/>
              <a:t> </a:t>
            </a:r>
          </a:p>
          <a:p>
            <a:pPr marL="0" indent="0"/>
            <a:r>
              <a:rPr lang="en-US" sz="1600" dirty="0"/>
              <a:t>Move: 		Second:</a:t>
            </a:r>
          </a:p>
          <a:p>
            <a:pPr marL="0" indent="0"/>
            <a:r>
              <a:rPr lang="en-US" sz="1600" dirty="0"/>
              <a:t>Discussion:</a:t>
            </a:r>
          </a:p>
          <a:p>
            <a:pPr marL="0" indent="0"/>
            <a:r>
              <a:rPr lang="en-US" sz="1600" dirty="0"/>
              <a:t>Result: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11-22/2164r1 (Subir), 11-22/2170r1 (Gaurang), 11-22/2033r1 (Po-Kai), 11-22/2157r1 (EDITOR), 11-22/2172r0 (Abdel), 11-22/2184r0 (Jeongki), 11-22/2045r1 (Minyoung), 11-22/2170r0/11-22/2174r0 (Gaurang/Qi), 11-22/2170r0/11-22/2175r0 (Gaurang/Qi), 11-22/2175r0 (Qi), 11-22/2108r2 (Xiaofei), 11-22/2165r1 (Po-Kai), 11-22/2045r0 (Minyoung), 11-22/2153r0 (Jeongki), 11-22/2183r0 (Jeongki), 23/0036r1 (Binita), 11-22/2178r0 (Yuchen).</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dirty="0"/>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61633172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1F1AF-E31E-2338-7DF4-E4E5570D341A}"/>
              </a:ext>
            </a:extLst>
          </p:cNvPr>
          <p:cNvSpPr>
            <a:spLocks noGrp="1"/>
          </p:cNvSpPr>
          <p:nvPr>
            <p:ph type="title"/>
          </p:nvPr>
        </p:nvSpPr>
        <p:spPr/>
        <p:txBody>
          <a:bodyPr/>
          <a:lstStyle/>
          <a:p>
            <a:r>
              <a:rPr lang="en-US" dirty="0"/>
              <a:t>Work in progress list</a:t>
            </a:r>
          </a:p>
        </p:txBody>
      </p:sp>
      <p:sp>
        <p:nvSpPr>
          <p:cNvPr id="7" name="Text Placeholder 6">
            <a:extLst>
              <a:ext uri="{FF2B5EF4-FFF2-40B4-BE49-F238E27FC236}">
                <a16:creationId xmlns:a16="http://schemas.microsoft.com/office/drawing/2014/main" id="{147C41F3-461E-AA08-CFE1-360DD76D5600}"/>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EAD0C7A3-F08A-00D9-D230-FC50AB3ACEFB}"/>
              </a:ext>
            </a:extLst>
          </p:cNvPr>
          <p:cNvSpPr>
            <a:spLocks noGrp="1"/>
          </p:cNvSpPr>
          <p:nvPr>
            <p:ph type="dt" idx="10"/>
          </p:nvPr>
        </p:nvSpPr>
        <p:spPr/>
        <p:txBody>
          <a:bodyPr/>
          <a:lstStyle/>
          <a:p>
            <a:r>
              <a:rPr lang="en-US" dirty="0"/>
              <a:t>January 2023</a:t>
            </a:r>
            <a:endParaRPr lang="en-GB" dirty="0"/>
          </a:p>
        </p:txBody>
      </p:sp>
      <p:sp>
        <p:nvSpPr>
          <p:cNvPr id="5" name="Footer Placeholder 4">
            <a:extLst>
              <a:ext uri="{FF2B5EF4-FFF2-40B4-BE49-F238E27FC236}">
                <a16:creationId xmlns:a16="http://schemas.microsoft.com/office/drawing/2014/main" id="{E9712ADC-C8C3-063A-35C9-D182685EACB1}"/>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0C8E589D-9CE6-93CA-24C1-1703EE6900D6}"/>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Tree>
    <p:extLst>
      <p:ext uri="{BB962C8B-B14F-4D97-AF65-F5344CB8AC3E}">
        <p14:creationId xmlns:p14="http://schemas.microsoft.com/office/powerpoint/2010/main" val="3240387589"/>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CD009-C0FB-3FA1-2C3A-8C4A62CAD754}"/>
              </a:ext>
            </a:extLst>
          </p:cNvPr>
          <p:cNvSpPr>
            <a:spLocks noGrp="1"/>
          </p:cNvSpPr>
          <p:nvPr>
            <p:ph type="title"/>
          </p:nvPr>
        </p:nvSpPr>
        <p:spPr/>
        <p:txBody>
          <a:bodyPr/>
          <a:lstStyle/>
          <a:p>
            <a:r>
              <a:rPr lang="en-US" dirty="0"/>
              <a:t>Post-quarantine (January interim)</a:t>
            </a:r>
          </a:p>
        </p:txBody>
      </p:sp>
      <p:sp>
        <p:nvSpPr>
          <p:cNvPr id="3" name="Content Placeholder 2">
            <a:extLst>
              <a:ext uri="{FF2B5EF4-FFF2-40B4-BE49-F238E27FC236}">
                <a16:creationId xmlns:a16="http://schemas.microsoft.com/office/drawing/2014/main" id="{E0A1AA61-4025-51EE-E804-C9D7725CABE0}"/>
              </a:ext>
            </a:extLst>
          </p:cNvPr>
          <p:cNvSpPr>
            <a:spLocks noGrp="1"/>
          </p:cNvSpPr>
          <p:nvPr>
            <p:ph idx="1"/>
          </p:nvPr>
        </p:nvSpPr>
        <p:spPr/>
        <p:txBody>
          <a:bodyPr/>
          <a:lstStyle/>
          <a:p>
            <a:r>
              <a:rPr lang="en-US" dirty="0"/>
              <a:t>We can run a motion on doc 1381r5 for the following 15 CIDs, which includes the 3 CIDs:</a:t>
            </a:r>
          </a:p>
          <a:p>
            <a:r>
              <a:rPr lang="en-US" dirty="0"/>
              <a:t>"10386, 12158, 10572, 13735, 11121, 13734, 10206, 13960, 13620, 10426, 12484, 12643, 10876, 12380, 13856"</a:t>
            </a:r>
          </a:p>
        </p:txBody>
      </p:sp>
      <p:sp>
        <p:nvSpPr>
          <p:cNvPr id="4" name="Slide Number Placeholder 3">
            <a:extLst>
              <a:ext uri="{FF2B5EF4-FFF2-40B4-BE49-F238E27FC236}">
                <a16:creationId xmlns:a16="http://schemas.microsoft.com/office/drawing/2014/main" id="{03CFA405-BF8F-3C64-98CD-4871315E03CA}"/>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21F6A19A-00A6-1576-28BF-B326290E98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F61EB7A-C482-E91D-3EC0-60E73555401C}"/>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60659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4FF38-60DC-BBA3-3433-55979102A5AE}"/>
              </a:ext>
            </a:extLst>
          </p:cNvPr>
          <p:cNvSpPr>
            <a:spLocks noGrp="1"/>
          </p:cNvSpPr>
          <p:nvPr>
            <p:ph type="title"/>
          </p:nvPr>
        </p:nvSpPr>
        <p:spPr/>
        <p:txBody>
          <a:bodyPr/>
          <a:lstStyle/>
          <a:p>
            <a:r>
              <a:rPr lang="en-US" dirty="0"/>
              <a:t>Doc 1201</a:t>
            </a:r>
          </a:p>
        </p:txBody>
      </p:sp>
      <p:sp>
        <p:nvSpPr>
          <p:cNvPr id="3" name="Content Placeholder 2">
            <a:extLst>
              <a:ext uri="{FF2B5EF4-FFF2-40B4-BE49-F238E27FC236}">
                <a16:creationId xmlns:a16="http://schemas.microsoft.com/office/drawing/2014/main" id="{446022DF-ABA7-514C-5CCD-C0CF0880E697}"/>
              </a:ext>
            </a:extLst>
          </p:cNvPr>
          <p:cNvSpPr>
            <a:spLocks noGrp="1"/>
          </p:cNvSpPr>
          <p:nvPr>
            <p:ph idx="1"/>
          </p:nvPr>
        </p:nvSpPr>
        <p:spPr/>
        <p:txBody>
          <a:bodyPr/>
          <a:lstStyle/>
          <a:p>
            <a:r>
              <a:rPr lang="en-US" sz="1800" dirty="0">
                <a:effectLst/>
                <a:latin typeface="Calibri" panose="020F0502020204030204" pitchFamily="34" charset="0"/>
                <a:ea typeface="Calibri" panose="020F0502020204030204" pitchFamily="34" charset="0"/>
              </a:rPr>
              <a:t>failed with: 17y, 11n, 20a</a:t>
            </a:r>
            <a:endParaRPr lang="en-US" dirty="0"/>
          </a:p>
        </p:txBody>
      </p:sp>
      <p:sp>
        <p:nvSpPr>
          <p:cNvPr id="4" name="Slide Number Placeholder 3">
            <a:extLst>
              <a:ext uri="{FF2B5EF4-FFF2-40B4-BE49-F238E27FC236}">
                <a16:creationId xmlns:a16="http://schemas.microsoft.com/office/drawing/2014/main" id="{63F6E85E-A271-6ABB-D65E-995402E00EA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57179FB3-975D-980C-DD22-F273E6079A1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37C50D9-442C-C371-4B45-A0743B23EA6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725722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endParaRPr lang="en-US" sz="1800" dirty="0"/>
          </a:p>
          <a:p>
            <a:pPr marL="0" indent="0"/>
            <a:r>
              <a:rPr lang="en-US" sz="1800" dirty="0"/>
              <a:t>Move: Edward Au			Second: Stephen Palm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Dongguk Lim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a:t>
            </a:r>
            <a:r>
              <a:rPr lang="pt-BR" sz="1200" b="0" strike="sngStrike" dirty="0">
                <a:solidFill>
                  <a:srgbClr val="FF0000"/>
                </a:solidFill>
              </a:rPr>
              <a:t>13259</a:t>
            </a:r>
            <a:r>
              <a:rPr lang="pt-BR" sz="1200" b="0" dirty="0">
                <a:solidFill>
                  <a:schemeClr val="tx1"/>
                </a:solidFill>
              </a:rPr>
              <a:t>,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Abhishek Patil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*13259 is removed from this list since it is present in Motion 439 as well (r11 of same doc)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Minyoung Park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endParaRPr lang="en-US" sz="1800" dirty="0"/>
          </a:p>
          <a:p>
            <a:pPr marL="0" indent="0"/>
            <a:r>
              <a:rPr lang="en-US" sz="1800" dirty="0"/>
              <a:t>Move: Laurent Cariou				Second: Subir Das</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solidFill>
                  <a:srgbClr val="FF0000"/>
                </a:solidFill>
                <a:effectLst/>
                <a:ea typeface="Times New Roman" panose="02020603050405020304" pitchFamily="18" charset="0"/>
                <a:cs typeface="Times New Roman" panose="02020603050405020304" pitchFamily="18" charset="0"/>
                <a:hlinkClick r:id="rId2"/>
              </a:rPr>
              <a:t>11-22/1050r5</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3"/>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4"/>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5"/>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6"/>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7"/>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Ming Gan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Stephen Palm		Second: Laurent Cariou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a:t>
            </a:r>
            <a:r>
              <a:rPr lang="en-US" sz="1200" b="0" strike="sngStrike" dirty="0">
                <a:solidFill>
                  <a:srgbClr val="FF0000"/>
                </a:solidFill>
              </a:rPr>
              <a:t>12503, </a:t>
            </a:r>
            <a:r>
              <a:rPr lang="en-US" sz="1200" b="0" dirty="0">
                <a:solidFill>
                  <a:schemeClr val="tx1"/>
                </a:solidFill>
              </a:rPr>
              <a:t>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John Wullert 				Second: Laurent Cariou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Matthew Fischer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Laurent Cariou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Minyoung Park				Second: Matthew Fischer</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676400"/>
            <a:ext cx="7856538" cy="47990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a:t>
            </a:r>
            <a:r>
              <a:rPr lang="en-GB" sz="1200" b="0" strike="sngStrike" dirty="0">
                <a:solidFill>
                  <a:srgbClr val="FF0000"/>
                </a:solidFill>
                <a:effectLst/>
                <a:ea typeface="SimSun" panose="02010600030101010101" pitchFamily="2" charset="-122"/>
              </a:rPr>
              <a:t>13490,</a:t>
            </a:r>
            <a:r>
              <a:rPr lang="en-GB" sz="1200" b="0" dirty="0">
                <a:effectLst/>
                <a:ea typeface="SimSun" panose="02010600030101010101" pitchFamily="2" charset="-122"/>
              </a:rPr>
              <a:t>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[6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a:t>
            </a:r>
            <a:r>
              <a:rPr lang="en-GB" sz="1200" b="0" strike="sngStrike" dirty="0">
                <a:solidFill>
                  <a:srgbClr val="FF0000"/>
                </a:solidFill>
                <a:effectLst/>
                <a:ea typeface="SimSun" panose="02010600030101010101" pitchFamily="2" charset="-122"/>
              </a:rPr>
              <a:t>13352</a:t>
            </a:r>
            <a:r>
              <a:rPr lang="en-GB" sz="1200" b="0" dirty="0">
                <a:effectLst/>
                <a:ea typeface="SimSun" panose="02010600030101010101" pitchFamily="2" charset="-122"/>
              </a:rPr>
              <a:t>, 11324, 10231, 13868, 11558, 14064 in </a:t>
            </a:r>
            <a:r>
              <a:rPr lang="en-GB" sz="1200" b="0" dirty="0">
                <a:effectLst/>
                <a:ea typeface="SimSun" panose="02010600030101010101" pitchFamily="2" charset="-122"/>
                <a:hlinkClick r:id="rId4"/>
              </a:rPr>
              <a:t>11-22/</a:t>
            </a:r>
            <a:r>
              <a:rPr lang="en-US" sz="1200" b="0" dirty="0">
                <a:solidFill>
                  <a:schemeClr val="tx1"/>
                </a:solidFill>
                <a:hlinkClick r:id="rId4"/>
              </a:rPr>
              <a:t>1462r1 </a:t>
            </a:r>
            <a:r>
              <a:rPr lang="en-US" sz="1200" b="0" i="1" dirty="0">
                <a:solidFill>
                  <a:schemeClr val="tx1"/>
                </a:solidFill>
              </a:rPr>
              <a:t>[22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Binita Gupta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r>
              <a:rPr lang="en-US" sz="1200" dirty="0">
                <a:solidFill>
                  <a:srgbClr val="FF0000"/>
                </a:solidFill>
              </a:rPr>
              <a:t>*13352 is removed from this list since it is present in Motion 439 as well</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endParaRPr lang="en-US" altLang="en-US" sz="1800" dirty="0"/>
          </a:p>
          <a:p>
            <a:pPr marL="0" indent="0"/>
            <a:endParaRPr lang="en-US" altLang="en-US" sz="1800" b="1" dirty="0"/>
          </a:p>
          <a:p>
            <a:pPr marL="0" indent="0"/>
            <a:endParaRPr lang="en-US" altLang="en-US" sz="1800" b="1" dirty="0"/>
          </a:p>
          <a:p>
            <a:pPr marL="0" indent="0"/>
            <a:r>
              <a:rPr lang="en-US" sz="1800" dirty="0"/>
              <a:t>Move: Laurent Cariou				Second: Po-Kai Huang</a:t>
            </a:r>
          </a:p>
          <a:p>
            <a:pPr marL="0" indent="0"/>
            <a:r>
              <a:rPr lang="en-US" sz="1800" dirty="0"/>
              <a:t>Discussion: Some discussion.</a:t>
            </a:r>
            <a:endParaRPr lang="en-US" sz="1800" b="0" dirty="0"/>
          </a:p>
          <a:p>
            <a:r>
              <a:rPr lang="en-US" sz="1800" dirty="0"/>
              <a:t>Preliminary Result: 55Y, 7N, 34A (pass)</a:t>
            </a:r>
          </a:p>
          <a:p>
            <a:r>
              <a:rPr lang="en-US" sz="1800" dirty="0">
                <a:highlight>
                  <a:srgbClr val="00FF00"/>
                </a:highlight>
              </a:rPr>
              <a:t>Result: 53Y, 7N, 34A (passes)</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Kumail Haider				Second: Stephen Palm</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Ross J. Yu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91484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dirty="0"/>
              <a:t>Move: Dongguk Lim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Stephen Palm				Second: Ming Gan</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Zinan Lin			Second: Ming Gan</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10791, 12540, 12541, 12548, 12549, 12550, 12551, 12552, 13454 in </a:t>
            </a:r>
            <a:r>
              <a:rPr lang="en-US" sz="1200" dirty="0">
                <a:solidFill>
                  <a:schemeClr val="tx1"/>
                </a:solidFill>
                <a:hlinkClick r:id="rId2"/>
              </a:rPr>
              <a:t>11-22/1410r2</a:t>
            </a:r>
            <a:r>
              <a:rPr lang="en-US" sz="1200" dirty="0">
                <a:solidFill>
                  <a:schemeClr val="tx1"/>
                </a:solidFill>
              </a:rPr>
              <a:t> </a:t>
            </a:r>
            <a:r>
              <a:rPr lang="en-US" sz="1200" i="1" dirty="0">
                <a:solidFill>
                  <a:schemeClr val="tx1"/>
                </a:solidFill>
              </a:rPr>
              <a:t>[9 CIDs]</a:t>
            </a:r>
            <a:r>
              <a:rPr lang="en-US" sz="1200" dirty="0">
                <a:solidFill>
                  <a:schemeClr val="tx1"/>
                </a:solidFill>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10110, 10111, 10112, 10113, 10114, 10115, 13434, 13435, 13436, 13441, 13546, 13552, 13565, 13874, 13545, 13558 in </a:t>
            </a:r>
            <a:r>
              <a:rPr lang="en-US" sz="1200" dirty="0">
                <a:effectLst/>
                <a:ea typeface="Calibri" panose="020F0502020204030204" pitchFamily="34" charset="0"/>
                <a:hlinkClick r:id="rId3"/>
              </a:rPr>
              <a:t>11-22/1619r1</a:t>
            </a:r>
            <a:r>
              <a:rPr lang="en-US" sz="1200" dirty="0">
                <a:effectLst/>
                <a:ea typeface="Calibri" panose="020F0502020204030204" pitchFamily="34" charset="0"/>
              </a:rPr>
              <a:t> </a:t>
            </a:r>
            <a:r>
              <a:rPr lang="en-US" sz="1200" i="1" dirty="0">
                <a:effectLst/>
                <a:ea typeface="Calibri" panose="020F0502020204030204" pitchFamily="34" charset="0"/>
              </a:rPr>
              <a:t>[16 CIDs]</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10203, 10449, 12042, 12043, 12899, 12952, 12953, 13301 in </a:t>
            </a:r>
            <a:r>
              <a:rPr lang="en-US" sz="1200" dirty="0">
                <a:effectLst/>
                <a:ea typeface="Calibri" panose="020F0502020204030204" pitchFamily="34" charset="0"/>
                <a:hlinkClick r:id="rId4"/>
              </a:rPr>
              <a:t>11-22/1311r3</a:t>
            </a:r>
            <a:r>
              <a:rPr lang="en-US" sz="1200" dirty="0">
                <a:effectLst/>
                <a:ea typeface="Calibri" panose="020F0502020204030204" pitchFamily="34" charset="0"/>
              </a:rPr>
              <a:t> </a:t>
            </a:r>
            <a:r>
              <a:rPr lang="en-US" sz="1200" i="1" dirty="0">
                <a:effectLst/>
                <a:ea typeface="Calibri" panose="020F0502020204030204" pitchFamily="34" charset="0"/>
              </a:rPr>
              <a:t>[8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12553, 11660 in </a:t>
            </a:r>
            <a:r>
              <a:rPr lang="en-US" sz="1200" dirty="0">
                <a:effectLst/>
                <a:ea typeface="Calibri" panose="020F0502020204030204" pitchFamily="34" charset="0"/>
                <a:hlinkClick r:id="rId5"/>
              </a:rPr>
              <a:t>11-22/1324r2</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10965 </a:t>
            </a:r>
            <a:r>
              <a:rPr lang="en-US" sz="1200" dirty="0">
                <a:effectLst/>
                <a:ea typeface="Calibri" panose="020F0502020204030204" pitchFamily="34" charset="0"/>
              </a:rPr>
              <a:t>in </a:t>
            </a:r>
            <a:r>
              <a:rPr lang="en-US" sz="1200" dirty="0">
                <a:effectLst/>
                <a:ea typeface="Calibri" panose="020F0502020204030204" pitchFamily="34" charset="0"/>
                <a:hlinkClick r:id="rId6"/>
              </a:rPr>
              <a:t>11-22/1120r3</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12033 in </a:t>
            </a:r>
            <a:r>
              <a:rPr lang="en-US" sz="1200" dirty="0">
                <a:effectLst/>
                <a:ea typeface="Calibri" panose="020F0502020204030204" pitchFamily="34" charset="0"/>
                <a:hlinkClick r:id="rId7"/>
              </a:rPr>
              <a:t>11-22/1320r2</a:t>
            </a:r>
            <a:r>
              <a:rPr lang="en-US" sz="1200" dirty="0">
                <a:effectLst/>
                <a:ea typeface="Calibri" panose="020F0502020204030204" pitchFamily="34" charset="0"/>
              </a:rPr>
              <a:t> </a:t>
            </a:r>
            <a:r>
              <a:rPr lang="en-US" sz="1200" i="1" dirty="0">
                <a:effectLst/>
                <a:ea typeface="Calibri" panose="020F0502020204030204" pitchFamily="34" charset="0"/>
              </a:rPr>
              <a:t>[4 CIDs]</a:t>
            </a:r>
            <a:endParaRPr lang="en-US" sz="1200" dirty="0">
              <a:effectLst/>
              <a:ea typeface="Calibri" panose="020F0502020204030204" pitchFamily="34" charset="0"/>
              <a:cs typeface="Times New Roman" panose="02020603050405020304" pitchFamily="18"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10944, 10945, 10946, 10947, 11868 in </a:t>
            </a:r>
            <a:r>
              <a:rPr lang="en-US" sz="1200" dirty="0">
                <a:effectLst/>
                <a:ea typeface="Calibri" panose="020F0502020204030204" pitchFamily="34" charset="0"/>
                <a:hlinkClick r:id="rId8"/>
              </a:rPr>
              <a:t>11-22/1270r4</a:t>
            </a:r>
            <a:r>
              <a:rPr lang="en-US" sz="1200" dirty="0">
                <a:effectLst/>
                <a:ea typeface="Calibri" panose="020F0502020204030204" pitchFamily="34" charset="0"/>
              </a:rPr>
              <a:t> </a:t>
            </a:r>
            <a:r>
              <a:rPr lang="en-US" sz="1200" i="1" dirty="0">
                <a:effectLst/>
                <a:ea typeface="Calibri" panose="020F0502020204030204" pitchFamily="34" charset="0"/>
              </a:rPr>
              <a:t>[5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12048, 12120, 13540, 13541, 13542, 12771, 10972, 11893, 12436, 12772, 13725, 12773, 13543, 13677, 11994, 11894, 10973, 12250, 11895,</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12049, 10792, 10795, 11490, 10793, 10794, 11684, 11685, 13726, 11686,</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13544, 10974, 12957, and 10725 in </a:t>
            </a:r>
            <a:r>
              <a:rPr lang="en-US" sz="1200" dirty="0">
                <a:effectLst/>
                <a:ea typeface="Calibri" panose="020F0502020204030204" pitchFamily="34" charset="0"/>
                <a:hlinkClick r:id="rId9"/>
              </a:rPr>
              <a:t>11-22/1307r1</a:t>
            </a:r>
            <a:r>
              <a:rPr lang="en-US" sz="1200" dirty="0">
                <a:effectLst/>
                <a:ea typeface="Calibri" panose="020F0502020204030204" pitchFamily="34" charset="0"/>
              </a:rPr>
              <a:t> </a:t>
            </a:r>
            <a:r>
              <a:rPr lang="en-US" sz="1200" i="1" dirty="0">
                <a:effectLst/>
                <a:ea typeface="Calibri" panose="020F0502020204030204" pitchFamily="34" charset="0"/>
              </a:rPr>
              <a:t>[33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10328, 10329, 10800, 10803, 11492, 10799, 13455, 13553 in </a:t>
            </a:r>
            <a:r>
              <a:rPr lang="en-US" sz="1200" dirty="0">
                <a:effectLst/>
                <a:ea typeface="Calibri" panose="020F0502020204030204" pitchFamily="34" charset="0"/>
                <a:hlinkClick r:id="rId10"/>
              </a:rPr>
              <a:t>11-22/1617r0</a:t>
            </a:r>
            <a:r>
              <a:rPr lang="en-US" sz="1200" dirty="0">
                <a:effectLst/>
                <a:ea typeface="Calibri" panose="020F0502020204030204" pitchFamily="34" charset="0"/>
              </a:rPr>
              <a:t> </a:t>
            </a:r>
            <a:r>
              <a:rPr lang="en-US" sz="1200" i="1" dirty="0">
                <a:effectLst/>
                <a:ea typeface="Calibri" panose="020F0502020204030204" pitchFamily="34" charset="0"/>
              </a:rPr>
              <a:t>[8 CIDs]</a:t>
            </a:r>
            <a:r>
              <a:rPr lang="en-US" sz="1200" dirty="0">
                <a:effectLst/>
                <a:ea typeface="Calibri" panose="020F0502020204030204" pitchFamily="34" charset="0"/>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13559, 10998, 14007, 12007, 14008, 13969 in </a:t>
            </a:r>
            <a:r>
              <a:rPr lang="en-US" sz="1200" dirty="0">
                <a:effectLst/>
                <a:ea typeface="Calibri" panose="020F0502020204030204" pitchFamily="34" charset="0"/>
                <a:hlinkClick r:id="rId11"/>
              </a:rPr>
              <a:t>11-22/1481r0</a:t>
            </a:r>
            <a:r>
              <a:rPr lang="en-US" sz="1200" dirty="0">
                <a:effectLst/>
                <a:ea typeface="Calibri" panose="020F0502020204030204" pitchFamily="34" charset="0"/>
              </a:rPr>
              <a:t> </a:t>
            </a:r>
            <a:r>
              <a:rPr lang="en-US" sz="1200" i="1" dirty="0">
                <a:effectLst/>
                <a:ea typeface="Calibri" panose="020F0502020204030204" pitchFamily="34" charset="0"/>
              </a:rPr>
              <a:t>[6 CIDs]</a:t>
            </a:r>
            <a:endParaRPr lang="en-US" sz="1200" dirty="0">
              <a:effectLst/>
              <a:ea typeface="Calibri" panose="020F0502020204030204" pitchFamily="34" charset="0"/>
            </a:endParaRPr>
          </a:p>
          <a:p>
            <a:pPr marL="0" indent="0"/>
            <a:r>
              <a:rPr lang="en-US" altLang="en-US" sz="1800" b="1" dirty="0"/>
              <a:t>and incorporate the text changes into the latest TGbe draft.</a:t>
            </a:r>
          </a:p>
          <a:p>
            <a:pPr marL="0" indent="0"/>
            <a:r>
              <a:rPr lang="en-US" sz="1800" dirty="0"/>
              <a:t>Move: Mahmoud Kamel			Second: Ross Jian Yu</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r>
              <a:rPr lang="en-US" sz="1100" i="1" dirty="0"/>
              <a:t>Note: These are comment resolution documents that obtained ≥ 75% support during the straw poll phase during the Wednesday/Thursday sessions</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60104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11142, 11143, 11144, 11145, 11146, 1147, 11148, 11149, 11150 in </a:t>
            </a:r>
            <a:r>
              <a:rPr lang="en-US" sz="1200" dirty="0">
                <a:effectLst/>
                <a:latin typeface="Times New Roman" panose="02020603050405020304" pitchFamily="18" charset="0"/>
                <a:ea typeface="Calibri" panose="020F0502020204030204" pitchFamily="34" charset="0"/>
                <a:hlinkClick r:id="rId2"/>
              </a:rPr>
              <a:t>11-22/1544r0</a:t>
            </a:r>
            <a:r>
              <a:rPr lang="en-US" sz="1200" dirty="0">
                <a:effectLst/>
                <a:latin typeface="Times New Roman" panose="02020603050405020304" pitchFamily="18" charset="0"/>
                <a:ea typeface="Calibri" panose="020F0502020204030204" pitchFamily="34" charset="0"/>
              </a:rPr>
              <a:t> </a:t>
            </a:r>
            <a:r>
              <a:rPr lang="en-US" sz="1200" i="1" dirty="0">
                <a:effectLst/>
                <a:latin typeface="Times New Roman" panose="02020603050405020304" pitchFamily="18" charset="0"/>
                <a:ea typeface="Calibri" panose="020F0502020204030204" pitchFamily="34" charset="0"/>
              </a:rPr>
              <a:t>[9 CIDs]</a:t>
            </a:r>
            <a:endParaRPr lang="en-US" sz="1200" i="1"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altLang="en-US" sz="1600" b="1" dirty="0"/>
              <a:t>and incorporate the text changes into the TG</a:t>
            </a:r>
            <a:r>
              <a:rPr lang="en-US" sz="1600" dirty="0">
                <a:effectLst/>
                <a:latin typeface="Times New Roman" panose="02020603050405020304" pitchFamily="18" charset="0"/>
                <a:ea typeface="Calibri" panose="020F0502020204030204" pitchFamily="34" charset="0"/>
              </a:rPr>
              <a:t>be CA doc (i.e., </a:t>
            </a:r>
            <a:r>
              <a:rPr lang="en-US" sz="1600" dirty="0">
                <a:effectLst/>
                <a:latin typeface="Times New Roman" panose="02020603050405020304" pitchFamily="18" charset="0"/>
                <a:ea typeface="Calibri" panose="020F0502020204030204" pitchFamily="34" charset="0"/>
                <a:hlinkClick r:id="rId3"/>
              </a:rPr>
              <a:t>11-21/706r5</a:t>
            </a:r>
            <a:r>
              <a:rPr lang="en-US" sz="1600" dirty="0">
                <a:effectLst/>
                <a:latin typeface="Times New Roman" panose="02020603050405020304" pitchFamily="18" charset="0"/>
                <a:ea typeface="Calibri" panose="020F0502020204030204" pitchFamily="34" charset="0"/>
              </a:rPr>
              <a:t>)</a:t>
            </a:r>
            <a:r>
              <a:rPr lang="en-US" altLang="en-US" sz="1600" b="1" dirty="0"/>
              <a:t>.</a:t>
            </a:r>
          </a:p>
          <a:p>
            <a:pPr marL="400050" lvl="1" indent="0"/>
            <a:endParaRPr lang="en-US" sz="1200" dirty="0">
              <a:solidFill>
                <a:schemeClr val="tx1"/>
              </a:solidFill>
            </a:endParaRPr>
          </a:p>
          <a:p>
            <a:pPr marL="0" indent="0"/>
            <a:r>
              <a:rPr lang="en-US" sz="1600" dirty="0"/>
              <a:t>Move: Sigurd Schelstraete			Second: Stephen Palm</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Wednesday/Thursday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05121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443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11076, 11077, 10012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Po-Kai Huang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73076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13411, 13416, 14000, 11454, 11455 in </a:t>
            </a:r>
            <a:r>
              <a:rPr lang="en-US" sz="1100" b="0" kern="100" dirty="0">
                <a:effectLst/>
                <a:ea typeface="Malgun Gothic" panose="020B0503020000020004" pitchFamily="34" charset="-127"/>
                <a:cs typeface="Times New Roman" panose="02020603050405020304" pitchFamily="18" charset="0"/>
                <a:hlinkClick r:id="rId2"/>
              </a:rPr>
              <a:t>11-22/1434r2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[5 CIDs] &amp; </a:t>
            </a:r>
            <a:r>
              <a:rPr lang="en-US" sz="1100" b="0" kern="100" dirty="0">
                <a:effectLst/>
                <a:ea typeface="Malgun Gothic" panose="020B0503020000020004" pitchFamily="34" charset="-127"/>
                <a:cs typeface="Times New Roman" panose="02020603050405020304" pitchFamily="18" charset="0"/>
              </a:rPr>
              <a:t>11581, 11452, 13402, 13404 in </a:t>
            </a:r>
            <a:r>
              <a:rPr lang="en-US" sz="1100" b="0" kern="100" dirty="0">
                <a:effectLst/>
                <a:ea typeface="Malgun Gothic" panose="020B0503020000020004" pitchFamily="34" charset="-127"/>
                <a:cs typeface="Times New Roman" panose="02020603050405020304" pitchFamily="18" charset="0"/>
                <a:hlinkClick r:id="rId3"/>
              </a:rPr>
              <a:t>11-22/1188r2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11374, 10346, 11371, 11372, 11613, 10349, 10350, 11612, 12446 in </a:t>
            </a:r>
            <a:r>
              <a:rPr lang="en-US" sz="1100" b="0" kern="100" dirty="0">
                <a:effectLst/>
                <a:ea typeface="Malgun Gothic" panose="020B0503020000020004" pitchFamily="34" charset="-127"/>
                <a:cs typeface="Times New Roman" panose="02020603050405020304" pitchFamily="18" charset="0"/>
                <a:hlinkClick r:id="rId4"/>
              </a:rPr>
              <a:t>11-22/1336r3</a:t>
            </a:r>
            <a:r>
              <a:rPr lang="en-US" sz="1100" b="0" kern="100" dirty="0">
                <a:effectLst/>
                <a:ea typeface="Malgun Gothic" panose="020B0503020000020004" pitchFamily="34" charset="-127"/>
                <a:cs typeface="Times New Roman" panose="02020603050405020304" pitchFamily="18" charset="0"/>
              </a:rPr>
              <a:t> </a:t>
            </a:r>
            <a:r>
              <a:rPr lang="en-US" sz="1100" b="0" i="1" kern="100" dirty="0">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10661, 13010, 13824, 13011, 12685, 10662, 10663, 10087, 10664</a:t>
            </a:r>
            <a:r>
              <a:rPr lang="en-US" sz="1100" b="0" kern="100" dirty="0">
                <a:ea typeface="Malgun Gothic" panose="020B0503020000020004" pitchFamily="34" charset="-127"/>
                <a:cs typeface="Times New Roman" panose="02020603050405020304" pitchFamily="18" charset="0"/>
              </a:rPr>
              <a:t> in </a:t>
            </a:r>
            <a:r>
              <a:rPr lang="en-US" sz="1100" b="0" kern="100" dirty="0">
                <a:ea typeface="Malgun Gothic" panose="020B0503020000020004" pitchFamily="34" charset="-127"/>
                <a:cs typeface="Times New Roman" panose="02020603050405020304" pitchFamily="18" charset="0"/>
                <a:hlinkClick r:id="rId5"/>
              </a:rPr>
              <a:t>11-22/1252r4</a:t>
            </a:r>
            <a:r>
              <a:rPr lang="en-US" sz="1100" b="0" kern="100" dirty="0">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10070, 10424, 10425, 10704, 11523, 11524, 11525, 11699, 11954 in </a:t>
            </a:r>
            <a:r>
              <a:rPr lang="en-US" sz="1100" b="0" kern="100" dirty="0">
                <a:effectLst/>
                <a:ea typeface="Malgun Gothic" panose="020B0503020000020004" pitchFamily="34" charset="-127"/>
                <a:cs typeface="Times New Roman" panose="02020603050405020304" pitchFamily="18" charset="0"/>
                <a:hlinkClick r:id="rId6"/>
              </a:rPr>
              <a:t>11-22/1436r2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13637, 13016, 10684, 10685, 13838, 11705, 13034, 13035, 13831 in 11-22/1470r7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10896, 12280, 13008 in </a:t>
            </a:r>
            <a:r>
              <a:rPr lang="en-US" sz="1100" b="0" kern="100" dirty="0">
                <a:effectLst/>
                <a:ea typeface="Malgun Gothic" panose="020B0503020000020004" pitchFamily="34" charset="-127"/>
                <a:cs typeface="Times New Roman" panose="02020603050405020304" pitchFamily="18" charset="0"/>
                <a:hlinkClick r:id="rId7"/>
              </a:rPr>
              <a:t>11-22/1422r2</a:t>
            </a:r>
            <a:r>
              <a:rPr lang="en-US" sz="1100" b="0" kern="100" dirty="0">
                <a:effectLst/>
                <a:ea typeface="Malgun Gothic" panose="020B0503020000020004" pitchFamily="34" charset="-127"/>
                <a:cs typeface="Times New Roman" panose="02020603050405020304" pitchFamily="18" charset="0"/>
              </a:rPr>
              <a:t> &amp; 10689 in </a:t>
            </a:r>
            <a:r>
              <a:rPr lang="en-US" sz="1100" b="0" kern="100" dirty="0">
                <a:effectLst/>
                <a:ea typeface="Malgun Gothic" panose="020B0503020000020004" pitchFamily="34" charset="-127"/>
                <a:cs typeface="Times New Roman" panose="02020603050405020304" pitchFamily="18" charset="0"/>
                <a:hlinkClick r:id="rId8"/>
              </a:rPr>
              <a:t>11-22/1470r7</a:t>
            </a:r>
            <a:r>
              <a:rPr lang="en-US" sz="1100" b="0" kern="100" dirty="0">
                <a:effectLst/>
                <a:ea typeface="Malgun Gothic" panose="020B0503020000020004" pitchFamily="34" charset="-127"/>
                <a:cs typeface="Times New Roman" panose="02020603050405020304" pitchFamily="18" charset="0"/>
              </a:rPr>
              <a:t> &amp; 10900, 12284, 13653 in </a:t>
            </a:r>
            <a:r>
              <a:rPr lang="en-US" sz="1100" b="0" kern="100" dirty="0">
                <a:effectLst/>
                <a:ea typeface="Malgun Gothic" panose="020B0503020000020004" pitchFamily="34" charset="-127"/>
                <a:cs typeface="Times New Roman" panose="02020603050405020304" pitchFamily="18" charset="0"/>
                <a:hlinkClick r:id="rId9"/>
              </a:rPr>
              <a:t>11-22/1233r8</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10440, 11171, 11816, 12217 in </a:t>
            </a:r>
            <a:r>
              <a:rPr lang="en-US" sz="1100" b="0" kern="100" dirty="0">
                <a:effectLst/>
                <a:ea typeface="Malgun Gothic" panose="020B0503020000020004" pitchFamily="34" charset="-127"/>
                <a:cs typeface="Times New Roman" panose="02020603050405020304" pitchFamily="18" charset="0"/>
                <a:hlinkClick r:id="rId10"/>
              </a:rPr>
              <a:t>11-22/1196r5</a:t>
            </a:r>
            <a:r>
              <a:rPr lang="en-US" sz="1100" b="0" kern="100" dirty="0">
                <a:effectLst/>
                <a:ea typeface="Malgun Gothic" panose="020B0503020000020004" pitchFamily="34" charset="-127"/>
                <a:cs typeface="Times New Roman" panose="02020603050405020304" pitchFamily="18" charset="0"/>
              </a:rPr>
              <a:t> &amp; 14118, 13917 in </a:t>
            </a:r>
            <a:r>
              <a:rPr lang="en-US" sz="1100" b="0" kern="100" dirty="0">
                <a:effectLst/>
                <a:ea typeface="Malgun Gothic" panose="020B0503020000020004" pitchFamily="34" charset="-127"/>
                <a:cs typeface="Times New Roman" panose="02020603050405020304" pitchFamily="18" charset="0"/>
                <a:hlinkClick r:id="rId11"/>
              </a:rPr>
              <a:t>11-22/1344r3</a:t>
            </a:r>
            <a:r>
              <a:rPr lang="en-US" sz="1100" b="0" kern="100" dirty="0">
                <a:effectLst/>
                <a:ea typeface="Malgun Gothic" panose="020B0503020000020004" pitchFamily="34" charset="-127"/>
                <a:cs typeface="Times New Roman" panose="02020603050405020304" pitchFamily="18" charset="0"/>
              </a:rPr>
              <a:t> &amp; 12625 in </a:t>
            </a:r>
            <a:r>
              <a:rPr lang="en-US" sz="1100" b="0" kern="100" dirty="0">
                <a:effectLst/>
                <a:ea typeface="Malgun Gothic" panose="020B0503020000020004" pitchFamily="34" charset="-127"/>
                <a:cs typeface="Times New Roman" panose="02020603050405020304" pitchFamily="18" charset="0"/>
                <a:hlinkClick r:id="rId12"/>
              </a:rPr>
              <a:t>11-22/1429r3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12468, 12719, 12831, 12833, 12971, 12972, 13110, 13218, 13219, 13247, 13485, 13486, 13488 in </a:t>
            </a:r>
            <a:r>
              <a:rPr lang="en-US" sz="1100" b="0" kern="100" dirty="0">
                <a:effectLst/>
                <a:ea typeface="Malgun Gothic" panose="020B0503020000020004" pitchFamily="34" charset="-127"/>
                <a:cs typeface="Times New Roman" panose="02020603050405020304" pitchFamily="18" charset="0"/>
                <a:hlinkClick r:id="rId6"/>
              </a:rPr>
              <a:t>11-22/1436r4</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[13 CIDs]</a:t>
            </a:r>
            <a:endParaRPr lang="en-US" sz="11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Duncan Ho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22500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445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12249 in </a:t>
            </a:r>
            <a:r>
              <a:rPr lang="en-US" sz="1200" b="0" dirty="0">
                <a:effectLst/>
                <a:ea typeface="Calibri" panose="020F0502020204030204" pitchFamily="34" charset="0"/>
              </a:rPr>
              <a:t>11-22/1048r1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12618, 10718, 13280, 14018 in </a:t>
            </a:r>
            <a:r>
              <a:rPr lang="en-US" sz="1200" b="0" dirty="0">
                <a:effectLst/>
                <a:ea typeface="Calibri" panose="020F0502020204030204" pitchFamily="34" charset="0"/>
              </a:rPr>
              <a:t>11-22/1487r4 </a:t>
            </a:r>
            <a:r>
              <a:rPr lang="en-US" sz="1200" b="0" i="1" dirty="0">
                <a:solidFill>
                  <a:schemeClr val="tx1"/>
                </a:solidFill>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10406 in </a:t>
            </a:r>
            <a:r>
              <a:rPr lang="en-US" sz="1200" b="0" dirty="0">
                <a:effectLst/>
                <a:ea typeface="Calibri" panose="020F0502020204030204" pitchFamily="34" charset="0"/>
              </a:rPr>
              <a:t>11-22/1364r2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11995 in 22/1617r0 </a:t>
            </a:r>
            <a:r>
              <a:rPr lang="en-US" sz="1200" b="0" i="1" dirty="0">
                <a:solidFill>
                  <a:schemeClr val="tx1"/>
                </a:solidFill>
              </a:rPr>
              <a:t>[1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12503, in </a:t>
            </a:r>
            <a:r>
              <a:rPr lang="en-US" sz="1200" b="0" dirty="0">
                <a:solidFill>
                  <a:schemeClr val="tx1"/>
                </a:solidFill>
                <a:hlinkClick r:id="rId2"/>
              </a:rPr>
              <a:t>11-22/1263r2</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Binita Gupta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887719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446</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D2.2 draft after incorporating the approved changes as specified in </a:t>
            </a:r>
            <a:r>
              <a:rPr lang="en-US" sz="2400" dirty="0">
                <a:solidFill>
                  <a:schemeClr val="tx1"/>
                </a:solidFill>
              </a:rPr>
              <a:t>Motions 415 to 445 (motions with numerical values)</a:t>
            </a:r>
            <a:r>
              <a:rPr lang="en-US" sz="2400" dirty="0"/>
              <a:t>.</a:t>
            </a:r>
          </a:p>
          <a:p>
            <a:pPr marL="0" indent="0"/>
            <a:endParaRPr lang="en-US" sz="2400" dirty="0"/>
          </a:p>
          <a:p>
            <a:pPr marL="0" indent="0"/>
            <a:r>
              <a:rPr lang="en-US" sz="2400" dirty="0"/>
              <a:t>Move: Abhishek Patil		Second: Chunyu Hu</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1810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in Bangkok, Thailand, for the purpose of TGbe comment resolution and consideration of document submissions</a:t>
            </a:r>
          </a:p>
          <a:p>
            <a:endParaRPr lang="en-US" altLang="en-US" dirty="0"/>
          </a:p>
          <a:p>
            <a:r>
              <a:rPr lang="en-US" dirty="0"/>
              <a:t>Move: Ming Gan			Second: George Cherian</a:t>
            </a:r>
          </a:p>
          <a:p>
            <a:r>
              <a:rPr lang="en-US" dirty="0"/>
              <a:t>Discussion: missing location, added.</a:t>
            </a:r>
          </a:p>
          <a:p>
            <a:r>
              <a:rPr lang="en-US" dirty="0">
                <a:solidFill>
                  <a:schemeClr val="tx1"/>
                </a:solidFill>
              </a:rPr>
              <a:t>Preliminary Result: 58Y, 8N, 23A (pass)</a:t>
            </a:r>
          </a:p>
          <a:p>
            <a:r>
              <a:rPr lang="en-US" dirty="0">
                <a:solidFill>
                  <a:schemeClr val="tx1"/>
                </a:solidFill>
                <a:highlight>
                  <a:srgbClr val="00FF00"/>
                </a:highlight>
              </a:rPr>
              <a:t>Result: 57Y, 7N, 22A (passes)</a:t>
            </a:r>
            <a:endParaRPr lang="en-US"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26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98818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12537 in </a:t>
            </a:r>
            <a:r>
              <a:rPr lang="en-US" sz="1400" b="0" dirty="0">
                <a:solidFill>
                  <a:schemeClr val="tx1"/>
                </a:solidFill>
                <a:hlinkClick r:id="rId2"/>
              </a:rPr>
              <a:t>11-22/1610r1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pt-BR" sz="1400" b="0" dirty="0">
                <a:solidFill>
                  <a:schemeClr val="tx1"/>
                </a:solidFill>
              </a:rPr>
              <a:t>10784, 10785, 10786, 10787 in </a:t>
            </a:r>
            <a:r>
              <a:rPr lang="pt-BR" sz="1400" b="0" dirty="0">
                <a:solidFill>
                  <a:schemeClr val="tx1"/>
                </a:solidFill>
                <a:hlinkClick r:id="rId3"/>
              </a:rPr>
              <a:t>11-22/1611r1</a:t>
            </a:r>
            <a:r>
              <a:rPr lang="pt-BR" sz="1400" b="0" dirty="0">
                <a:solidFill>
                  <a:schemeClr val="tx1"/>
                </a:solidFill>
              </a:rPr>
              <a:t> </a:t>
            </a:r>
            <a:r>
              <a:rPr lang="en-US" sz="1400" b="0" i="1" dirty="0">
                <a:solidFill>
                  <a:schemeClr val="tx1"/>
                </a:solidFill>
              </a:rPr>
              <a:t>[4 CIDs]</a:t>
            </a:r>
            <a:endParaRPr lang="en-US" sz="1400" b="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969670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11936, 10821, 10822, 11279, 11006, 11007, 11280, 11008, 11963, 11009, 11153, 11937, 11010, 11012 in </a:t>
            </a:r>
            <a:r>
              <a:rPr lang="en-US" sz="1200" b="0" dirty="0">
                <a:solidFill>
                  <a:schemeClr val="tx1"/>
                </a:solidFill>
                <a:hlinkClick r:id="rId2"/>
              </a:rPr>
              <a:t>11-22/1645r1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10510, 10379, 10475, 10262, 10380, 10476, 11803, 10264, 10181, 11825 in </a:t>
            </a:r>
            <a:r>
              <a:rPr lang="en-US" sz="1200" b="0" dirty="0">
                <a:solidFill>
                  <a:schemeClr val="tx1"/>
                </a:solidFill>
                <a:hlinkClick r:id="rId3"/>
              </a:rPr>
              <a:t>11-22/1582r2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12958, 11123, 10842, 10708, 13126, 13127, 11987, 10844 in </a:t>
            </a:r>
            <a:r>
              <a:rPr lang="en-US" sz="1200" b="0" dirty="0">
                <a:solidFill>
                  <a:schemeClr val="tx1"/>
                </a:solidFill>
                <a:hlinkClick r:id="rId4"/>
              </a:rPr>
              <a:t>11-22/1477r1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 13715, 13124, 12977, 13125, 14102 in </a:t>
            </a:r>
            <a:r>
              <a:rPr lang="en-US" sz="1200" b="0" dirty="0">
                <a:solidFill>
                  <a:schemeClr val="tx1"/>
                </a:solidFill>
                <a:hlinkClick r:id="rId5"/>
              </a:rPr>
              <a:t>11-22/1500r1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13855, 12050, 13377, 13794, 13378, 13795, 12640, 12641, 12642, 10246, 13376, 10027, 13619, 13992 in </a:t>
            </a:r>
            <a:r>
              <a:rPr lang="en-US" sz="1200" b="0" dirty="0">
                <a:solidFill>
                  <a:schemeClr val="tx1"/>
                </a:solidFill>
                <a:hlinkClick r:id="rId6"/>
              </a:rPr>
              <a:t>11-22/1381r3</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14014, 14015, 13901 in </a:t>
            </a:r>
            <a:r>
              <a:rPr lang="en-US" sz="1200" b="0" dirty="0">
                <a:solidFill>
                  <a:schemeClr val="tx1"/>
                </a:solidFill>
                <a:hlinkClick r:id="rId7"/>
              </a:rPr>
              <a:t>11-22/1453r2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7055530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13278, 13279, 12996, 12081, 12082, 14017, 12080 in </a:t>
            </a:r>
            <a:r>
              <a:rPr lang="en-US" sz="1200" b="0" dirty="0">
                <a:solidFill>
                  <a:schemeClr val="tx1"/>
                </a:solidFill>
                <a:hlinkClick r:id="rId2"/>
              </a:rPr>
              <a:t>11-22/1487r7</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10368, 10867, 11583, 11599, 11680, 13707, 14003, 12889, 12683, 10362, 12891, 13634, 11462, 12448, 13663 in </a:t>
            </a:r>
            <a:r>
              <a:rPr lang="en-US" sz="1200" b="0" dirty="0">
                <a:solidFill>
                  <a:schemeClr val="tx1"/>
                </a:solidFill>
                <a:hlinkClick r:id="rId3"/>
              </a:rPr>
              <a:t>11-22/1503r2</a:t>
            </a:r>
            <a:r>
              <a:rPr lang="en-US" sz="1200" b="0" dirty="0">
                <a:solidFill>
                  <a:schemeClr val="tx1"/>
                </a:solidFill>
              </a:rPr>
              <a:t> </a:t>
            </a:r>
            <a:r>
              <a:rPr lang="en-US" sz="1200" b="0" i="1" dirty="0">
                <a:solidFill>
                  <a:schemeClr val="tx1"/>
                </a:solidFill>
              </a:rPr>
              <a:t>[15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229983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11683 in </a:t>
            </a:r>
            <a:r>
              <a:rPr lang="en-US" sz="1200" b="0" dirty="0">
                <a:solidFill>
                  <a:schemeClr val="tx1"/>
                </a:solidFill>
                <a:hlinkClick r:id="rId2"/>
              </a:rPr>
              <a:t>11-22/1307r2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11274, 11275, 11663, 11669, 11670 in </a:t>
            </a:r>
            <a:r>
              <a:rPr lang="en-US" sz="1200" b="0" dirty="0">
                <a:solidFill>
                  <a:schemeClr val="tx1"/>
                </a:solidFill>
                <a:hlinkClick r:id="rId3"/>
              </a:rPr>
              <a:t>11-22/1468r2</a:t>
            </a:r>
            <a:r>
              <a:rPr lang="en-US" sz="1200" b="0" dirty="0">
                <a:solidFill>
                  <a:schemeClr val="tx1"/>
                </a:solidFill>
              </a:rPr>
              <a:t> </a:t>
            </a:r>
            <a:r>
              <a:rPr lang="en-US" sz="1200" b="0" i="1" dirty="0">
                <a:solidFill>
                  <a:schemeClr val="tx1"/>
                </a:solidFill>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Zinan Lin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7240871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451 (PHY-ERRATA)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10337 in </a:t>
            </a:r>
            <a:r>
              <a:rPr lang="en-US" sz="1200" u="sng" dirty="0">
                <a:solidFill>
                  <a:schemeClr val="tx1"/>
                </a:solidFill>
                <a:effectLst/>
                <a:ea typeface="Calibri" panose="020F0502020204030204" pitchFamily="34" charset="0"/>
                <a:hlinkClick r:id="rId2"/>
              </a:rPr>
              <a:t>11-22/1384r0</a:t>
            </a:r>
            <a:r>
              <a:rPr lang="en-US" sz="1200" i="1" dirty="0">
                <a:solidFill>
                  <a:schemeClr val="tx1"/>
                </a:solidFill>
              </a:rPr>
              <a:t> </a:t>
            </a:r>
            <a:r>
              <a:rPr lang="en-US" sz="1200" dirty="0">
                <a:solidFill>
                  <a:schemeClr val="tx1"/>
                </a:solidFill>
              </a:rPr>
              <a:t>and 10377 in </a:t>
            </a:r>
            <a:r>
              <a:rPr lang="en-US" sz="1200" dirty="0">
                <a:solidFill>
                  <a:schemeClr val="tx1"/>
                </a:solidFill>
                <a:hlinkClick r:id="rId3"/>
              </a:rPr>
              <a:t>11-22/1293r2</a:t>
            </a:r>
            <a:r>
              <a:rPr lang="en-US" sz="1200" dirty="0">
                <a:solidFill>
                  <a:schemeClr val="tx1"/>
                </a:solidFill>
              </a:rPr>
              <a:t>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r>
              <a:rPr lang="en-US" sz="1400" b="0" dirty="0"/>
              <a:t>Note: CR for these CIDs obtained majority support during the SP phase, however the CID list that was included in the SP/motion was incorrect. This motion points to the correct documents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487949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452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11-22/1773r6</a:t>
            </a:r>
            <a:endParaRPr lang="en-US" sz="1800" dirty="0"/>
          </a:p>
          <a:p>
            <a:pPr>
              <a:buFont typeface="Arial" panose="020B0604020202020204" pitchFamily="34" charset="0"/>
              <a:buChar char="•"/>
            </a:pPr>
            <a:endParaRPr lang="en-US" sz="1800" dirty="0"/>
          </a:p>
          <a:p>
            <a:pPr marL="0" indent="0"/>
            <a:r>
              <a:rPr lang="en-US" sz="1800" dirty="0"/>
              <a:t>Move: Kumail Haider		Second: Po-Kai Huang</a:t>
            </a:r>
          </a:p>
          <a:p>
            <a:pPr marL="0" indent="0"/>
            <a:r>
              <a:rPr lang="en-US" sz="1800" dirty="0"/>
              <a:t>Discussion: Some discussion.</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39354254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453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11-22/1213r4</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 </a:t>
            </a:r>
          </a:p>
          <a:p>
            <a:pPr marL="0" indent="0"/>
            <a:r>
              <a:rPr lang="en-US" sz="1800" dirty="0"/>
              <a:t>Discussion: Some discussion.</a:t>
            </a:r>
            <a:endParaRPr lang="en-US" sz="1800" b="0" dirty="0"/>
          </a:p>
          <a:p>
            <a:r>
              <a:rPr lang="en-US" sz="1800" dirty="0"/>
              <a:t>Preliminary Result: 32Y, 21N, 38A (fails)</a:t>
            </a:r>
          </a:p>
          <a:p>
            <a:r>
              <a:rPr lang="en-US" sz="1800" dirty="0">
                <a:highlight>
                  <a:srgbClr val="FF0000"/>
                </a:highlight>
              </a:rPr>
              <a:t>Result: 30Y, 21N, 37A (fails)</a:t>
            </a:r>
          </a:p>
          <a:p>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3152952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454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11-22/1213r5</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Clarification on what the change w.r.t r4.</a:t>
            </a:r>
          </a:p>
          <a:p>
            <a:pPr marL="0" indent="0"/>
            <a:r>
              <a:rPr lang="en-US" sz="1800" dirty="0"/>
              <a:t>Preliminary Result: 27Y, 23N, 28A (fails)</a:t>
            </a:r>
          </a:p>
          <a:p>
            <a:pPr marL="0" indent="0"/>
            <a:r>
              <a:rPr lang="en-US" sz="1800" dirty="0">
                <a:highlight>
                  <a:srgbClr val="FF0000"/>
                </a:highlight>
              </a:rPr>
              <a:t>Result: 26Y, 23N, 27A (fails)</a:t>
            </a:r>
          </a:p>
          <a:p>
            <a:pPr marL="0" indent="0"/>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5905782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455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11-22/1213r6</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See other discussions.</a:t>
            </a:r>
          </a:p>
          <a:p>
            <a:pPr marL="0" indent="0"/>
            <a:r>
              <a:rPr lang="en-US" sz="1800" dirty="0"/>
              <a:t>Preliminary Result: 25Y, 26N, 35A (preliminary fails)</a:t>
            </a:r>
          </a:p>
          <a:p>
            <a:pPr marL="0" indent="0"/>
            <a:r>
              <a:rPr lang="en-US" sz="1800" dirty="0">
                <a:highlight>
                  <a:srgbClr val="FF0000"/>
                </a:highlight>
              </a:rPr>
              <a:t>Result: 24Y, 26N, 34A (fails)</a:t>
            </a:r>
          </a:p>
          <a:p>
            <a:pPr marL="0" indent="0"/>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80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Tree>
    <p:extLst>
      <p:ext uri="{BB962C8B-B14F-4D97-AF65-F5344CB8AC3E}">
        <p14:creationId xmlns:p14="http://schemas.microsoft.com/office/powerpoint/2010/main" val="12885293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t>July plenary</a:t>
            </a:r>
            <a:r>
              <a:rPr lang="en-US" sz="1800" dirty="0">
                <a:solidFill>
                  <a:srgbClr val="FF0000"/>
                </a:solidFill>
              </a:rPr>
              <a:t>*</a:t>
            </a:r>
            <a:r>
              <a:rPr lang="en-US" sz="1800" dirty="0"/>
              <a:t>: </a:t>
            </a:r>
            <a:r>
              <a:rPr lang="en-US" sz="1800" dirty="0">
                <a:solidFill>
                  <a:srgbClr val="6B9F25"/>
                </a:solidFill>
                <a:hlinkClick r:id="rId2"/>
              </a:rPr>
              <a:t>https://mentor.ieee.org/802.11/dcn/22/11-22-1077-07-00be-tgbe-july-plenary-minutes.docx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a:t>
            </a:r>
            <a:r>
              <a:rPr lang="en-US" sz="1800" dirty="0">
                <a:solidFill>
                  <a:srgbClr val="FF0000"/>
                </a:solidFill>
              </a:rPr>
              <a:t>*</a:t>
            </a:r>
            <a:r>
              <a:rPr lang="en-US" sz="1800" dirty="0"/>
              <a:t>: </a:t>
            </a:r>
            <a:r>
              <a:rPr lang="en-US" sz="1800" dirty="0">
                <a:solidFill>
                  <a:srgbClr val="6B9F25"/>
                </a:solidFill>
                <a:hlinkClick r:id="rId3"/>
              </a:rPr>
              <a:t>https://mentor.ieee.org/802.11/dcn/22/11-22-1212-05-00be-tgbe-july-sept-teleconference-minutes.docx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4"/>
              </a:rPr>
              <a:t>https://mentor.ieee.org/802.11/dcn/22/11-22-1591-06-00be-tgbe-sept-interim-minutes.docx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5"/>
              </a:rPr>
              <a:t>https://mentor.ieee.org/802.11/dcn/22/11-22-1759-04-00be-tgbe-sept-nov-teleconference-minutes.docx</a:t>
            </a:r>
            <a:endParaRPr lang="en-US" sz="1800" dirty="0">
              <a:solidFill>
                <a:srgbClr val="6B9F25"/>
              </a:solidFill>
            </a:endParaRPr>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r>
              <a:rPr lang="en-US" sz="1200" dirty="0"/>
              <a:t>*Amended minutes to be aligned with TG officer’s recommendations on motions tracking.</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8787541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Tree>
    <p:extLst>
      <p:ext uri="{BB962C8B-B14F-4D97-AF65-F5344CB8AC3E}">
        <p14:creationId xmlns:p14="http://schemas.microsoft.com/office/powerpoint/2010/main" val="96059922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12086 in </a:t>
            </a:r>
            <a:r>
              <a:rPr lang="en-US" sz="1200" b="0" dirty="0">
                <a:solidFill>
                  <a:schemeClr val="tx1"/>
                </a:solidFill>
                <a:hlinkClick r:id="rId2"/>
              </a:rPr>
              <a:t>11-22/1652r1</a:t>
            </a:r>
            <a:r>
              <a:rPr lang="en-US" sz="1200" b="0" dirty="0">
                <a:solidFill>
                  <a:schemeClr val="tx1"/>
                </a:solidFill>
              </a:rPr>
              <a:t> &amp; 12538 in </a:t>
            </a:r>
            <a:r>
              <a:rPr lang="en-US" sz="1200" b="0" dirty="0">
                <a:solidFill>
                  <a:schemeClr val="tx1"/>
                </a:solidFill>
                <a:hlinkClick r:id="rId3"/>
              </a:rPr>
              <a:t>11-22/1676r1</a:t>
            </a:r>
            <a:r>
              <a:rPr lang="en-US" sz="1200" b="0" dirty="0">
                <a:solidFill>
                  <a:schemeClr val="tx1"/>
                </a:solidFill>
              </a:rPr>
              <a:t> &amp; 12180, 12864, 12865 in </a:t>
            </a:r>
            <a:r>
              <a:rPr lang="en-US" sz="1200" b="0" dirty="0">
                <a:solidFill>
                  <a:schemeClr val="tx1"/>
                </a:solidFill>
                <a:hlinkClick r:id="rId4"/>
              </a:rPr>
              <a:t>11-22/1812r0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11218, 11282, 11283, 10376, 10179, 11207, 11352, 11353, 12846, 10827, 10828 in </a:t>
            </a:r>
            <a:r>
              <a:rPr lang="en-US" sz="1200" b="0" dirty="0">
                <a:solidFill>
                  <a:schemeClr val="tx1"/>
                </a:solidFill>
                <a:hlinkClick r:id="rId5"/>
              </a:rPr>
              <a:t>11-22/1716r1</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12133, 11332, 12476, 10923, 12013, 11214 in </a:t>
            </a:r>
            <a:r>
              <a:rPr lang="en-US" sz="1200" b="0" dirty="0">
                <a:solidFill>
                  <a:schemeClr val="tx1"/>
                </a:solidFill>
                <a:hlinkClick r:id="rId6"/>
              </a:rPr>
              <a:t>11-22/1770r1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10745 in </a:t>
            </a:r>
            <a:r>
              <a:rPr lang="en-US" sz="1200" b="0" dirty="0">
                <a:solidFill>
                  <a:schemeClr val="tx1"/>
                </a:solidFill>
                <a:hlinkClick r:id="rId7"/>
              </a:rPr>
              <a:t>11-22/1379r2</a:t>
            </a:r>
            <a:r>
              <a:rPr lang="en-US" sz="1200" b="0" dirty="0">
                <a:solidFill>
                  <a:schemeClr val="tx1"/>
                </a:solidFill>
              </a:rPr>
              <a:t> &amp; 13560, 13581 in </a:t>
            </a:r>
            <a:r>
              <a:rPr lang="en-US" sz="1200" b="0" dirty="0">
                <a:solidFill>
                  <a:schemeClr val="tx1"/>
                </a:solidFill>
                <a:hlinkClick r:id="rId8"/>
              </a:rPr>
              <a:t>11-22/1808r1</a:t>
            </a:r>
            <a:r>
              <a:rPr lang="en-US" sz="1200" b="0" dirty="0">
                <a:solidFill>
                  <a:schemeClr val="tx1"/>
                </a:solidFill>
              </a:rPr>
              <a:t> &amp; 10951, 10952 in </a:t>
            </a:r>
            <a:r>
              <a:rPr lang="en-US" sz="1200" b="0" dirty="0">
                <a:solidFill>
                  <a:schemeClr val="tx1"/>
                </a:solidFill>
                <a:hlinkClick r:id="rId9"/>
              </a:rPr>
              <a:t>11-22/1813r0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10809, 10810, 11853, 11313, 11307, 11308, 11309, 10393, 12571, 11213, 10338, 12004, 12478, 11805, 11522, 10178, 10173, 11060, 11058, 11059 in </a:t>
            </a:r>
            <a:r>
              <a:rPr lang="en-US" sz="1200" b="0" dirty="0">
                <a:solidFill>
                  <a:schemeClr val="tx1"/>
                </a:solidFill>
                <a:hlinkClick r:id="rId8"/>
              </a:rPr>
              <a:t>11-22/1818r0</a:t>
            </a:r>
            <a:r>
              <a:rPr lang="en-US" sz="1200" b="0" dirty="0">
                <a:solidFill>
                  <a:schemeClr val="tx1"/>
                </a:solidFill>
              </a:rPr>
              <a:t> </a:t>
            </a:r>
            <a:r>
              <a:rPr lang="en-US" sz="1200" b="0" i="1" dirty="0">
                <a:solidFill>
                  <a:schemeClr val="tx1"/>
                </a:solidFill>
              </a:rPr>
              <a:t>[20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Edward Au</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861471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12094, 12095, 12096, 12980, 12981, 13174, 13175, 13176, 13177, 13178, 13180, 13181, 13203, 13498, 13499, 13500, 13501 in </a:t>
            </a:r>
            <a:r>
              <a:rPr lang="en-US" sz="1200" b="0" dirty="0">
                <a:solidFill>
                  <a:schemeClr val="tx1"/>
                </a:solidFill>
                <a:hlinkClick r:id="rId2"/>
              </a:rPr>
              <a:t>11-22/1646r2</a:t>
            </a:r>
            <a:r>
              <a:rPr lang="en-US" sz="1200" b="0" dirty="0">
                <a:solidFill>
                  <a:schemeClr val="tx1"/>
                </a:solidFill>
              </a:rPr>
              <a:t> </a:t>
            </a:r>
            <a:r>
              <a:rPr lang="en-US" sz="1200" b="0" i="1" dirty="0">
                <a:solidFill>
                  <a:schemeClr val="tx1"/>
                </a:solidFill>
              </a:rPr>
              <a:t>[17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10703, 13245, 13109, 13246, 12973 in </a:t>
            </a:r>
            <a:r>
              <a:rPr lang="en-US" sz="1200" b="0" dirty="0">
                <a:solidFill>
                  <a:schemeClr val="tx1"/>
                </a:solidFill>
                <a:hlinkClick r:id="rId3"/>
              </a:rPr>
              <a:t>11-22/1457r1</a:t>
            </a:r>
            <a:r>
              <a:rPr lang="en-US" sz="1200" b="0" dirty="0">
                <a:solidFill>
                  <a:schemeClr val="tx1"/>
                </a:solidFill>
              </a:rPr>
              <a:t> </a:t>
            </a:r>
            <a:r>
              <a:rPr lang="en-US" sz="1200" b="0" i="1" dirty="0">
                <a:solidFill>
                  <a:schemeClr val="tx1"/>
                </a:solidFill>
              </a:rPr>
              <a:t>&amp; </a:t>
            </a:r>
            <a:r>
              <a:rPr lang="en-US" sz="1200" b="0" dirty="0">
                <a:solidFill>
                  <a:schemeClr val="tx1"/>
                </a:solidFill>
              </a:rPr>
              <a:t>11944, 11945 in </a:t>
            </a:r>
            <a:r>
              <a:rPr lang="en-US" sz="1200" b="0" dirty="0">
                <a:solidFill>
                  <a:schemeClr val="tx1"/>
                </a:solidFill>
                <a:hlinkClick r:id="rId4"/>
              </a:rPr>
              <a:t>11-22/1366r0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12885, 14005, 13825 in </a:t>
            </a:r>
            <a:r>
              <a:rPr lang="en-US" sz="1200" b="0" dirty="0">
                <a:solidFill>
                  <a:schemeClr val="tx1"/>
                </a:solidFill>
                <a:hlinkClick r:id="rId5"/>
              </a:rPr>
              <a:t>11-22/1501r1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10629, 10734, 10735, 11421, 11422, 11423, 11424, 11425, 11426, 11427, 11741, 13361, 13362, 13690, 13732, 13984, 13985 in </a:t>
            </a:r>
            <a:r>
              <a:rPr lang="en-US" sz="1200" b="0" dirty="0">
                <a:solidFill>
                  <a:schemeClr val="tx1"/>
                </a:solidFill>
                <a:hlinkClick r:id="rId6"/>
              </a:rPr>
              <a:t>11-22/1399r4</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10987, 10606, 10308, 13151, 13150, 13139, 13140, 12376, 12234, 11946, 11865, 11736, 11087, 11088 in </a:t>
            </a:r>
            <a:r>
              <a:rPr lang="en-US" sz="1200" b="0" dirty="0">
                <a:solidFill>
                  <a:schemeClr val="tx1"/>
                </a:solidFill>
                <a:hlinkClick r:id="rId7"/>
              </a:rPr>
              <a:t>11-22/1690r5</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11039, 13533, 11038, 11055 in </a:t>
            </a:r>
            <a:r>
              <a:rPr lang="en-US" sz="1200" b="0" dirty="0">
                <a:solidFill>
                  <a:schemeClr val="tx1"/>
                </a:solidFill>
                <a:hlinkClick r:id="rId8"/>
              </a:rPr>
              <a:t>11-22/1460r3</a:t>
            </a:r>
            <a:r>
              <a:rPr lang="en-US" sz="1200" b="0" dirty="0">
                <a:solidFill>
                  <a:schemeClr val="tx1"/>
                </a:solidFill>
              </a:rPr>
              <a:t> &amp; 12600, 12601, 12602 in </a:t>
            </a:r>
            <a:r>
              <a:rPr lang="en-US" sz="1200" b="0" dirty="0">
                <a:solidFill>
                  <a:schemeClr val="tx1"/>
                </a:solidFill>
                <a:hlinkClick r:id="rId9"/>
              </a:rPr>
              <a:t>11-22/1496r2</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4751953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10116, 11677, 10788, 13535 in </a:t>
            </a:r>
            <a:r>
              <a:rPr lang="en-US" sz="1200" b="0" u="sng" dirty="0">
                <a:solidFill>
                  <a:srgbClr val="0563C1"/>
                </a:solidFill>
                <a:effectLst/>
                <a:ea typeface="Calibri" panose="020F0502020204030204" pitchFamily="34" charset="0"/>
                <a:hlinkClick r:id="rId2"/>
              </a:rPr>
              <a:t>11-22/1317r2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r>
              <a:rPr lang="en-US" sz="1200" b="0" dirty="0">
                <a:effectLst/>
                <a:ea typeface="Calibri" panose="020F0502020204030204" pitchFamily="34" charset="0"/>
                <a:cs typeface="Times New Roman" panose="02020603050405020304" pitchFamily="18" charset="0"/>
              </a:rPr>
              <a:t>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0995446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13550, 13958, 10802, 10957, 12491, 12492, 14052, 14050 in </a:t>
            </a:r>
            <a:r>
              <a:rPr lang="en-US" sz="1200" b="0" u="sng" dirty="0">
                <a:solidFill>
                  <a:srgbClr val="0563C1"/>
                </a:solidFill>
                <a:effectLst/>
                <a:ea typeface="Calibri" panose="020F0502020204030204" pitchFamily="34" charset="0"/>
                <a:hlinkClick r:id="rId2"/>
              </a:rPr>
              <a:t>11-22/1565r2</a:t>
            </a:r>
            <a:r>
              <a:rPr lang="en-US" sz="1200" b="0" i="1" dirty="0">
                <a:effectLst/>
                <a:ea typeface="Calibri" panose="020F0502020204030204" pitchFamily="34" charset="0"/>
                <a:cs typeface="Times New Roman" panose="02020603050405020304" pitchFamily="18" charset="0"/>
              </a:rPr>
              <a:t> [8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Greg Ko			Second: Yanjun Sun</a:t>
            </a:r>
          </a:p>
          <a:p>
            <a:pPr marL="0" indent="0"/>
            <a:r>
              <a:rPr lang="en-US" sz="1600" dirty="0"/>
              <a:t>Discussion: Some discussion.</a:t>
            </a:r>
            <a:endParaRPr lang="en-US" sz="1600" b="0" dirty="0"/>
          </a:p>
          <a:p>
            <a:r>
              <a:rPr lang="en-US" sz="1600" dirty="0"/>
              <a:t>Preliminary Result: 	31Y, 27N, 36A (fail)</a:t>
            </a:r>
          </a:p>
          <a:p>
            <a:r>
              <a:rPr lang="en-US" sz="1600" dirty="0"/>
              <a:t>Result: </a:t>
            </a:r>
            <a:r>
              <a:rPr lang="en-US" sz="1600" dirty="0">
                <a:highlight>
                  <a:srgbClr val="FF0000"/>
                </a:highlight>
              </a:rPr>
              <a:t>30Y, 27N, 33A (fails)</a:t>
            </a:r>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9783182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13490, 12606, 12607, 12609 in </a:t>
            </a:r>
            <a:r>
              <a:rPr lang="en-US" sz="1200" b="0" dirty="0">
                <a:effectLst/>
                <a:cs typeface="Times New Roman" panose="02020603050405020304" pitchFamily="18" charset="0"/>
                <a:hlinkClick r:id="rId2"/>
              </a:rPr>
              <a:t>11-22/1228r4</a:t>
            </a:r>
            <a:r>
              <a:rPr lang="en-US" sz="1200" b="0" dirty="0">
                <a:effectLst/>
                <a:cs typeface="Times New Roman" panose="02020603050405020304" pitchFamily="18" charset="0"/>
              </a:rPr>
              <a:t> &amp; </a:t>
            </a:r>
            <a:r>
              <a:rPr lang="en-GB" sz="1200" b="0" kern="100" dirty="0">
                <a:effectLst/>
                <a:ea typeface="Malgun Gothic" panose="020B0503020000020004" pitchFamily="34" charset="-127"/>
                <a:cs typeface="Times New Roman" panose="02020603050405020304" pitchFamily="18" charset="0"/>
              </a:rPr>
              <a:t>13446 in </a:t>
            </a:r>
            <a:r>
              <a:rPr lang="en-US" sz="1200" b="0" dirty="0">
                <a:effectLst/>
                <a:cs typeface="Times New Roman" panose="02020603050405020304" pitchFamily="18" charset="0"/>
                <a:hlinkClick r:id="rId3"/>
              </a:rPr>
              <a:t>11-22/1470r8</a:t>
            </a:r>
            <a:r>
              <a:rPr lang="en-US" sz="1200" b="0" dirty="0">
                <a:effectLst/>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13241 in </a:t>
            </a:r>
            <a:r>
              <a:rPr lang="en-US" sz="1200" b="0" dirty="0">
                <a:effectLst/>
                <a:cs typeface="Times New Roman" panose="02020603050405020304" pitchFamily="18" charset="0"/>
                <a:hlinkClick r:id="rId4"/>
              </a:rPr>
              <a:t>11-22/1280r6</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13162, 13599 </a:t>
            </a:r>
            <a:r>
              <a:rPr lang="en-US" sz="1200" b="0" dirty="0">
                <a:effectLst/>
                <a:cs typeface="Times New Roman" panose="02020603050405020304" pitchFamily="18" charset="0"/>
                <a:hlinkClick r:id="rId5"/>
              </a:rPr>
              <a:t>11-22/1178r6</a:t>
            </a:r>
            <a:r>
              <a:rPr lang="en-US" sz="1200" b="0" dirty="0">
                <a:effectLst/>
                <a:cs typeface="Times New Roman" panose="02020603050405020304" pitchFamily="18" charset="0"/>
              </a:rPr>
              <a:t>  &amp; </a:t>
            </a:r>
            <a:r>
              <a:rPr lang="en-US" sz="1200" b="0" kern="0" dirty="0">
                <a:effectLst/>
                <a:ea typeface="Malgun Gothic" panose="020B0503020000020004" pitchFamily="34" charset="-127"/>
                <a:cs typeface="Times New Roman" panose="02020603050405020304" pitchFamily="18" charset="0"/>
              </a:rPr>
              <a:t>12359, 13395 in </a:t>
            </a:r>
            <a:r>
              <a:rPr lang="en-US" sz="1200" b="0" dirty="0">
                <a:effectLst/>
                <a:cs typeface="Times New Roman" panose="02020603050405020304" pitchFamily="18" charset="0"/>
                <a:hlinkClick r:id="rId6"/>
              </a:rPr>
              <a:t>11-22/1400r6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dirty="0">
                <a:effectLst/>
                <a:cs typeface="Times New Roman" panose="02020603050405020304" pitchFamily="18" charset="0"/>
              </a:rPr>
              <a:t>10531, 13723, 11830, 11831, 11488, 13047, 11832, 12159, 12232, 11118, 10533 in </a:t>
            </a:r>
            <a:r>
              <a:rPr lang="en-US" sz="1200" b="0" dirty="0">
                <a:effectLst/>
                <a:cs typeface="Times New Roman" panose="02020603050405020304" pitchFamily="18" charset="0"/>
                <a:hlinkClick r:id="rId7"/>
              </a:rPr>
              <a:t>11-22/1746r4</a:t>
            </a:r>
            <a:r>
              <a:rPr lang="en-US" sz="1200" b="0" dirty="0">
                <a:effectLst/>
                <a:cs typeface="Times New Roman" panose="02020603050405020304" pitchFamily="18" charset="0"/>
              </a:rPr>
              <a:t> </a:t>
            </a:r>
            <a:r>
              <a:rPr lang="en-US" sz="1200" b="0" i="1" dirty="0">
                <a:effectLst/>
                <a:cs typeface="Times New Roman" panose="02020603050405020304" pitchFamily="18" charset="0"/>
              </a:rPr>
              <a:t>[11 CIDs]</a:t>
            </a:r>
          </a:p>
          <a:p>
            <a:pPr marL="171450" indent="-1714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13765 in </a:t>
            </a:r>
            <a:r>
              <a:rPr lang="en-US" sz="1200" b="0" kern="100" dirty="0">
                <a:ea typeface="Malgun Gothic" panose="020B0503020000020004" pitchFamily="34" charset="-127"/>
                <a:cs typeface="Times New Roman" panose="02020603050405020304" pitchFamily="18" charset="0"/>
                <a:hlinkClick r:id="rId8"/>
              </a:rPr>
              <a:t>11-22/1422r4</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 CID]</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13131, 13946, 13148, 10588, 13153, 11919, 10591, 11920, 10592, 13971, 12978, 13155 in </a:t>
            </a:r>
            <a:r>
              <a:rPr lang="en-US" sz="1200" b="0" kern="100" dirty="0">
                <a:effectLst/>
                <a:ea typeface="Malgun Gothic" panose="020B0503020000020004" pitchFamily="34" charset="-127"/>
                <a:cs typeface="Times New Roman" panose="02020603050405020304" pitchFamily="18" charset="0"/>
                <a:hlinkClick r:id="rId8"/>
              </a:rPr>
              <a:t>11-22/1717r1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13916, 11743, 13370, 13369, 10737, 11559, 10117, 10121, 12228, 12591, 14049 in </a:t>
            </a:r>
            <a:r>
              <a:rPr lang="en-US" sz="1200" b="0" kern="100" dirty="0">
                <a:effectLst/>
                <a:ea typeface="Malgun Gothic" panose="020B0503020000020004" pitchFamily="34" charset="-127"/>
                <a:cs typeface="Times New Roman" panose="02020603050405020304" pitchFamily="18" charset="0"/>
                <a:hlinkClick r:id="rId9"/>
              </a:rPr>
              <a:t>11-22/1705r2</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8371376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12592, 12705, 12193, 12194, </a:t>
            </a:r>
            <a:r>
              <a:rPr lang="en-US" sz="1200" b="0" i="0" dirty="0">
                <a:solidFill>
                  <a:srgbClr val="222222"/>
                </a:solidFill>
                <a:effectLst/>
              </a:rPr>
              <a:t>12065, 12068, 12064, 10015, 11375, 13114, 13115, 10442</a:t>
            </a:r>
            <a:endParaRPr lang="en-US" sz="1200" b="0" dirty="0">
              <a:solidFill>
                <a:schemeClr val="tx1"/>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Stephen McCann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5901795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462 (Withdrawal-2)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600" b="0" dirty="0">
                <a:solidFill>
                  <a:schemeClr val="tx1"/>
                </a:solidFill>
              </a:rPr>
              <a:t>11225</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Youhan Kim				Second: Ross Jian Yu</a:t>
            </a:r>
          </a:p>
          <a:p>
            <a:pPr marL="0" indent="0"/>
            <a:r>
              <a:rPr lang="en-US" sz="1600" dirty="0"/>
              <a:t>Discussion: None.</a:t>
            </a:r>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4071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463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11-22/1773r10</a:t>
            </a:r>
            <a:endParaRPr lang="en-US" sz="1800" dirty="0"/>
          </a:p>
          <a:p>
            <a:pPr>
              <a:buFont typeface="Arial" panose="020B0604020202020204" pitchFamily="34" charset="0"/>
              <a:buChar char="•"/>
            </a:pPr>
            <a:endParaRPr lang="en-US" sz="1800" dirty="0"/>
          </a:p>
          <a:p>
            <a:pPr marL="0" indent="0"/>
            <a:r>
              <a:rPr lang="en-US" sz="1800" dirty="0"/>
              <a:t>Move: Kumail Haider		Second: Abhishek Patil</a:t>
            </a:r>
          </a:p>
          <a:p>
            <a:pPr marL="0" indent="0"/>
            <a:r>
              <a:rPr lang="en-US" sz="1800" dirty="0"/>
              <a:t>Discussion: Some.</a:t>
            </a:r>
          </a:p>
          <a:p>
            <a:pPr marL="0" indent="0"/>
            <a:r>
              <a:rPr lang="en-US" sz="1800" dirty="0"/>
              <a:t>Preliminary Result: 59Y, 4N, 30A (pass)</a:t>
            </a:r>
          </a:p>
          <a:p>
            <a:pPr marL="0" indent="0"/>
            <a:r>
              <a:rPr lang="en-US" sz="1800" dirty="0"/>
              <a:t>Result: </a:t>
            </a:r>
            <a:r>
              <a:rPr lang="en-US" sz="1800" dirty="0">
                <a:highlight>
                  <a:srgbClr val="00FF00"/>
                </a:highlight>
              </a:rPr>
              <a:t>59Y, 4N, 27A (pass)</a:t>
            </a:r>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9617697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12839, 13051, 12890,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12724,</a:t>
            </a:r>
            <a:r>
              <a:rPr lang="en-US" sz="1200" b="0" kern="100" dirty="0">
                <a:effectLst/>
                <a:ea typeface="Malgun Gothic" panose="020B0503020000020004" pitchFamily="34" charset="-127"/>
                <a:cs typeface="Times New Roman" panose="02020603050405020304" pitchFamily="18" charset="0"/>
              </a:rPr>
              <a:t> 10055, 11653, 13078, 14068, 11779, 12673, 13410, 12676, 12678,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13054</a:t>
            </a:r>
            <a:r>
              <a:rPr lang="en-US" sz="1200" b="0" kern="100" dirty="0">
                <a:effectLst/>
                <a:ea typeface="Malgun Gothic" panose="020B0503020000020004" pitchFamily="34" charset="-127"/>
                <a:cs typeface="Times New Roman" panose="02020603050405020304" pitchFamily="18" charset="0"/>
              </a:rPr>
              <a:t>, 12411, 13419, 12521, 12429, 13706, 12730, 12731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2"/>
              </a:rPr>
              <a:t>11-22/1756r3</a:t>
            </a:r>
            <a:r>
              <a:rPr lang="en-US" sz="1200" b="0" dirty="0">
                <a:effectLst/>
                <a:cs typeface="Times New Roman" panose="02020603050405020304" pitchFamily="18" charset="0"/>
              </a:rPr>
              <a:t> </a:t>
            </a:r>
            <a:r>
              <a:rPr lang="en-US" sz="1200" b="0" i="1" dirty="0">
                <a:effectLst/>
                <a:cs typeface="Times New Roman" panose="02020603050405020304" pitchFamily="18" charset="0"/>
              </a:rPr>
              <a:t>[19 CIDs]</a:t>
            </a:r>
            <a:endParaRPr lang="en-US" sz="12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GB" sz="1200" b="0" kern="100" dirty="0">
                <a:effectLst/>
                <a:ea typeface="Malgun Gothic" panose="020B0503020000020004" pitchFamily="34" charset="-127"/>
                <a:cs typeface="Times New Roman" panose="02020603050405020304" pitchFamily="18" charset="0"/>
              </a:rPr>
              <a:t>13899, 12825, 12325, 10007, 13922, 13800, 12113, </a:t>
            </a:r>
            <a:r>
              <a:rPr lang="en-GB" sz="1200" b="0" strike="sngStrike" kern="100" dirty="0">
                <a:solidFill>
                  <a:srgbClr val="FF0000"/>
                </a:solidFill>
                <a:ea typeface="Malgun Gothic" panose="020B0503020000020004" pitchFamily="34" charset="-127"/>
                <a:cs typeface="Times New Roman" panose="02020603050405020304" pitchFamily="18" charset="0"/>
              </a:rPr>
              <a:t>11752, 13517, 12111</a:t>
            </a:r>
            <a:r>
              <a:rPr lang="en-GB" sz="1200" b="0" strike="sngStrike" kern="100" dirty="0">
                <a:solidFill>
                  <a:srgbClr val="FF0000"/>
                </a:solidFill>
                <a:effectLst/>
                <a:ea typeface="Malgun Gothic" panose="020B0503020000020004" pitchFamily="34" charset="-127"/>
                <a:cs typeface="Times New Roman" panose="02020603050405020304" pitchFamily="18" charset="0"/>
              </a:rPr>
              <a:t>,</a:t>
            </a:r>
            <a:r>
              <a:rPr lang="en-GB" sz="1200" b="0" kern="100" dirty="0">
                <a:effectLst/>
                <a:ea typeface="Malgun Gothic" panose="020B0503020000020004" pitchFamily="34" charset="-127"/>
                <a:cs typeface="Times New Roman" panose="02020603050405020304" pitchFamily="18" charset="0"/>
              </a:rPr>
              <a:t> 11084, 13995, 13923, 13996, 13388, 13695, 13997, 13697, 13924, 13801, 12385, 13698, 12816, 13696, 13998, 11753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3"/>
              </a:rPr>
              <a:t>11-22/1747r3</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12897, 12898, 13586, 13129, 11849, 14040 in </a:t>
            </a:r>
            <a:r>
              <a:rPr lang="en-US" sz="1200" b="0" dirty="0">
                <a:effectLst/>
                <a:cs typeface="Times New Roman" panose="02020603050405020304" pitchFamily="18" charset="0"/>
                <a:hlinkClick r:id="rId4"/>
              </a:rPr>
              <a:t>11-22/1766r2</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10249, 10250, 11442, 10498, 11261, 11571, 11754, 12651, 12652, 12653, 12654, 12655, 12657, 11262, 13742, 13849, 11959, 13802, 12357, 13803, 12358, 12656, 10499 in </a:t>
            </a:r>
            <a:r>
              <a:rPr lang="en-US" sz="1200" b="0" dirty="0">
                <a:effectLst/>
                <a:cs typeface="Times New Roman" panose="02020603050405020304" pitchFamily="18" charset="0"/>
                <a:hlinkClick r:id="rId5"/>
              </a:rPr>
              <a:t>11-22/1417r0</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11527, 11837, 10142, 12045, 12114, 12175, 12570, 13743, 13406 in </a:t>
            </a:r>
            <a:r>
              <a:rPr lang="en-US" sz="1200" b="0" dirty="0">
                <a:effectLst/>
                <a:cs typeface="Times New Roman" panose="02020603050405020304" pitchFamily="18" charset="0"/>
                <a:hlinkClick r:id="rId6"/>
              </a:rPr>
              <a:t>11-22/1744r1</a:t>
            </a:r>
            <a:r>
              <a:rPr lang="en-US" sz="1200" b="0" dirty="0">
                <a:effectLst/>
                <a:cs typeface="Times New Roman" panose="02020603050405020304" pitchFamily="18" charset="0"/>
              </a:rPr>
              <a:t> </a:t>
            </a:r>
            <a:r>
              <a:rPr lang="en-US" sz="1200" b="0" i="1" dirty="0">
                <a:effectLst/>
                <a:cs typeface="Times New Roman" panose="02020603050405020304" pitchFamily="18" charset="0"/>
              </a:rPr>
              <a:t>[9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12381, 12382, 12383, 10319, 10651, 10320, 10321, 10322, 10323, 10652, 10653, 11749, 11750, 11751, 12645, 13385, 10324, 11134, 11570, 12384, 14048, 10655, 10286, 11526, 13994, 11968 in </a:t>
            </a:r>
            <a:r>
              <a:rPr lang="en-US" sz="1200" b="0" dirty="0">
                <a:effectLst/>
                <a:cs typeface="Times New Roman" panose="02020603050405020304" pitchFamily="18" charset="0"/>
                <a:hlinkClick r:id="rId7"/>
              </a:rPr>
              <a:t>11-22/1583r2</a:t>
            </a:r>
            <a:r>
              <a:rPr lang="en-US" sz="1200" b="0" dirty="0">
                <a:effectLst/>
                <a:cs typeface="Times New Roman" panose="02020603050405020304" pitchFamily="18" charset="0"/>
              </a:rPr>
              <a:t> </a:t>
            </a:r>
            <a:r>
              <a:rPr lang="en-US" sz="1200" b="0" i="1" dirty="0">
                <a:effectLst/>
                <a:cs typeface="Times New Roman" panose="02020603050405020304" pitchFamily="18" charset="0"/>
              </a:rPr>
              <a:t>[26 CIDs]</a:t>
            </a:r>
          </a:p>
          <a:p>
            <a:pPr marL="0" indent="0"/>
            <a:r>
              <a:rPr lang="en-US" altLang="en-US" sz="1400" b="1" dirty="0"/>
              <a:t>and incorporate the text changes into the latest TGbe draft.</a:t>
            </a:r>
          </a:p>
          <a:p>
            <a:pPr marL="0" indent="0"/>
            <a:r>
              <a:rPr lang="en-US" sz="1400" dirty="0"/>
              <a:t>Move: Po-Kai Huang			Second: Mike Montemurro</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*Had already been approved by Motion 439.</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65988958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To Amend</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amend motion 464 by removing the following CIDs from the list:</a:t>
            </a:r>
          </a:p>
          <a:p>
            <a:pPr marL="285750" indent="-285750">
              <a:buFont typeface="Arial" panose="020B0604020202020204" pitchFamily="34" charset="0"/>
              <a:buChar char="•"/>
            </a:pPr>
            <a:r>
              <a:rPr lang="en-US" sz="1400" b="0" dirty="0">
                <a:solidFill>
                  <a:schemeClr val="tx1"/>
                </a:solidFill>
              </a:rPr>
              <a:t>13517, 11752, 12111</a:t>
            </a:r>
          </a:p>
          <a:p>
            <a:pPr marL="0" indent="0"/>
            <a:endParaRPr lang="en-US" sz="1400" dirty="0"/>
          </a:p>
          <a:p>
            <a:pPr marL="0" indent="0"/>
            <a:r>
              <a:rPr lang="en-US" sz="1400" dirty="0"/>
              <a:t>Move: Yongho Seok			Second: James Yee</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0527028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10986,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11383,</a:t>
            </a:r>
            <a:r>
              <a:rPr lang="en-US" sz="1100" b="0" kern="100" dirty="0">
                <a:effectLst/>
                <a:ea typeface="Malgun Gothic" panose="020B0503020000020004" pitchFamily="34" charset="-127"/>
                <a:cs typeface="Times New Roman" panose="02020603050405020304" pitchFamily="18" charset="0"/>
              </a:rPr>
              <a:t> 11506, 11507, 11681, 11898, 11899, 11900, 12344, 12871, 12872, 13459, 13460, 13554 in </a:t>
            </a:r>
            <a:r>
              <a:rPr lang="en-US" sz="1100" b="0" dirty="0">
                <a:effectLst/>
                <a:cs typeface="Times New Roman" panose="02020603050405020304" pitchFamily="18" charset="0"/>
                <a:hlinkClick r:id="rId2"/>
              </a:rPr>
              <a:t>11-22/1742r2</a:t>
            </a:r>
            <a:r>
              <a:rPr lang="en-US" sz="1100" b="0" dirty="0">
                <a:effectLst/>
                <a:cs typeface="Times New Roman" panose="02020603050405020304" pitchFamily="18" charset="0"/>
              </a:rPr>
              <a:t> </a:t>
            </a:r>
            <a:r>
              <a:rPr lang="en-US" sz="1100" b="0" i="1" dirty="0">
                <a:effectLst/>
                <a:cs typeface="Times New Roman" panose="02020603050405020304" pitchFamily="18" charset="0"/>
              </a:rPr>
              <a:t>[14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13022, 10695, 12828 in </a:t>
            </a:r>
            <a:r>
              <a:rPr lang="en-US" sz="1100" b="0" dirty="0">
                <a:effectLst/>
                <a:cs typeface="Times New Roman" panose="02020603050405020304" pitchFamily="18" charset="0"/>
                <a:hlinkClick r:id="rId3"/>
              </a:rPr>
              <a:t>11-22/1827r1</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12671, 11248, 12173, 12246 in </a:t>
            </a:r>
            <a:r>
              <a:rPr lang="en-US" sz="1100" b="0" dirty="0">
                <a:effectLst/>
                <a:cs typeface="Times New Roman" panose="02020603050405020304" pitchFamily="18" charset="0"/>
                <a:hlinkClick r:id="rId4"/>
              </a:rPr>
              <a:t>11-22/1768r4</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10546 in </a:t>
            </a:r>
            <a:r>
              <a:rPr lang="en-US" sz="1100" b="0" dirty="0">
                <a:cs typeface="Times New Roman" panose="02020603050405020304" pitchFamily="18" charset="0"/>
                <a:hlinkClick r:id="rId5"/>
              </a:rPr>
              <a:t>11-22/1369r3</a:t>
            </a:r>
            <a:r>
              <a:rPr lang="en-US" sz="1100" b="0" dirty="0">
                <a:cs typeface="Times New Roman" panose="02020603050405020304" pitchFamily="18" charset="0"/>
              </a:rPr>
              <a:t> </a:t>
            </a:r>
            <a:r>
              <a:rPr lang="en-US" sz="1100" b="0" i="1" dirty="0">
                <a:cs typeface="Times New Roman" panose="02020603050405020304" pitchFamily="18" charset="0"/>
              </a:rPr>
              <a:t>[8 CIDs]</a:t>
            </a:r>
            <a:endParaRPr lang="en-US" sz="11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11002, 11003, 11004, 11005, 12011, 11097, 12352, 10948, 11869, 11870, 11961 in </a:t>
            </a:r>
            <a:r>
              <a:rPr lang="en-US" sz="1100" b="0" dirty="0">
                <a:effectLst/>
                <a:cs typeface="Times New Roman" panose="02020603050405020304" pitchFamily="18" charset="0"/>
                <a:hlinkClick r:id="rId6"/>
              </a:rPr>
              <a:t>11-22/1748r3</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12340, 12460, 10470, 10687, 10690, 12417, 13061, 13062 in </a:t>
            </a:r>
            <a:r>
              <a:rPr lang="en-US" sz="1100" b="0" dirty="0">
                <a:effectLst/>
                <a:cs typeface="Times New Roman" panose="02020603050405020304" pitchFamily="18" charset="0"/>
                <a:hlinkClick r:id="rId7"/>
              </a:rPr>
              <a:t>11-22/1828r0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14085 in </a:t>
            </a:r>
            <a:r>
              <a:rPr lang="en-US" sz="1100" b="0" kern="100" dirty="0">
                <a:effectLst/>
                <a:ea typeface="Malgun Gothic" panose="020B0503020000020004" pitchFamily="34" charset="-127"/>
                <a:cs typeface="Times New Roman" panose="02020603050405020304" pitchFamily="18" charset="0"/>
                <a:hlinkClick r:id="rId8"/>
              </a:rPr>
              <a:t>11-22/1200r2</a:t>
            </a:r>
            <a:r>
              <a:rPr lang="en-US" sz="1100" b="0" kern="100" dirty="0">
                <a:effectLst/>
                <a:ea typeface="Malgun Gothic" panose="020B0503020000020004" pitchFamily="34" charset="-127"/>
                <a:cs typeface="Times New Roman" panose="02020603050405020304" pitchFamily="18" charset="0"/>
              </a:rPr>
              <a:t> </a:t>
            </a:r>
            <a:r>
              <a:rPr lang="en-US" sz="1100" b="0" i="1" dirty="0">
                <a:effectLst/>
                <a:cs typeface="Times New Roman" panose="02020603050405020304" pitchFamily="18" charset="0"/>
              </a:rPr>
              <a:t>[9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10359, 10707, 10709, 11652, 13702, 13957, 11984, 11266, 13396, 13929, 13557, 12447, 13397, 10034, 11600, 11647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t>
            </a:r>
            <a:r>
              <a:rPr lang="en-US" sz="1100" b="0" i="1" dirty="0">
                <a:effectLst/>
                <a:cs typeface="Times New Roman" panose="02020603050405020304" pitchFamily="18" charset="0"/>
              </a:rPr>
              <a:t>[16 CIDs]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10251, 10853, 11265, 11445, 12272, 12662, 13672, 13806, 13928, 13954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10030 in </a:t>
            </a:r>
            <a:r>
              <a:rPr lang="en-US" sz="1100" b="0" dirty="0">
                <a:effectLst/>
                <a:cs typeface="Times New Roman" panose="02020603050405020304" pitchFamily="18" charset="0"/>
                <a:hlinkClick r:id="rId10"/>
              </a:rPr>
              <a:t>11-22/1793r1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14086, 10701, 11991, 11992, 11246 in </a:t>
            </a:r>
            <a:r>
              <a:rPr lang="en-US" sz="1100" b="0" dirty="0">
                <a:effectLst/>
                <a:cs typeface="Times New Roman" panose="02020603050405020304" pitchFamily="18" charset="0"/>
                <a:hlinkClick r:id="rId11"/>
              </a:rPr>
              <a:t>11-22/1452r2</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10656, 11447 in </a:t>
            </a:r>
            <a:r>
              <a:rPr lang="en-US" sz="1100" b="0" dirty="0">
                <a:cs typeface="Times New Roman" panose="02020603050405020304" pitchFamily="18" charset="0"/>
                <a:hlinkClick r:id="rId12"/>
              </a:rPr>
              <a:t>11-22/1832r1</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i="1" dirty="0">
              <a:effectLst/>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11940, 12914, 13787, 13904, 12910, 10107, 10238, 12913, 12915, 10636, 13285, 10108, 12916, 10849, 10239, 12917, 11942, 11943, 12918, 10240, 11609, 12919, 13286, 12920, 12921, 12922, 13875, 12923, 12924, 12925 in </a:t>
            </a:r>
            <a:r>
              <a:rPr lang="en-US" sz="1100" b="0" dirty="0">
                <a:effectLst/>
                <a:cs typeface="Times New Roman" panose="02020603050405020304" pitchFamily="18" charset="0"/>
                <a:hlinkClick r:id="rId13"/>
              </a:rPr>
              <a:t>11-22/1833r1</a:t>
            </a:r>
            <a:r>
              <a:rPr lang="en-US" sz="1100" b="0" dirty="0">
                <a:effectLst/>
                <a:cs typeface="Times New Roman" panose="02020603050405020304" pitchFamily="18" charset="0"/>
              </a:rPr>
              <a:t> </a:t>
            </a:r>
            <a:r>
              <a:rPr lang="en-US" sz="1100" b="0" i="1" dirty="0">
                <a:effectLst/>
                <a:cs typeface="Times New Roman" panose="02020603050405020304" pitchFamily="18" charset="0"/>
              </a:rPr>
              <a:t>[30 CIDs]</a:t>
            </a:r>
            <a:r>
              <a:rPr lang="en-US" sz="1100" b="0" dirty="0">
                <a:effectLst/>
                <a:cs typeface="Times New Roman" panose="02020603050405020304" pitchFamily="18" charset="0"/>
              </a:rPr>
              <a:t>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12938, 12902, 10571, 12905, 12903, 12883, 10577, 12904, 13328, 10241, 13335 in </a:t>
            </a:r>
            <a:r>
              <a:rPr lang="en-US" sz="1100" b="0" dirty="0">
                <a:effectLst/>
                <a:cs typeface="Times New Roman" panose="02020603050405020304" pitchFamily="18" charset="0"/>
                <a:hlinkClick r:id="rId14"/>
              </a:rPr>
              <a:t>11-22/1836r1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600" i="1"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r>
              <a:rPr lang="en-US" sz="1400" dirty="0"/>
              <a:t>Move: Mike Montemurro			Second: John Wullert</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*Resolution is missing in the doc. Being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75991000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13076, 11648, 12172, 12388 in </a:t>
            </a:r>
            <a:r>
              <a:rPr lang="en-US" sz="1200" b="0" dirty="0">
                <a:effectLst/>
                <a:cs typeface="Times New Roman" panose="02020603050405020304" pitchFamily="18" charset="0"/>
                <a:hlinkClick r:id="rId2"/>
              </a:rPr>
              <a:t>11-22/1768r6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p>
          <a:p>
            <a:pPr marL="285750" indent="-285750">
              <a:buFont typeface="Arial" panose="020B0604020202020204" pitchFamily="34" charset="0"/>
              <a:buChar char="•"/>
            </a:pPr>
            <a:r>
              <a:rPr lang="en-US" sz="1200" b="0" dirty="0">
                <a:effectLst/>
                <a:ea typeface="Malgun Gothic" panose="020B0503020000020004" pitchFamily="34" charset="-127"/>
              </a:rPr>
              <a:t>10131, 10854, 11375, 12224, 12329, 12738, 12741, 12742, 14038, 14039, 13818, 13422, 13423,13850, 10092, 10093, 10778, 11765, 12497, 13513, 13514, 13866 in </a:t>
            </a:r>
            <a:r>
              <a:rPr lang="en-US" sz="1200" b="0" dirty="0">
                <a:effectLst/>
                <a:cs typeface="Times New Roman" panose="02020603050405020304" pitchFamily="18" charset="0"/>
                <a:hlinkClick r:id="rId3"/>
              </a:rPr>
              <a:t>11-22/1846r2</a:t>
            </a:r>
            <a:r>
              <a:rPr lang="en-US" sz="1200" b="0" dirty="0">
                <a:effectLst/>
                <a:cs typeface="Times New Roman" panose="02020603050405020304" pitchFamily="18" charset="0"/>
              </a:rPr>
              <a:t> </a:t>
            </a:r>
            <a:r>
              <a:rPr lang="en-US" sz="1200" b="0" i="1" dirty="0">
                <a:effectLst/>
                <a:cs typeface="Times New Roman" panose="02020603050405020304" pitchFamily="18" charset="0"/>
              </a:rPr>
              <a:t>[22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dirty="0">
                <a:effectLst/>
                <a:ea typeface="Malgun Gothic" panose="020B0503020000020004" pitchFamily="34" charset="-127"/>
              </a:rPr>
              <a:t>12455, 11475, 11814, 11473, 11474, 10187, 11813</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4"/>
              </a:rPr>
              <a:t>11-22/1777r2</a:t>
            </a:r>
            <a:r>
              <a:rPr lang="en-US" sz="1200" b="0" dirty="0">
                <a:effectLst/>
                <a:cs typeface="Times New Roman" panose="02020603050405020304" pitchFamily="18" charset="0"/>
              </a:rPr>
              <a:t> </a:t>
            </a:r>
            <a:r>
              <a:rPr lang="en-US" sz="1200" b="0" i="1" dirty="0">
                <a:effectLst/>
                <a:cs typeface="Times New Roman" panose="02020603050405020304" pitchFamily="18" charset="0"/>
              </a:rPr>
              <a:t>[7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Laurent Cariou			Second: Binita Gupta</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0815294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467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13013, 11706, 12837, 12834, 13226, 13306, 13641, 12777, 10063, 13086 in </a:t>
            </a:r>
            <a:r>
              <a:rPr lang="en-US" sz="1200" dirty="0">
                <a:solidFill>
                  <a:schemeClr val="tx1"/>
                </a:solidFill>
                <a:hlinkClick r:id="rId2"/>
              </a:rPr>
              <a:t>11-22/1463r3</a:t>
            </a:r>
            <a:r>
              <a:rPr lang="en-US" sz="1200" dirty="0">
                <a:solidFill>
                  <a:schemeClr val="tx1"/>
                </a:solidFill>
              </a:rPr>
              <a:t> </a:t>
            </a:r>
            <a:r>
              <a:rPr lang="en-US" sz="1200" i="1" dirty="0">
                <a:solidFill>
                  <a:schemeClr val="tx1"/>
                </a:solidFill>
              </a:rPr>
              <a:t>[10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Mike Montemurro					Second: Kumail Haider</a:t>
            </a:r>
          </a:p>
          <a:p>
            <a:pPr marL="0" indent="0"/>
            <a:r>
              <a:rPr lang="en-US" sz="1800" dirty="0"/>
              <a:t>Discussion: None. Requested count.</a:t>
            </a:r>
            <a:endParaRPr lang="en-US" sz="1800" b="0" dirty="0"/>
          </a:p>
          <a:p>
            <a:r>
              <a:rPr lang="en-US" sz="1800" dirty="0"/>
              <a:t>Preliminary Result: 44Y, 20N, 44A (fail)</a:t>
            </a:r>
          </a:p>
          <a:p>
            <a:r>
              <a:rPr lang="en-US" sz="1800" dirty="0"/>
              <a:t>Result: </a:t>
            </a:r>
            <a:r>
              <a:rPr lang="en-US" sz="1800" dirty="0">
                <a:highlight>
                  <a:srgbClr val="FF0000"/>
                </a:highlight>
              </a:rPr>
              <a:t>43Y, 20N, 41A (fails)</a:t>
            </a:r>
          </a:p>
          <a:p>
            <a:endParaRPr lang="en-US" sz="1800" dirty="0"/>
          </a:p>
          <a:p>
            <a:r>
              <a:rPr lang="en-US" sz="1400" b="0" i="1" dirty="0"/>
              <a:t>Note: These CIDs were discussed on September 9, 2022, and then again on October 27, 2022 with SP result: 37Y, 19N,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0393191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468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13793 in </a:t>
            </a:r>
            <a:r>
              <a:rPr lang="en-US" sz="1200" dirty="0">
                <a:solidFill>
                  <a:schemeClr val="tx1"/>
                </a:solidFill>
                <a:hlinkClick r:id="rId2"/>
              </a:rPr>
              <a:t>11-22/1250r4</a:t>
            </a:r>
            <a:r>
              <a:rPr lang="en-US" sz="1200" dirty="0">
                <a:solidFill>
                  <a:schemeClr val="tx1"/>
                </a:solidFill>
              </a:rPr>
              <a:t> </a:t>
            </a:r>
            <a:r>
              <a:rPr lang="en-US" sz="120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Jason Y. Guo			Second: Ross Jian Yu</a:t>
            </a:r>
          </a:p>
          <a:p>
            <a:pPr marL="0" indent="0"/>
            <a:r>
              <a:rPr lang="en-US" sz="1800" dirty="0"/>
              <a:t>Discussion: Some discussion.</a:t>
            </a:r>
            <a:endParaRPr lang="en-US" sz="1800" b="0" dirty="0"/>
          </a:p>
          <a:p>
            <a:r>
              <a:rPr lang="en-US" sz="1800" dirty="0"/>
              <a:t>Preliminary Result: 31Y, 46N, 39A (fails)</a:t>
            </a:r>
          </a:p>
          <a:p>
            <a:r>
              <a:rPr lang="en-US" sz="1800" dirty="0"/>
              <a:t>Result: </a:t>
            </a:r>
            <a:r>
              <a:rPr lang="en-US" sz="1800" dirty="0">
                <a:highlight>
                  <a:srgbClr val="FF0000"/>
                </a:highlight>
              </a:rPr>
              <a:t>30Y, 46N, 38A (fails)</a:t>
            </a:r>
          </a:p>
          <a:p>
            <a:endParaRPr lang="en-US" sz="1800" dirty="0"/>
          </a:p>
          <a:p>
            <a:r>
              <a:rPr lang="en-US" sz="1400" b="0" i="1" dirty="0"/>
              <a:t>Note: This CID is discussed on September 14, 2022, and was discussed again on October 31, 2022, and then again on November 02, 2022, with SP result: 28Y, 31N,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62716497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469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11074, 11075, 10345, 10357, 13741, 13908 in </a:t>
            </a:r>
            <a:r>
              <a:rPr lang="en-US" sz="1200" dirty="0">
                <a:solidFill>
                  <a:schemeClr val="tx1"/>
                </a:solidFill>
                <a:hlinkClick r:id="rId2"/>
              </a:rPr>
              <a:t>11-22/1336r4</a:t>
            </a:r>
            <a:r>
              <a:rPr lang="en-US" sz="1200" dirty="0">
                <a:solidFill>
                  <a:schemeClr val="tx1"/>
                </a:solidFill>
              </a:rPr>
              <a:t> </a:t>
            </a:r>
            <a:r>
              <a:rPr lang="en-US" sz="1200" i="1" dirty="0">
                <a:solidFill>
                  <a:schemeClr val="tx1"/>
                </a:solidFill>
              </a:rPr>
              <a:t>[6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Tomoko Adachi</a:t>
            </a:r>
          </a:p>
          <a:p>
            <a:pPr marL="0" indent="0"/>
            <a:r>
              <a:rPr lang="en-US" sz="1800" dirty="0"/>
              <a:t>Discussion: Some discussion.</a:t>
            </a:r>
            <a:endParaRPr lang="en-US" sz="1800" b="0" dirty="0"/>
          </a:p>
          <a:p>
            <a:r>
              <a:rPr lang="en-US" sz="1800" dirty="0"/>
              <a:t>Preliminary Result: 61Y, 20N, 31A (pass)</a:t>
            </a:r>
          </a:p>
          <a:p>
            <a:r>
              <a:rPr lang="en-US" sz="1800" dirty="0"/>
              <a:t>Result: </a:t>
            </a:r>
            <a:r>
              <a:rPr lang="en-US" sz="1800" dirty="0">
                <a:highlight>
                  <a:srgbClr val="00FF00"/>
                </a:highlight>
              </a:rPr>
              <a:t>61Y, 20N, 29A (pass)</a:t>
            </a:r>
          </a:p>
          <a:p>
            <a:endParaRPr lang="en-US" sz="1800" dirty="0"/>
          </a:p>
          <a:p>
            <a:r>
              <a:rPr lang="en-US" sz="1400" b="0" i="1" dirty="0"/>
              <a:t>Note: These CIDs were discussed on September 9, 2022, and then again in November 02, 2022 with SP result: 26Y, 20N, 32A.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358387707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AM1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Tree>
    <p:extLst>
      <p:ext uri="{BB962C8B-B14F-4D97-AF65-F5344CB8AC3E}">
        <p14:creationId xmlns:p14="http://schemas.microsoft.com/office/powerpoint/2010/main" val="88184535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11467, 14080, 13817,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11157,</a:t>
            </a:r>
            <a:r>
              <a:rPr lang="en-US" sz="1200" b="0" kern="100" dirty="0">
                <a:solidFill>
                  <a:srgbClr val="FF0000"/>
                </a:solidFill>
                <a:effectLst/>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12725, 13647</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2"/>
              </a:rPr>
              <a:t>11-22/1505r2</a:t>
            </a:r>
            <a:r>
              <a:rPr lang="en-US" sz="1200" b="0" dirty="0">
                <a:effectLst/>
                <a:cs typeface="Times New Roman" panose="02020603050405020304" pitchFamily="18" charset="0"/>
              </a:rPr>
              <a:t> </a:t>
            </a:r>
            <a:r>
              <a:rPr lang="en-US" sz="1200" b="0" i="1" dirty="0">
                <a:effectLst/>
                <a:cs typeface="Times New Roman" panose="02020603050405020304" pitchFamily="18" charset="0"/>
              </a:rPr>
              <a:t>[5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10354, 12457, 12467, 13531, 11811, 10101, 11806, 11807, 11808, 12263, 11809, 11810, 11821, 13522 in </a:t>
            </a:r>
            <a:r>
              <a:rPr lang="en-US" sz="1200" b="0" kern="100" dirty="0">
                <a:effectLst/>
                <a:ea typeface="Malgun Gothic" panose="020B0503020000020004" pitchFamily="34" charset="-127"/>
                <a:cs typeface="Times New Roman" panose="02020603050405020304" pitchFamily="18" charset="0"/>
                <a:hlinkClick r:id="rId3"/>
              </a:rPr>
              <a:t>11-22/1835r1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[14 CIDs]</a:t>
            </a:r>
          </a:p>
          <a:p>
            <a:pPr marL="285750" indent="-285750">
              <a:buFont typeface="Arial" panose="020B0604020202020204" pitchFamily="34" charset="0"/>
              <a:buChar char="•"/>
            </a:pPr>
            <a:r>
              <a:rPr lang="en-US" sz="1200" b="0" kern="100" dirty="0">
                <a:solidFill>
                  <a:schemeClr val="tx1"/>
                </a:solidFill>
                <a:effectLst/>
                <a:ea typeface="Malgun Gothic" panose="020B0503020000020004" pitchFamily="34" charset="-127"/>
                <a:cs typeface="Times New Roman" panose="02020603050405020304" pitchFamily="18" charset="0"/>
              </a:rPr>
              <a:t>10434, 12813 in </a:t>
            </a:r>
            <a:r>
              <a:rPr lang="en-US" sz="1200" b="0" kern="100" dirty="0">
                <a:solidFill>
                  <a:schemeClr val="tx1"/>
                </a:solidFill>
                <a:effectLst/>
                <a:ea typeface="Malgun Gothic" panose="020B0503020000020004" pitchFamily="34" charset="-127"/>
                <a:cs typeface="Times New Roman" panose="02020603050405020304" pitchFamily="18" charset="0"/>
                <a:hlinkClick r:id="rId4">
                  <a:extLst>
                    <a:ext uri="{A12FA001-AC4F-418D-AE19-62706E023703}">
                      <ahyp:hlinkClr xmlns:ahyp="http://schemas.microsoft.com/office/drawing/2018/hyperlinkcolor" val="tx"/>
                    </a:ext>
                  </a:extLst>
                </a:hlinkClick>
              </a:rPr>
              <a:t>11-22/1335r5</a:t>
            </a:r>
            <a:r>
              <a:rPr lang="en-US" sz="1200" b="0" kern="100" dirty="0">
                <a:solidFill>
                  <a:schemeClr val="tx1"/>
                </a:solidFill>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10877, 13856 in </a:t>
            </a:r>
            <a:r>
              <a:rPr lang="en-US" sz="1200" b="0" kern="100" dirty="0">
                <a:effectLst/>
                <a:ea typeface="Malgun Gothic" panose="020B0503020000020004" pitchFamily="34" charset="-127"/>
                <a:cs typeface="Times New Roman" panose="02020603050405020304" pitchFamily="18" charset="0"/>
                <a:hlinkClick r:id="rId5"/>
              </a:rPr>
              <a:t>11-22/1381r5</a:t>
            </a:r>
            <a:r>
              <a:rPr lang="en-US" sz="1200" b="0" kern="100" dirty="0">
                <a:effectLst/>
                <a:ea typeface="Malgun Gothic" panose="020B0503020000020004" pitchFamily="34" charset="-127"/>
                <a:cs typeface="Times New Roman" panose="02020603050405020304" pitchFamily="18" charset="0"/>
              </a:rPr>
              <a:t> &amp; 10911 in </a:t>
            </a:r>
            <a:r>
              <a:rPr lang="en-US" sz="1200" b="0" kern="100" dirty="0">
                <a:effectLst/>
                <a:ea typeface="Malgun Gothic" panose="020B0503020000020004" pitchFamily="34" charset="-127"/>
                <a:cs typeface="Times New Roman" panose="02020603050405020304" pitchFamily="18" charset="0"/>
                <a:hlinkClick r:id="rId6"/>
              </a:rPr>
              <a:t>11-22/1573r1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10865, 10040, 13921, 10919, 10247, 13796, 10428, 10427, 11572, 14069, 14070, 11593, 12416, 13948, 13585, 13584, 11460, 13704, 12156, 13852, 14006 in </a:t>
            </a:r>
            <a:r>
              <a:rPr lang="en-US" sz="1200" b="0" kern="100" dirty="0">
                <a:solidFill>
                  <a:schemeClr val="tx1"/>
                </a:solidFill>
                <a:ea typeface="Malgun Gothic" panose="020B0503020000020004" pitchFamily="34" charset="-127"/>
                <a:cs typeface="Times New Roman" panose="02020603050405020304" pitchFamily="18" charset="0"/>
                <a:hlinkClick r:id="rId7"/>
              </a:rPr>
              <a:t>11-22/1848r1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[21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10587, 13132, 12061, 13133, 13134, 12369, 14104, 14105 </a:t>
            </a:r>
            <a:r>
              <a:rPr lang="en-US" sz="1200" b="0" kern="100" dirty="0">
                <a:solidFill>
                  <a:schemeClr val="tx1"/>
                </a:solidFill>
                <a:ea typeface="Malgun Gothic" panose="020B0503020000020004" pitchFamily="34" charset="-127"/>
                <a:cs typeface="Times New Roman" panose="02020603050405020304" pitchFamily="18" charset="0"/>
                <a:hlinkClick r:id="rId8"/>
              </a:rPr>
              <a:t>11-22/1375r1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[8 CIDs]</a:t>
            </a:r>
          </a:p>
          <a:p>
            <a:pPr marL="0" indent="0"/>
            <a:r>
              <a:rPr lang="en-US" altLang="en-US" sz="1400" b="1" dirty="0"/>
              <a:t>and incorporate the text changes into the latest TGbe draft.</a:t>
            </a:r>
          </a:p>
          <a:p>
            <a:pPr marL="0" indent="0"/>
            <a:r>
              <a:rPr lang="en-US" sz="1400" dirty="0"/>
              <a:t>Move: Ming Gan			Second: Laurent Cariou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a:p>
            <a:r>
              <a:rPr lang="en-US" sz="1100" i="1" dirty="0">
                <a:solidFill>
                  <a:srgbClr val="FF0000"/>
                </a:solidFill>
              </a:rPr>
              <a:t>*Removed as it was already approved by Motion 439 (11-22/1470r6)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93038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13179, 13191, 13198, 14100, 11071, 10678, 10679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11-22/1356r6</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12646, 12649, 13383, 13384, 12815, 12647, 12648 in </a:t>
            </a:r>
            <a:r>
              <a:rPr lang="en-US" sz="1200" b="0" kern="100" dirty="0">
                <a:effectLst/>
                <a:ea typeface="Malgun Gothic" panose="020B0503020000020004" pitchFamily="34" charset="-127"/>
                <a:cs typeface="Times New Roman" panose="02020603050405020304" pitchFamily="18" charset="0"/>
                <a:hlinkClick r:id="rId3"/>
              </a:rPr>
              <a:t>11-22/1583r4</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12347 in </a:t>
            </a:r>
            <a:r>
              <a:rPr lang="en-US" sz="1200" b="0" kern="100" dirty="0">
                <a:effectLst/>
                <a:ea typeface="Malgun Gothic" panose="020B0503020000020004" pitchFamily="34" charset="-127"/>
                <a:cs typeface="Times New Roman" panose="02020603050405020304" pitchFamily="18" charset="0"/>
                <a:hlinkClick r:id="rId4"/>
              </a:rPr>
              <a:t>11-22/1881r2</a:t>
            </a:r>
            <a:r>
              <a:rPr lang="en-US" sz="1200" b="0" kern="100" dirty="0">
                <a:effectLst/>
                <a:ea typeface="Malgun Gothic" panose="020B0503020000020004" pitchFamily="34" charset="-127"/>
                <a:cs typeface="Times New Roman" panose="02020603050405020304" pitchFamily="18" charset="0"/>
              </a:rPr>
              <a:t> &amp; 10665, 11876, 12351, 13320, 14089 in </a:t>
            </a:r>
            <a:r>
              <a:rPr lang="en-US" sz="1200" b="0" kern="100" dirty="0">
                <a:effectLst/>
                <a:ea typeface="Malgun Gothic" panose="020B0503020000020004" pitchFamily="34" charset="-127"/>
                <a:cs typeface="Times New Roman" panose="02020603050405020304" pitchFamily="18" charset="0"/>
                <a:hlinkClick r:id="rId5"/>
              </a:rPr>
              <a:t>11-22/1879r1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11061, 11887, 13710, 11062, 11063, 11064, 11065, 11066, 12565,  11067, 11068, 11069 in </a:t>
            </a:r>
            <a:r>
              <a:rPr lang="en-US" sz="1200" b="0" kern="100" dirty="0">
                <a:effectLst/>
                <a:ea typeface="Malgun Gothic" panose="020B0503020000020004" pitchFamily="34" charset="-127"/>
                <a:cs typeface="Times New Roman" panose="02020603050405020304" pitchFamily="18" charset="0"/>
                <a:hlinkClick r:id="rId6"/>
              </a:rPr>
              <a:t>11-22/1816r3</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13154 in </a:t>
            </a:r>
            <a:r>
              <a:rPr lang="en-US" sz="1200" b="0" kern="100" dirty="0">
                <a:effectLst/>
                <a:ea typeface="Malgun Gothic" panose="020B0503020000020004" pitchFamily="34" charset="-127"/>
                <a:cs typeface="Times New Roman" panose="02020603050405020304" pitchFamily="18" charset="0"/>
                <a:hlinkClick r:id="rId7"/>
              </a:rPr>
              <a:t>11-22/1685r0</a:t>
            </a:r>
            <a:r>
              <a:rPr lang="en-US" sz="1200" b="0" kern="100" dirty="0">
                <a:ea typeface="Malgun Gothic" panose="020B0503020000020004" pitchFamily="34" charset="-127"/>
                <a:cs typeface="Times New Roman" panose="02020603050405020304" pitchFamily="18" charset="0"/>
              </a:rPr>
              <a:t> &amp; 14046  14047 in </a:t>
            </a:r>
            <a:r>
              <a:rPr lang="en-US" sz="1200" b="0" kern="100" dirty="0">
                <a:ea typeface="Malgun Gothic" panose="020B0503020000020004" pitchFamily="34" charset="-127"/>
                <a:cs typeface="Times New Roman" panose="02020603050405020304" pitchFamily="18" charset="0"/>
                <a:hlinkClick r:id="rId3"/>
              </a:rPr>
              <a:t>11-22/1583r4</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 CIDs]</a:t>
            </a:r>
          </a:p>
          <a:p>
            <a:pPr marL="0" indent="0"/>
            <a:r>
              <a:rPr lang="en-US" altLang="en-US" sz="1400" b="1" dirty="0"/>
              <a:t>and incorporate the text changes into the latest TGbe draft.</a:t>
            </a:r>
          </a:p>
          <a:p>
            <a:pPr marL="0" indent="0"/>
            <a:endParaRPr lang="en-US" sz="1400" dirty="0"/>
          </a:p>
          <a:p>
            <a:pPr marL="0" indent="0"/>
            <a:r>
              <a:rPr lang="en-US" sz="1400" dirty="0"/>
              <a:t>Move: Rojan Chitrakar			Second: Allan Jones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4099581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11186, 10966, 12235, 11187, 10537, 11183, 10538, 10539, 10540, 10541, 13146, 10544, 10545, 12961, 12962, 13147, 13461, 10547, 12877, 12963, 10548, 10551, 12964, 11948, 10288, 10615, 10616, 10617, 10618, 10619, 10620, 10621,  13357, 13326, 13327, 13329, 12819, 11978, 10123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11-22/1903r4</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12115 in </a:t>
            </a:r>
            <a:r>
              <a:rPr lang="en-US" sz="1200" b="0" kern="100" dirty="0">
                <a:effectLst/>
                <a:ea typeface="Malgun Gothic" panose="020B0503020000020004" pitchFamily="34" charset="-127"/>
                <a:cs typeface="Times New Roman" panose="02020603050405020304" pitchFamily="18" charset="0"/>
                <a:hlinkClick r:id="rId3"/>
              </a:rPr>
              <a:t>11-22/1695r0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p>
          <a:p>
            <a:pPr marL="0" indent="0"/>
            <a:r>
              <a:rPr lang="en-US" altLang="en-US" sz="1400" b="1" dirty="0"/>
              <a:t>and incorporate the text changes into the latest TGbe draft.</a:t>
            </a:r>
          </a:p>
          <a:p>
            <a:pPr marL="0" indent="0"/>
            <a:endParaRPr lang="en-US" sz="1400" dirty="0"/>
          </a:p>
          <a:p>
            <a:pPr marL="0" indent="0"/>
            <a:r>
              <a:rPr lang="en-US" sz="1400" dirty="0"/>
              <a:t>Move: Ming Gan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31990072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10143, 10144, 10145, 10146, 10147, 10148, 10149, 10150, 10370, 11173 in </a:t>
            </a:r>
            <a:r>
              <a:rPr lang="en-US" sz="1200" b="0" kern="100" dirty="0">
                <a:effectLst/>
                <a:ea typeface="Malgun Gothic" panose="020B0503020000020004" pitchFamily="34" charset="-127"/>
                <a:cs typeface="Times New Roman" panose="02020603050405020304" pitchFamily="18" charset="0"/>
                <a:hlinkClick r:id="rId2"/>
              </a:rPr>
              <a:t>11-22/1837r0</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12205, 12475 in </a:t>
            </a:r>
            <a:r>
              <a:rPr lang="en-US" sz="1200" b="0" kern="100" dirty="0">
                <a:effectLst/>
                <a:ea typeface="Malgun Gothic" panose="020B0503020000020004" pitchFamily="34" charset="-127"/>
                <a:cs typeface="Times New Roman" panose="02020603050405020304" pitchFamily="18" charset="0"/>
                <a:hlinkClick r:id="rId3"/>
              </a:rPr>
              <a:t>11-22/1788r0</a:t>
            </a:r>
            <a:r>
              <a:rPr lang="en-US" sz="1200" b="0" i="1" kern="100" dirty="0">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12204, 12215</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4"/>
              </a:rPr>
              <a:t>11-22/1160r0</a:t>
            </a:r>
            <a:r>
              <a:rPr lang="en-US" sz="1200" b="0" i="1" kern="100" dirty="0">
                <a:ea typeface="Malgun Gothic" panose="020B0503020000020004" pitchFamily="34" charset="-127"/>
                <a:cs typeface="Times New Roman" panose="02020603050405020304" pitchFamily="18" charset="0"/>
              </a:rPr>
              <a:t> [4 CIDs]</a:t>
            </a:r>
          </a:p>
          <a:p>
            <a:pPr marL="285750" indent="-2857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13578, </a:t>
            </a:r>
            <a:r>
              <a:rPr lang="en-US" sz="1200" b="0" kern="100" dirty="0">
                <a:effectLst/>
                <a:ea typeface="Malgun Gothic" panose="020B0503020000020004" pitchFamily="34" charset="-127"/>
                <a:cs typeface="Times New Roman" panose="02020603050405020304" pitchFamily="18" charset="0"/>
              </a:rPr>
              <a:t>10759, 11209, 12024, 10760, 12025, 12026</a:t>
            </a:r>
            <a:r>
              <a:rPr lang="en-US" sz="1200" b="0" kern="100" dirty="0">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5"/>
              </a:rPr>
              <a:t>11-22/1856r2</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10832, 11212, 10118, 10174, 10396, 13580, 10837, 11296, 11210 in </a:t>
            </a:r>
            <a:r>
              <a:rPr lang="en-US" sz="1200" b="0" kern="100" dirty="0">
                <a:effectLst/>
                <a:ea typeface="Malgun Gothic" panose="020B0503020000020004" pitchFamily="34" charset="-127"/>
                <a:cs typeface="Times New Roman" panose="02020603050405020304" pitchFamily="18" charset="0"/>
                <a:hlinkClick r:id="rId6"/>
              </a:rPr>
              <a:t>11-22/1858r0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10332, 10823, 11197, 11689, 11690, 11691, 12129, 12141 in </a:t>
            </a:r>
            <a:r>
              <a:rPr lang="en-US" sz="1200" b="0" kern="100" dirty="0">
                <a:effectLst/>
                <a:ea typeface="Malgun Gothic" panose="020B0503020000020004" pitchFamily="34" charset="-127"/>
                <a:cs typeface="Times New Roman" panose="02020603050405020304" pitchFamily="18" charset="0"/>
                <a:hlinkClick r:id="rId7"/>
              </a:rPr>
              <a:t>11-22/1875r1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[8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12153, 12574, 12578, 12579 in </a:t>
            </a:r>
            <a:r>
              <a:rPr lang="en-US" sz="1200" b="0" kern="100" dirty="0">
                <a:effectLst/>
                <a:ea typeface="Malgun Gothic" panose="020B0503020000020004" pitchFamily="34" charset="-127"/>
                <a:cs typeface="Times New Roman" panose="02020603050405020304" pitchFamily="18" charset="0"/>
                <a:hlinkClick r:id="rId8"/>
              </a:rPr>
              <a:t>11-22/1886r0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[4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11882</a:t>
            </a:r>
            <a:r>
              <a:rPr lang="en-US" sz="1200" b="0" kern="100" dirty="0">
                <a:ea typeface="Malgun Gothic" panose="020B0503020000020004" pitchFamily="34" charset="-127"/>
                <a:cs typeface="Times New Roman" panose="02020603050405020304" pitchFamily="18" charset="0"/>
              </a:rPr>
              <a:t> in 11-22/1889r0 &amp; </a:t>
            </a:r>
            <a:r>
              <a:rPr lang="en-US" sz="1200" b="0" kern="100" dirty="0">
                <a:effectLst/>
                <a:ea typeface="Malgun Gothic" panose="020B0503020000020004" pitchFamily="34" charset="-127"/>
                <a:cs typeface="Times New Roman" panose="02020603050405020304" pitchFamily="18" charset="0"/>
              </a:rPr>
              <a:t>13579</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9"/>
              </a:rPr>
              <a:t>11-22/1950r0</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endParaRPr lang="en-US" sz="1200" b="0" kern="100" dirty="0">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11344, 11345, 11346, 11347, 11348, 12186, 12187, 12580, 12581, 12582, 12870, 13209 in </a:t>
            </a:r>
            <a:r>
              <a:rPr lang="en-US" sz="1200" b="0" kern="100" dirty="0">
                <a:effectLst/>
                <a:ea typeface="Malgun Gothic" panose="020B0503020000020004" pitchFamily="34" charset="-127"/>
                <a:cs typeface="Times New Roman" panose="02020603050405020304" pitchFamily="18" charset="0"/>
                <a:hlinkClick r:id="rId10"/>
              </a:rPr>
              <a:t>11-22/1370r1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a:t>
            </a:r>
            <a:r>
              <a:rPr lang="en-US" sz="1400" dirty="0" err="1"/>
              <a:t>Mengshi</a:t>
            </a:r>
            <a:r>
              <a:rPr lang="en-US" sz="1400" dirty="0"/>
              <a:t> Hu			Second: Ross Jian Yu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494863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11237, 12023, 12466, 12535, 11290, 12517, 11238, 11222, 11223 in </a:t>
            </a:r>
            <a:r>
              <a:rPr lang="en-US" sz="1200" b="0" kern="100" dirty="0">
                <a:effectLst/>
                <a:ea typeface="Malgun Gothic" panose="020B0503020000020004" pitchFamily="34" charset="-127"/>
                <a:cs typeface="Times New Roman" panose="02020603050405020304" pitchFamily="18" charset="0"/>
                <a:hlinkClick r:id="rId2"/>
              </a:rPr>
              <a:t>11-22/1855r1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10340, 12017, 10341, 10825, 12147, 13210, 10826, 10175, 11292, 12027</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3"/>
              </a:rPr>
              <a:t>11-22/1857r1</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[10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10152, 10176, 11291 in </a:t>
            </a:r>
            <a:r>
              <a:rPr lang="en-US" sz="1200" b="0" kern="100" dirty="0">
                <a:effectLst/>
                <a:ea typeface="Malgun Gothic" panose="020B0503020000020004" pitchFamily="34" charset="-127"/>
                <a:cs typeface="Times New Roman" panose="02020603050405020304" pitchFamily="18" charset="0"/>
                <a:hlinkClick r:id="rId4"/>
              </a:rPr>
              <a:t>11-22/1859r1</a:t>
            </a:r>
            <a:r>
              <a:rPr lang="en-US" sz="1200" b="0" kern="100" dirty="0">
                <a:effectLst/>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[3 CIDs]</a:t>
            </a:r>
            <a:endParaRPr lang="en-US" sz="1200" b="0" i="1" kern="100"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12085</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as follows: “Rejected – existing text is correct. No change needed.” </a:t>
            </a:r>
            <a:r>
              <a:rPr lang="en-US" sz="1200" b="0" i="1" kern="100" dirty="0">
                <a:ea typeface="Malgun Gothic" panose="020B0503020000020004" pitchFamily="34" charset="-127"/>
                <a:cs typeface="Times New Roman" panose="02020603050405020304" pitchFamily="18" charset="0"/>
              </a:rPr>
              <a:t>[1 CID]</a:t>
            </a:r>
            <a:endParaRPr lang="en-US" sz="1200" b="0" i="1"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Ross Jian Yu			Second: Sameer Vermani</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9064396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11014, 11930, 11931, 13450, 13562, 12693 in </a:t>
            </a:r>
            <a:r>
              <a:rPr lang="en-US" sz="1100" b="0" dirty="0">
                <a:effectLst/>
                <a:ea typeface="Calibri" panose="020F0502020204030204" pitchFamily="34" charset="0"/>
                <a:hlinkClick r:id="rId2"/>
              </a:rPr>
              <a:t>11-22</a:t>
            </a:r>
            <a:r>
              <a:rPr lang="en-US" sz="1100" b="0" dirty="0">
                <a:hlinkClick r:id="rId2"/>
              </a:rPr>
              <a:t>/1482r2</a:t>
            </a:r>
            <a:r>
              <a:rPr lang="en-US" sz="1100" b="0" dirty="0">
                <a:effectLst/>
                <a:ea typeface="Calibri" panose="020F0502020204030204" pitchFamily="34" charset="0"/>
              </a:rPr>
              <a:t> </a:t>
            </a:r>
            <a:r>
              <a:rPr lang="en-US" sz="11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10213, 10363, 10594,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10921, </a:t>
            </a:r>
            <a:r>
              <a:rPr lang="en-US" sz="1100" b="0" kern="100" dirty="0">
                <a:effectLst/>
                <a:ea typeface="Malgun Gothic" panose="020B0503020000020004" pitchFamily="34" charset="-127"/>
                <a:cs typeface="Times New Roman" panose="02020603050405020304" pitchFamily="18" charset="0"/>
              </a:rPr>
              <a:t>11025, 11278, 11871, 12453, 12790, 13682, 13766, 13767 in </a:t>
            </a:r>
            <a:r>
              <a:rPr lang="en-US" sz="1100" b="0" kern="100" dirty="0">
                <a:effectLst/>
                <a:ea typeface="Malgun Gothic" panose="020B0503020000020004" pitchFamily="34" charset="-127"/>
                <a:cs typeface="Times New Roman" panose="02020603050405020304" pitchFamily="18" charset="0"/>
                <a:hlinkClick r:id="rId3"/>
              </a:rPr>
              <a:t>11-22/1679r1</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10352, 10276, 10519, 11481, 12038, 12300, 12301, 10520, 11482, 11483, 12302, 12942, 12039, 12943, 11484, 10196, 13292, 10521, 10433, 11602, 12040, 10438, 12769, 10522, 10523, 12303, 12304, 11603, 10524, 10525, 11604, 12306, 10526, 11605, 12044, 10204, 12770, 13516, 12088, 10670, 10285, 10529, 10530, 10671 in </a:t>
            </a:r>
            <a:r>
              <a:rPr lang="en-US" sz="1100" b="0" dirty="0">
                <a:hlinkClick r:id="rId4"/>
              </a:rPr>
              <a:t>11-22/1850r1</a:t>
            </a:r>
            <a:r>
              <a:rPr lang="en-US" sz="1100" b="0" dirty="0"/>
              <a:t> </a:t>
            </a:r>
            <a:r>
              <a:rPr lang="en-US" sz="1100" b="0" i="1" kern="100" dirty="0">
                <a:effectLst/>
                <a:ea typeface="Malgun Gothic" panose="020B0503020000020004" pitchFamily="34" charset="-127"/>
                <a:cs typeface="Times New Roman" panose="02020603050405020304" pitchFamily="18" charset="0"/>
              </a:rPr>
              <a:t>[44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10968, 10969, 12117, 12239, 12240, 12241, 13046, 13534, 13537, 13538, 13720, 13721, 12116 in </a:t>
            </a:r>
            <a:r>
              <a:rPr lang="en-US" sz="1100" b="0" dirty="0">
                <a:hlinkClick r:id="rId5"/>
              </a:rPr>
              <a:t>11-22/1488r1</a:t>
            </a:r>
            <a:r>
              <a:rPr lang="en-US" sz="1100" b="0" dirty="0"/>
              <a:t> </a:t>
            </a:r>
            <a:r>
              <a:rPr lang="en-US" sz="1100" b="0" i="1" kern="100" dirty="0">
                <a:effectLst/>
                <a:ea typeface="Malgun Gothic" panose="020B0503020000020004" pitchFamily="34" charset="-127"/>
                <a:cs typeface="Times New Roman" panose="02020603050405020304" pitchFamily="18" charset="0"/>
              </a:rPr>
              <a:t>[13 CIDs]</a:t>
            </a:r>
          </a:p>
          <a:p>
            <a:pPr marL="285750" indent="-285750">
              <a:buFont typeface="Arial" panose="020B0604020202020204" pitchFamily="34" charset="0"/>
              <a:buChar char="•"/>
            </a:pPr>
            <a:r>
              <a:rPr lang="en-US" sz="1100" b="0" dirty="0">
                <a:cs typeface="Times New Roman" panose="02020603050405020304" pitchFamily="18" charset="0"/>
              </a:rPr>
              <a:t>14051 in </a:t>
            </a:r>
            <a:r>
              <a:rPr lang="en-US" sz="1100" b="0" dirty="0">
                <a:cs typeface="Times New Roman" panose="02020603050405020304" pitchFamily="18" charset="0"/>
                <a:hlinkClick r:id="rId6"/>
              </a:rPr>
              <a:t>11-22/1531r1</a:t>
            </a:r>
            <a:r>
              <a:rPr lang="en-US" sz="1100" b="0" dirty="0">
                <a:cs typeface="Times New Roman" panose="02020603050405020304" pitchFamily="18" charset="0"/>
              </a:rPr>
              <a:t> &amp; 11812 in </a:t>
            </a:r>
            <a:r>
              <a:rPr lang="en-US" sz="1100" b="0" dirty="0">
                <a:cs typeface="Times New Roman" panose="02020603050405020304" pitchFamily="18" charset="0"/>
                <a:hlinkClick r:id="rId7"/>
              </a:rPr>
              <a:t>11-22/1363r0</a:t>
            </a:r>
            <a:r>
              <a:rPr lang="en-US" sz="1100" b="0" dirty="0">
                <a:cs typeface="Times New Roman" panose="02020603050405020304" pitchFamily="18" charset="0"/>
              </a:rPr>
              <a:t> &amp; 13582 </a:t>
            </a:r>
            <a:r>
              <a:rPr lang="en-US" sz="1100" b="0" dirty="0">
                <a:cs typeface="Times New Roman" panose="02020603050405020304" pitchFamily="18" charset="0"/>
                <a:hlinkClick r:id="rId8"/>
              </a:rPr>
              <a:t>11-22/1757r1</a:t>
            </a:r>
            <a:r>
              <a:rPr lang="en-US" sz="1100" b="0" dirty="0">
                <a:cs typeface="Times New Roman" panose="02020603050405020304" pitchFamily="18" charset="0"/>
              </a:rPr>
              <a:t> </a:t>
            </a:r>
            <a:r>
              <a:rPr lang="en-US" sz="1100" b="0" i="1" dirty="0">
                <a:cs typeface="Times New Roman" panose="02020603050405020304" pitchFamily="18" charset="0"/>
              </a:rPr>
              <a:t>[3 CIDs]</a:t>
            </a:r>
          </a:p>
          <a:p>
            <a:pPr marL="285750" indent="-285750">
              <a:buFont typeface="Arial" panose="020B0604020202020204" pitchFamily="34" charset="0"/>
              <a:buChar char="•"/>
            </a:pPr>
            <a:r>
              <a:rPr lang="en-US" sz="1100" b="0" dirty="0">
                <a:cs typeface="Times New Roman" panose="02020603050405020304" pitchFamily="18" charset="0"/>
              </a:rPr>
              <a:t>10980, 11314, 11315, 11494, 13551, 10327 in </a:t>
            </a:r>
            <a:r>
              <a:rPr lang="en-US" sz="1100" b="0" dirty="0">
                <a:cs typeface="Times New Roman" panose="02020603050405020304" pitchFamily="18" charset="0"/>
                <a:hlinkClick r:id="rId9"/>
              </a:rPr>
              <a:t>11-22/1798r1</a:t>
            </a:r>
            <a:r>
              <a:rPr lang="en-US" sz="1100" b="0" dirty="0">
                <a:cs typeface="Times New Roman" panose="02020603050405020304" pitchFamily="18" charset="0"/>
              </a:rPr>
              <a:t> &amp; 10811, 10819, 10820 in </a:t>
            </a:r>
            <a:r>
              <a:rPr lang="en-US" sz="1100" b="0" dirty="0">
                <a:cs typeface="Times New Roman" panose="02020603050405020304" pitchFamily="18" charset="0"/>
                <a:hlinkClick r:id="rId10"/>
              </a:rPr>
              <a:t>11-22/1797r1</a:t>
            </a:r>
            <a:r>
              <a:rPr lang="en-US" sz="1100" b="0" dirty="0">
                <a:cs typeface="Times New Roman" panose="02020603050405020304" pitchFamily="18" charset="0"/>
              </a:rPr>
              <a:t> </a:t>
            </a:r>
            <a:r>
              <a:rPr lang="en-US" sz="1100" b="0" i="1" dirty="0">
                <a:cs typeface="Times New Roman" panose="02020603050405020304" pitchFamily="18" charset="0"/>
              </a:rPr>
              <a:t>[9 CIDs]</a:t>
            </a:r>
          </a:p>
          <a:p>
            <a:pPr marL="285750" indent="-285750">
              <a:buFont typeface="Arial" panose="020B0604020202020204" pitchFamily="34" charset="0"/>
              <a:buChar char="•"/>
            </a:pPr>
            <a:r>
              <a:rPr lang="en-US" sz="1100" b="0" dirty="0">
                <a:cs typeface="Times New Roman" panose="02020603050405020304" pitchFamily="18" charset="0"/>
              </a:rPr>
              <a:t>13941, 13942, 13943 in </a:t>
            </a:r>
            <a:r>
              <a:rPr lang="en-US" sz="1100" b="0" dirty="0">
                <a:cs typeface="Times New Roman" panose="02020603050405020304" pitchFamily="18" charset="0"/>
                <a:hlinkClick r:id="rId11"/>
              </a:rPr>
              <a:t>11-22/1853r2</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&amp; 11671, 11966 in </a:t>
            </a:r>
            <a:r>
              <a:rPr lang="en-US" sz="1100" b="0" dirty="0">
                <a:cs typeface="Times New Roman" panose="02020603050405020304" pitchFamily="18" charset="0"/>
                <a:hlinkClick r:id="rId12"/>
              </a:rPr>
              <a:t>11-22/1871r1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0" indent="0"/>
            <a:r>
              <a:rPr lang="en-US" altLang="en-US" sz="1200" b="1" dirty="0"/>
              <a:t>and incorporate the text changes into the latest TGbe draft.</a:t>
            </a:r>
          </a:p>
          <a:p>
            <a:pPr marL="0" indent="0"/>
            <a:endParaRPr lang="en-US" sz="1200" dirty="0"/>
          </a:p>
          <a:p>
            <a:pPr marL="0" indent="0"/>
            <a:r>
              <a:rPr lang="en-US" sz="1200" dirty="0"/>
              <a:t>Move: Jason Y. Guo			Second: Zinan Lin</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r>
              <a:rPr lang="en-US" sz="1050" i="1" dirty="0"/>
              <a:t>Note: These are comment resolution documents that obtained ≥ 75% support during the straw poll phase in the ad-hoc sessions of the plenary</a:t>
            </a:r>
          </a:p>
          <a:p>
            <a:r>
              <a:rPr lang="en-US" sz="1050" i="1" dirty="0">
                <a:solidFill>
                  <a:srgbClr val="FF0000"/>
                </a:solidFill>
              </a:rPr>
              <a:t>*R1 became R2. Revised a typo of one CID number in the CR, there is no impact on the resolution.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2590113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11676 in </a:t>
            </a:r>
            <a:r>
              <a:rPr lang="en-US" sz="1100" b="0" dirty="0">
                <a:cs typeface="Times New Roman" panose="02020603050405020304" pitchFamily="18" charset="0"/>
                <a:hlinkClick r:id="rId2"/>
              </a:rPr>
              <a:t>11-22/1769r3</a:t>
            </a:r>
            <a:r>
              <a:rPr lang="en-US" sz="1100" b="0" dirty="0">
                <a:cs typeface="Times New Roman" panose="02020603050405020304" pitchFamily="18" charset="0"/>
              </a:rPr>
              <a:t> &amp; 12034, 12454 in </a:t>
            </a:r>
            <a:r>
              <a:rPr lang="en-US" sz="1100" b="0" dirty="0">
                <a:cs typeface="Times New Roman" panose="02020603050405020304" pitchFamily="18" charset="0"/>
                <a:hlinkClick r:id="rId3"/>
              </a:rPr>
              <a:t>11-22/1692r1</a:t>
            </a:r>
            <a:r>
              <a:rPr lang="en-US" sz="1100" b="0" dirty="0">
                <a:cs typeface="Times New Roman" panose="02020603050405020304" pitchFamily="18" charset="0"/>
              </a:rPr>
              <a:t> </a:t>
            </a:r>
            <a:r>
              <a:rPr lang="en-US" sz="1100" b="0" i="1" dirty="0">
                <a:cs typeface="Times New Roman" panose="02020603050405020304" pitchFamily="18" charset="0"/>
              </a:rPr>
              <a:t>[3 CIDs]</a:t>
            </a:r>
            <a:r>
              <a:rPr lang="en-US" sz="1100" b="0" dirty="0">
                <a:cs typeface="Times New Roman" panose="02020603050405020304" pitchFamily="18" charset="0"/>
              </a:rPr>
              <a:t> </a:t>
            </a:r>
          </a:p>
          <a:p>
            <a:pPr marL="285750" indent="-285750">
              <a:buFont typeface="Arial" panose="020B0604020202020204" pitchFamily="34" charset="0"/>
              <a:buChar char="•"/>
            </a:pPr>
            <a:r>
              <a:rPr lang="en-US" sz="1100" b="0" dirty="0">
                <a:cs typeface="Times New Roman" panose="02020603050405020304" pitchFamily="18" charset="0"/>
              </a:rPr>
              <a:t>11886, 11888, 11141, 12566, 12567, 13449, 11013, 11026, 11889 in </a:t>
            </a:r>
            <a:r>
              <a:rPr lang="en-US" sz="1100" b="0" dirty="0">
                <a:cs typeface="Times New Roman" panose="02020603050405020304" pitchFamily="18" charset="0"/>
                <a:hlinkClick r:id="rId4"/>
              </a:rPr>
              <a:t>11-22/1866r1</a:t>
            </a:r>
            <a:r>
              <a:rPr lang="en-US" sz="1100" b="0" dirty="0">
                <a:cs typeface="Times New Roman" panose="02020603050405020304" pitchFamily="18" charset="0"/>
              </a:rPr>
              <a:t> </a:t>
            </a:r>
            <a:r>
              <a:rPr lang="en-US" sz="1100" b="0" i="1" dirty="0">
                <a:cs typeface="Times New Roman" panose="02020603050405020304" pitchFamily="18" charset="0"/>
              </a:rPr>
              <a:t>[9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10796</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10797, 11892, 12208, 12209, 12210, 12211 in </a:t>
            </a:r>
            <a:r>
              <a:rPr lang="en-US" sz="1100" b="0" dirty="0">
                <a:cs typeface="Times New Roman" panose="02020603050405020304" pitchFamily="18" charset="0"/>
                <a:hlinkClick r:id="rId5"/>
              </a:rPr>
              <a:t>11-22/1863r0</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dirty="0">
              <a:cs typeface="Times New Roman" panose="02020603050405020304" pitchFamily="18" charset="0"/>
            </a:endParaRPr>
          </a:p>
          <a:p>
            <a:pPr marL="0" indent="0"/>
            <a:r>
              <a:rPr lang="en-US" altLang="en-US" sz="1200" b="1" dirty="0"/>
              <a:t>and incorporate the text changes into the latest TGbe draft.</a:t>
            </a:r>
          </a:p>
          <a:p>
            <a:pPr marL="0" indent="0"/>
            <a:endParaRPr lang="en-US" sz="1200" dirty="0"/>
          </a:p>
          <a:p>
            <a:pPr marL="0" indent="0"/>
            <a:r>
              <a:rPr lang="en-US" sz="1200" dirty="0"/>
              <a:t>Move: Ray Yang			Second: Genadiy Tsodik</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endParaRPr lang="en-US" sz="1050" i="1" dirty="0"/>
          </a:p>
          <a:p>
            <a:r>
              <a:rPr lang="en-US" sz="1050" i="1" dirty="0"/>
              <a:t>Note: These are comment resolution documents that obtained ≥ 75% support during the straw poll phase in the ad-hoc sessions of the plenary</a:t>
            </a:r>
          </a:p>
          <a:p>
            <a:r>
              <a:rPr lang="en-US" sz="1050" i="1" dirty="0">
                <a:solidFill>
                  <a:srgbClr val="FF0000"/>
                </a:solidFill>
              </a:rPr>
              <a:t>*The CID number was in error. It should have been 10796 rather than 10976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67761729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PM1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Tree>
    <p:extLst>
      <p:ext uri="{BB962C8B-B14F-4D97-AF65-F5344CB8AC3E}">
        <p14:creationId xmlns:p14="http://schemas.microsoft.com/office/powerpoint/2010/main" val="105205410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cs typeface="Times New Roman" panose="02020603050405020304" pitchFamily="18" charset="0"/>
              </a:rPr>
              <a:t>11675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&amp; 10845, 10846 in </a:t>
            </a:r>
            <a:r>
              <a:rPr lang="en-US" sz="1400" b="0" dirty="0">
                <a:cs typeface="Times New Roman" panose="02020603050405020304" pitchFamily="18" charset="0"/>
                <a:hlinkClick r:id="rId3"/>
              </a:rPr>
              <a:t>11-22/1680r1</a:t>
            </a:r>
            <a:r>
              <a:rPr lang="en-US" sz="1400" b="0" dirty="0">
                <a:cs typeface="Times New Roman" panose="02020603050405020304" pitchFamily="18" charset="0"/>
              </a:rPr>
              <a:t> </a:t>
            </a:r>
            <a:r>
              <a:rPr lang="en-US" sz="1400" b="0" i="1" dirty="0">
                <a:cs typeface="Times New Roman" panose="02020603050405020304" pitchFamily="18" charset="0"/>
              </a:rPr>
              <a:t>[3 CIDs]</a:t>
            </a:r>
          </a:p>
          <a:p>
            <a:pPr marL="285750" indent="-285750">
              <a:buFont typeface="Arial" panose="020B0604020202020204" pitchFamily="34" charset="0"/>
              <a:buChar char="•"/>
            </a:pPr>
            <a:r>
              <a:rPr lang="en-US" sz="1400" b="0" dirty="0">
                <a:cs typeface="Times New Roman" panose="02020603050405020304" pitchFamily="18" charset="0"/>
              </a:rPr>
              <a:t>13266, 13479, 13758, 13761, 12778, 13262, 12603, 13757, 13265 in </a:t>
            </a:r>
            <a:r>
              <a:rPr lang="en-US" sz="1400" b="0" dirty="0">
                <a:cs typeface="Times New Roman" panose="02020603050405020304" pitchFamily="18" charset="0"/>
                <a:hlinkClick r:id="rId4"/>
              </a:rPr>
              <a:t>11-22/1890r1</a:t>
            </a:r>
            <a:r>
              <a:rPr lang="en-US" sz="1400" b="0" dirty="0">
                <a:cs typeface="Times New Roman" panose="02020603050405020304" pitchFamily="18" charset="0"/>
              </a:rPr>
              <a:t> </a:t>
            </a:r>
            <a:r>
              <a:rPr lang="en-US" sz="1400" b="0" i="1" dirty="0">
                <a:cs typeface="Times New Roman" panose="02020603050405020304" pitchFamily="18" charset="0"/>
              </a:rPr>
              <a:t>[9 CIDs]</a:t>
            </a:r>
          </a:p>
          <a:p>
            <a:pPr marL="285750" indent="-285750">
              <a:buFont typeface="Arial" panose="020B0604020202020204" pitchFamily="34" charset="0"/>
              <a:buChar char="•"/>
            </a:pPr>
            <a:r>
              <a:rPr lang="en-US" sz="1400" b="0" dirty="0">
                <a:cs typeface="Times New Roman" panose="02020603050405020304" pitchFamily="18" charset="0"/>
              </a:rPr>
              <a:t>11674, 12010, 12066, 12067, 12363, 14010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285750" indent="-285750">
              <a:buFont typeface="Arial" panose="020B0604020202020204" pitchFamily="34" charset="0"/>
              <a:buChar char="•"/>
            </a:pPr>
            <a:r>
              <a:rPr lang="en-US" sz="1400" b="0" dirty="0">
                <a:cs typeface="Times New Roman" panose="02020603050405020304" pitchFamily="18" charset="0"/>
              </a:rPr>
              <a:t>12589, 12590 in </a:t>
            </a:r>
            <a:r>
              <a:rPr lang="en-US" sz="1400" b="0" dirty="0">
                <a:cs typeface="Times New Roman" panose="02020603050405020304" pitchFamily="18" charset="0"/>
                <a:hlinkClick r:id="rId5"/>
              </a:rPr>
              <a:t>11-22/1877r1</a:t>
            </a:r>
            <a:r>
              <a:rPr lang="en-US" sz="1400" b="0" dirty="0">
                <a:cs typeface="Times New Roman" panose="02020603050405020304" pitchFamily="18" charset="0"/>
              </a:rPr>
              <a:t> </a:t>
            </a:r>
            <a:r>
              <a:rPr lang="en-US" sz="1400" b="0" i="1" dirty="0">
                <a:cs typeface="Times New Roman" panose="02020603050405020304" pitchFamily="18" charset="0"/>
              </a:rPr>
              <a:t>[2 CIDs]</a:t>
            </a:r>
            <a:endParaRPr lang="en-US" sz="1400" b="0" dirty="0">
              <a:cs typeface="Times New Roman" panose="02020603050405020304" pitchFamily="18" charset="0"/>
            </a:endParaRPr>
          </a:p>
          <a:p>
            <a:pPr marL="285750" indent="-285750">
              <a:buFont typeface="Arial" panose="020B0604020202020204" pitchFamily="34" charset="0"/>
              <a:buChar char="•"/>
            </a:pPr>
            <a:r>
              <a:rPr lang="en-US" sz="1400" b="0" dirty="0">
                <a:cs typeface="Times New Roman" panose="02020603050405020304" pitchFamily="18" charset="0"/>
              </a:rPr>
              <a:t>12691, 13024, 13025, 13102, 13058, 13029 in </a:t>
            </a:r>
            <a:r>
              <a:rPr lang="en-US" sz="1400" b="0" dirty="0">
                <a:cs typeface="Times New Roman" panose="02020603050405020304" pitchFamily="18" charset="0"/>
                <a:hlinkClick r:id="rId6"/>
              </a:rPr>
              <a:t>11-22/1827r4</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44055733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478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11070</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Allan Jones 				Second: Po-Kai Huang</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812359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479</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D2.3 draft after incorporating the approved changes as specified in </a:t>
            </a:r>
            <a:r>
              <a:rPr lang="en-US" sz="2400" dirty="0">
                <a:solidFill>
                  <a:schemeClr val="tx1"/>
                </a:solidFill>
              </a:rPr>
              <a:t>Motions 447 to 478 (motions with numerical values)</a:t>
            </a:r>
            <a:r>
              <a:rPr lang="en-US" sz="2400" dirty="0"/>
              <a:t>.</a:t>
            </a:r>
          </a:p>
          <a:p>
            <a:pPr marL="0" indent="0"/>
            <a:endParaRPr lang="en-US" sz="2400" dirty="0"/>
          </a:p>
          <a:p>
            <a:pPr marL="0" indent="0"/>
            <a:r>
              <a:rPr lang="en-US" sz="2400" dirty="0"/>
              <a:t>Move: Abhishek Patil		Second: Subir Das</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231426</TotalTime>
  <Words>20336</Words>
  <Application>Microsoft Office PowerPoint</Application>
  <PresentationFormat>On-screen Show (4:3)</PresentationFormat>
  <Paragraphs>1838</Paragraphs>
  <Slides>140</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140</vt:i4>
      </vt:variant>
    </vt:vector>
  </HeadingPairs>
  <TitlesOfParts>
    <vt:vector size="148" baseType="lpstr">
      <vt:lpstr>Malgun Gothic</vt:lpstr>
      <vt:lpstr>Arial</vt:lpstr>
      <vt:lpstr>Arial Black</vt:lpstr>
      <vt:lpstr>Calibri</vt:lpstr>
      <vt:lpstr>Consolas</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Motions on September 15th</vt:lpstr>
      <vt:lpstr>Motion 438 (PHY)</vt:lpstr>
      <vt:lpstr>Motion 439 (MAC)</vt:lpstr>
      <vt:lpstr>Motion 440 (Joint)</vt:lpstr>
      <vt:lpstr>Motion 441 (Joint)</vt:lpstr>
      <vt:lpstr>Motion 442 (Joint)</vt:lpstr>
      <vt:lpstr>Motion 443 (Withdrawal)</vt:lpstr>
      <vt:lpstr>Motion 444 (MAC)</vt:lpstr>
      <vt:lpstr>Motion 445 (MAC/Joint)</vt:lpstr>
      <vt:lpstr>Motion 446</vt:lpstr>
      <vt:lpstr>TGbe MAC November Ad-Hoc</vt:lpstr>
      <vt:lpstr>Motions on OCTOBER 26th</vt:lpstr>
      <vt:lpstr>Motion 447 (PHY)</vt:lpstr>
      <vt:lpstr>Motion 448 (MAC)</vt:lpstr>
      <vt:lpstr>Motion 449 (MAC)</vt:lpstr>
      <vt:lpstr>Motion 450 (Joint)</vt:lpstr>
      <vt:lpstr>Motion 451 (PHY-ERRATA)</vt:lpstr>
      <vt:lpstr>Motion 452 (Quarantine 1)</vt:lpstr>
      <vt:lpstr>Motion 453 (Post-Quarantine)</vt:lpstr>
      <vt:lpstr>Motion 454 (Post-Quarantine)</vt:lpstr>
      <vt:lpstr>Motion 455 (Post-Quarantine)</vt:lpstr>
      <vt:lpstr>Motions in November 13th</vt:lpstr>
      <vt:lpstr>Approve TG Minutes</vt:lpstr>
      <vt:lpstr>Motions in November 16th</vt:lpstr>
      <vt:lpstr>Motion 456 (PHY)</vt:lpstr>
      <vt:lpstr>Motion 457 (MAC)</vt:lpstr>
      <vt:lpstr>Motion 458 (JOINT)</vt:lpstr>
      <vt:lpstr>Motion 459 (JOINT)</vt:lpstr>
      <vt:lpstr>Motion 460 (MAC)</vt:lpstr>
      <vt:lpstr>Motion 461 (Withdrawal)</vt:lpstr>
      <vt:lpstr>Motion 462 (Withdrawal-2)</vt:lpstr>
      <vt:lpstr>Motion 463 (Quarantine 1)</vt:lpstr>
      <vt:lpstr>Motion 464 (MAC)</vt:lpstr>
      <vt:lpstr>Motion To Amend</vt:lpstr>
      <vt:lpstr>Motion 465 (MAC)</vt:lpstr>
      <vt:lpstr>Motion 466 (MAC)</vt:lpstr>
      <vt:lpstr>Motion 467 (Post-Quarantine)</vt:lpstr>
      <vt:lpstr>Motion 468 (Post-Quarantine)</vt:lpstr>
      <vt:lpstr>Motion 469 (Post-Quarantine)</vt:lpstr>
      <vt:lpstr>Motions in November 17th</vt:lpstr>
      <vt:lpstr>Motion 470 (MAC)</vt:lpstr>
      <vt:lpstr>Motion 471 (MAC)</vt:lpstr>
      <vt:lpstr>Motion 472 (MAC)</vt:lpstr>
      <vt:lpstr>Motion 473 (PHY)</vt:lpstr>
      <vt:lpstr>Motion 474 (PHY)</vt:lpstr>
      <vt:lpstr>Motion 475 (JOINT)</vt:lpstr>
      <vt:lpstr>Motion 476 (JOINT)</vt:lpstr>
      <vt:lpstr>Motions in November 17th</vt:lpstr>
      <vt:lpstr>Motion 477 (JOINT)</vt:lpstr>
      <vt:lpstr>Motion 478 (Withdrawal)</vt:lpstr>
      <vt:lpstr>Motion 479</vt:lpstr>
      <vt:lpstr>Liaison Motion</vt:lpstr>
      <vt:lpstr>TGbe MAC January Ad-Hoc</vt:lpstr>
      <vt:lpstr>TGbe Timeline Update</vt:lpstr>
      <vt:lpstr>Motions in December 14th</vt:lpstr>
      <vt:lpstr>Motion 480 (JOINT)</vt:lpstr>
      <vt:lpstr>Motion 481 (MAC)</vt:lpstr>
      <vt:lpstr>Motion 482 (Withdrawal)</vt:lpstr>
      <vt:lpstr>Motion 483 (Quarantine 1)</vt:lpstr>
      <vt:lpstr>Motion 484 (Quarantine 2)</vt:lpstr>
      <vt:lpstr>Motion 485 (Post-Quarantine 1)</vt:lpstr>
      <vt:lpstr>Motion 486 (Post-Quarantine 3)</vt:lpstr>
      <vt:lpstr>Motions in January 04th</vt:lpstr>
      <vt:lpstr>Motion 487 (MAC)</vt:lpstr>
      <vt:lpstr>Motion 488 (MAC)</vt:lpstr>
      <vt:lpstr>Motion 489 (Joint)</vt:lpstr>
      <vt:lpstr>Motion 490 (Withdrawal)</vt:lpstr>
      <vt:lpstr>Motion 491 (Quarantine 1)</vt:lpstr>
      <vt:lpstr>Motion 492 (Post-Quarantine 1)</vt:lpstr>
      <vt:lpstr>Motion 493 (Post-Quarantine 2)</vt:lpstr>
      <vt:lpstr>Motion 494 (Post-Quarantine 3)</vt:lpstr>
      <vt:lpstr>Motion 495 (Post-Quarantine 4)</vt:lpstr>
      <vt:lpstr>Motions in January 16th</vt:lpstr>
      <vt:lpstr>Approve TG Minutes</vt:lpstr>
      <vt:lpstr>Motion 496 (Joint)</vt:lpstr>
      <vt:lpstr>Motion 497 (MAC)</vt:lpstr>
      <vt:lpstr>Motion 498 (MAC)</vt:lpstr>
      <vt:lpstr>Motion 499 (MAC)</vt:lpstr>
      <vt:lpstr>Motion 500 (Withdrawal)</vt:lpstr>
      <vt:lpstr>Motions in January 17th</vt:lpstr>
      <vt:lpstr>Motion 501 (Post-Quarantine 1)</vt:lpstr>
      <vt:lpstr>Motion 502 (Post-Quarantine 2)</vt:lpstr>
      <vt:lpstr>Motion 503 (MAC-Separate)</vt:lpstr>
      <vt:lpstr>Motion 504 (Quarantine 1)</vt:lpstr>
      <vt:lpstr>Motion 505 (Quarantine 2)</vt:lpstr>
      <vt:lpstr>Motion 506 (Quarantine 3)</vt:lpstr>
      <vt:lpstr>Motion 507 (Quarantine 4)</vt:lpstr>
      <vt:lpstr>Motion 508 (Quarantine 6)</vt:lpstr>
      <vt:lpstr>Motion 509 (Quarantine 7)</vt:lpstr>
      <vt:lpstr>Work in progress list</vt:lpstr>
      <vt:lpstr>Post-quarantine (January interim)</vt:lpstr>
      <vt:lpstr>Doc 1201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2361</cp:revision>
  <cp:lastPrinted>1601-01-01T00:00:00Z</cp:lastPrinted>
  <dcterms:created xsi:type="dcterms:W3CDTF">2017-01-26T15:28:16Z</dcterms:created>
  <dcterms:modified xsi:type="dcterms:W3CDTF">2023-01-16T05:49:52Z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