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22" r:id="rId4"/>
    <p:sldId id="612" r:id="rId5"/>
    <p:sldId id="639" r:id="rId6"/>
    <p:sldId id="640" r:id="rId7"/>
    <p:sldId id="641" r:id="rId8"/>
    <p:sldId id="642" r:id="rId9"/>
    <p:sldId id="644" r:id="rId10"/>
    <p:sldId id="645" r:id="rId11"/>
    <p:sldId id="643" r:id="rId12"/>
    <p:sldId id="618" r:id="rId13"/>
    <p:sldId id="62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802.11-22/1037r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July</a:t>
            </a:r>
            <a:r>
              <a:rPr lang="en-US" altLang="en-US" sz="1800" b="1" dirty="0"/>
              <a:t>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LB266 CR for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latency sensitive traffic delivery</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2022-0</a:t>
            </a:r>
            <a:r>
              <a:rPr lang="en-US" altLang="zh-CN" sz="2000" b="0" dirty="0">
                <a:cs typeface="Arial" panose="020B0604020202020204" pitchFamily="34" charset="0"/>
              </a:rPr>
              <a:t>8</a:t>
            </a:r>
            <a:r>
              <a:rPr lang="en-US" altLang="en-US" sz="2000" b="0" dirty="0">
                <a:cs typeface="Arial" panose="020B0604020202020204" pitchFamily="34" charset="0"/>
              </a:rPr>
              <a:t>-10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4369863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a:xfrm>
            <a:off x="685800" y="1600200"/>
            <a:ext cx="7772400" cy="2057400"/>
          </a:xfrm>
        </p:spPr>
        <p:txBody>
          <a:bodyPr/>
          <a:lstStyle/>
          <a:p>
            <a:pPr>
              <a:buFont typeface="Wingdings" panose="05000000000000000000" pitchFamily="2" charset="2"/>
              <a:buChar char="p"/>
            </a:pPr>
            <a:r>
              <a:rPr lang="en-US" altLang="zh-CN" sz="1800" b="0" dirty="0"/>
              <a:t>Measure of the urgency for the delivery of MSDUs or A-MSDUs</a:t>
            </a:r>
          </a:p>
          <a:p>
            <a:pPr marL="0" indent="0">
              <a:buNone/>
            </a:pPr>
            <a:r>
              <a:rPr lang="en-US" altLang="zh-CN" sz="1800" dirty="0"/>
              <a:t>(2) Based on whether the transmission delay time expires in a given time</a:t>
            </a:r>
          </a:p>
          <a:p>
            <a:pPr>
              <a:buFont typeface="Wingdings" panose="05000000000000000000" pitchFamily="2" charset="2"/>
              <a:buChar char="Ø"/>
            </a:pPr>
            <a:r>
              <a:rPr lang="en-US" altLang="zh-CN" sz="1800" b="0" dirty="0"/>
              <a:t>if the transmission delay time of an MSDU or A-MSDU will expire in a given time (i.e. the TimetoDelayExpire of the MSDU or A-MSDU in the given time is equal to or less than 0)  it satisfies the condition within the range of the urgency for MSDUs or A-MSDUs in the buffer</a:t>
            </a:r>
          </a:p>
          <a:p>
            <a:pPr>
              <a:buFont typeface="Wingdings" panose="05000000000000000000" pitchFamily="2" charset="2"/>
              <a:buChar char="p"/>
            </a:pPr>
            <a:endParaRPr lang="zh-CN" altLang="en-US" sz="18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B5C74996-A8F8-4675-A468-39C7E1853054}"/>
              </a:ext>
            </a:extLst>
          </p:cNvPr>
          <p:cNvPicPr>
            <a:picLocks noChangeAspect="1"/>
          </p:cNvPicPr>
          <p:nvPr/>
        </p:nvPicPr>
        <p:blipFill>
          <a:blip r:embed="rId2"/>
          <a:stretch>
            <a:fillRect/>
          </a:stretch>
        </p:blipFill>
        <p:spPr>
          <a:xfrm>
            <a:off x="990600" y="3506787"/>
            <a:ext cx="7010400" cy="2864696"/>
          </a:xfrm>
          <a:prstGeom prst="rect">
            <a:avLst/>
          </a:prstGeom>
        </p:spPr>
      </p:pic>
    </p:spTree>
    <p:extLst>
      <p:ext uri="{BB962C8B-B14F-4D97-AF65-F5344CB8AC3E}">
        <p14:creationId xmlns:p14="http://schemas.microsoft.com/office/powerpoint/2010/main" val="727420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58F20-4DD4-41A5-A139-7774CFA1A5E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DA2F2386-7EC8-44DB-8C21-6C177012C69B}"/>
              </a:ext>
            </a:extLst>
          </p:cNvPr>
          <p:cNvSpPr>
            <a:spLocks noGrp="1"/>
          </p:cNvSpPr>
          <p:nvPr>
            <p:ph idx="1"/>
          </p:nvPr>
        </p:nvSpPr>
        <p:spPr>
          <a:xfrm>
            <a:off x="713509" y="1560513"/>
            <a:ext cx="3886200" cy="4114800"/>
          </a:xfrm>
        </p:spPr>
        <p:txBody>
          <a:bodyPr/>
          <a:lstStyle/>
          <a:p>
            <a:pPr>
              <a:buFont typeface="Wingdings" panose="05000000000000000000" pitchFamily="2" charset="2"/>
              <a:buChar char="p"/>
            </a:pPr>
            <a:r>
              <a:rPr lang="en-US" altLang="zh-CN" sz="1600" b="0" dirty="0"/>
              <a:t>AP needs to schedule the delivery of the QoS data frames of the latency sensitive traffic according to their urgencies based on the current time and the delay bound of the traffic  to ensure that  more urgent QoS Data frames of different r-TWT TIDs are firstly delivered during a restricted TWT SP.</a:t>
            </a:r>
          </a:p>
          <a:p>
            <a:r>
              <a:rPr lang="en-US" altLang="zh-CN" sz="1600" b="0" dirty="0"/>
              <a:t>U-BSRP contains the information of the given urgency range,  such as TimetoDelayExpire Bound, to trigger the BSR which satisfies the urgency condition.</a:t>
            </a:r>
          </a:p>
          <a:p>
            <a:r>
              <a:rPr lang="en-US" altLang="zh-CN" sz="1600" b="0" dirty="0"/>
              <a:t>U-BSR contains the BSR information within the given urgency range, such as  the buffer status of </a:t>
            </a:r>
            <a:r>
              <a:rPr lang="en-US" altLang="zh-CN" sz="1600" b="0" dirty="0" err="1"/>
              <a:t>Qos</a:t>
            </a:r>
            <a:r>
              <a:rPr lang="en-US" altLang="zh-CN" sz="1600" b="0" dirty="0"/>
              <a:t> data frames with the given TID(s) of the latency sensitive traffic, which would expire within TimetoDelayExpire Bound.</a:t>
            </a:r>
            <a:endParaRPr lang="zh-CN" altLang="en-US" sz="1600" b="0" dirty="0"/>
          </a:p>
        </p:txBody>
      </p:sp>
      <p:sp>
        <p:nvSpPr>
          <p:cNvPr id="4" name="页脚占位符 3">
            <a:extLst>
              <a:ext uri="{FF2B5EF4-FFF2-40B4-BE49-F238E27FC236}">
                <a16:creationId xmlns:a16="http://schemas.microsoft.com/office/drawing/2014/main" id="{D5BD23BE-5696-4BB4-9876-6A3C62C2AC8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76F631-0C79-4926-9117-76265E6FF020}"/>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pic>
        <p:nvPicPr>
          <p:cNvPr id="8" name="图片 7">
            <a:extLst>
              <a:ext uri="{FF2B5EF4-FFF2-40B4-BE49-F238E27FC236}">
                <a16:creationId xmlns:a16="http://schemas.microsoft.com/office/drawing/2014/main" id="{FD8F0812-9E40-43FA-BD93-A0AB68F5524C}"/>
              </a:ext>
            </a:extLst>
          </p:cNvPr>
          <p:cNvPicPr>
            <a:picLocks noChangeAspect="1"/>
          </p:cNvPicPr>
          <p:nvPr/>
        </p:nvPicPr>
        <p:blipFill>
          <a:blip r:embed="rId2"/>
          <a:stretch>
            <a:fillRect/>
          </a:stretch>
        </p:blipFill>
        <p:spPr>
          <a:xfrm>
            <a:off x="4572000" y="1676401"/>
            <a:ext cx="4495800" cy="4657724"/>
          </a:xfrm>
          <a:prstGeom prst="rect">
            <a:avLst/>
          </a:prstGeom>
        </p:spPr>
      </p:pic>
    </p:spTree>
    <p:extLst>
      <p:ext uri="{BB962C8B-B14F-4D97-AF65-F5344CB8AC3E}">
        <p14:creationId xmlns:p14="http://schemas.microsoft.com/office/powerpoint/2010/main" val="47237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001000" cy="4114800"/>
          </a:xfrm>
        </p:spPr>
        <p:txBody>
          <a:bodyPr/>
          <a:lstStyle/>
          <a:p>
            <a:pPr>
              <a:buFont typeface="Wingdings" panose="05000000000000000000" pitchFamily="2" charset="2"/>
              <a:buChar char="p"/>
            </a:pPr>
            <a:r>
              <a:rPr lang="en-GB" altLang="zh-CN" dirty="0"/>
              <a:t>This document proposes a candidate mechanism to </a:t>
            </a:r>
            <a:r>
              <a:rPr lang="en-US" altLang="zh-CN" dirty="0"/>
              <a:t>ensure that  more urgent QoS Data frames belonging to r-TWT TIDs are firstly delivered during a restricted TWT SP</a:t>
            </a:r>
            <a:r>
              <a:rPr lang="en-GB" altLang="zh-CN" dirty="0"/>
              <a:t>.</a:t>
            </a:r>
          </a:p>
          <a:p>
            <a:endParaRPr lang="en-GB" altLang="zh-CN" dirty="0"/>
          </a:p>
          <a:p>
            <a:pPr>
              <a:buFont typeface="Wingdings" panose="05000000000000000000" pitchFamily="2" charset="2"/>
              <a:buChar char="p"/>
            </a:pPr>
            <a:r>
              <a:rPr lang="en-US" altLang="zh-CN" dirty="0"/>
              <a:t>The formats of urgency-based BSRP (U-BSRP) and Urgency-based BSR (U-BSR) need to be further specified.</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2554545"/>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SP1:  Do you support to ensure that  more urgent QoS Data frames belonging to r-TWT TIDs are firstly delivered during a restricted TWT SP?</a:t>
            </a:r>
            <a:endParaRPr lang="zh-CN" altLang="zh-CN" sz="2000" b="1" dirty="0">
              <a:solidFill>
                <a:schemeClr val="tx2"/>
              </a:solidFill>
            </a:endParaRPr>
          </a:p>
          <a:p>
            <a:r>
              <a:rPr lang="en-US" altLang="zh-CN" sz="2000" b="1" dirty="0">
                <a:solidFill>
                  <a:schemeClr val="tx2"/>
                </a:solidFill>
              </a:rPr>
              <a:t> </a:t>
            </a:r>
          </a:p>
          <a:p>
            <a:pPr marL="287655" indent="-287655" algn="just">
              <a:buFont typeface="Wingdings" panose="05000000000000000000" pitchFamily="2" charset="2"/>
              <a:buChar char="q"/>
            </a:pPr>
            <a:r>
              <a:rPr lang="en-US" altLang="zh-CN" sz="2000" b="1" dirty="0">
                <a:solidFill>
                  <a:schemeClr val="tx2"/>
                </a:solidFill>
              </a:rPr>
              <a:t>SP2 : Do you support to specify urgency-based BSRP (U-BSRP) and Urgency-based BSR (U-BSR)?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US" altLang="zh-CN" dirty="0">
                <a:ea typeface="Malgun Gothic" panose="020B0503020000020004" pitchFamily="34" charset="-127"/>
              </a:rPr>
              <a:t>The urgencies for the delivery of the data frames belonging to r-TWT TID(s)  during r-TWT SPs are not considered in current 11be draft</a:t>
            </a:r>
            <a:r>
              <a:rPr lang="en-GB" altLang="zh-CN" dirty="0">
                <a:ea typeface="Malgun Gothic" panose="020B0503020000020004" pitchFamily="34" charset="-127"/>
              </a:rPr>
              <a:t>, which would result that </a:t>
            </a:r>
            <a:r>
              <a:rPr lang="en-US" altLang="zh-CN" dirty="0">
                <a:ea typeface="Malgun Gothic" panose="020B0503020000020004" pitchFamily="34" charset="-127"/>
              </a:rPr>
              <a:t>the data frames pending for urgent transmission can not be delivered timely.</a:t>
            </a:r>
            <a:endParaRPr lang="en-GB" altLang="zh-CN" dirty="0"/>
          </a:p>
          <a:p>
            <a:endParaRPr lang="en-GB" altLang="zh-CN" dirty="0"/>
          </a:p>
          <a:p>
            <a:r>
              <a:rPr lang="en-GB" altLang="zh-CN" dirty="0"/>
              <a:t>This document proposes a candidate mechanism to </a:t>
            </a:r>
            <a:r>
              <a:rPr lang="en-US" altLang="zh-CN" dirty="0"/>
              <a:t>ensure that  more urgent QoS Data frames belonging to r-TWT TIDs are firstly delivered during a restricted TWT SP</a:t>
            </a:r>
            <a:r>
              <a:rPr lang="en-GB" altLang="zh-CN" dirty="0"/>
              <a:t>.</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2624897091"/>
              </p:ext>
            </p:extLst>
          </p:nvPr>
        </p:nvGraphicFramePr>
        <p:xfrm>
          <a:off x="685798" y="1523999"/>
          <a:ext cx="7620001" cy="3200401"/>
        </p:xfrm>
        <a:graphic>
          <a:graphicData uri="http://schemas.openxmlformats.org/drawingml/2006/table">
            <a:tbl>
              <a:tblPr firstRow="1" bandRow="1">
                <a:tableStyleId>{93296810-A885-4BE3-A3E7-6D5BEEA58F35}</a:tableStyleId>
              </a:tblPr>
              <a:tblGrid>
                <a:gridCol w="586155">
                  <a:extLst>
                    <a:ext uri="{9D8B030D-6E8A-4147-A177-3AD203B41FA5}">
                      <a16:colId xmlns:a16="http://schemas.microsoft.com/office/drawing/2014/main" val="481737109"/>
                    </a:ext>
                  </a:extLst>
                </a:gridCol>
                <a:gridCol w="753626">
                  <a:extLst>
                    <a:ext uri="{9D8B030D-6E8A-4147-A177-3AD203B41FA5}">
                      <a16:colId xmlns:a16="http://schemas.microsoft.com/office/drawing/2014/main" val="2094486678"/>
                    </a:ext>
                  </a:extLst>
                </a:gridCol>
                <a:gridCol w="669890">
                  <a:extLst>
                    <a:ext uri="{9D8B030D-6E8A-4147-A177-3AD203B41FA5}">
                      <a16:colId xmlns:a16="http://schemas.microsoft.com/office/drawing/2014/main" val="2242458255"/>
                    </a:ext>
                  </a:extLst>
                </a:gridCol>
                <a:gridCol w="3400531">
                  <a:extLst>
                    <a:ext uri="{9D8B030D-6E8A-4147-A177-3AD203B41FA5}">
                      <a16:colId xmlns:a16="http://schemas.microsoft.com/office/drawing/2014/main" val="1590364734"/>
                    </a:ext>
                  </a:extLst>
                </a:gridCol>
                <a:gridCol w="2209799">
                  <a:extLst>
                    <a:ext uri="{9D8B030D-6E8A-4147-A177-3AD203B41FA5}">
                      <a16:colId xmlns:a16="http://schemas.microsoft.com/office/drawing/2014/main" val="2271585029"/>
                    </a:ext>
                  </a:extLst>
                </a:gridCol>
              </a:tblGrid>
              <a:tr h="811585">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2388816">
                <a:tc>
                  <a:txBody>
                    <a:bodyPr/>
                    <a:lstStyle/>
                    <a:p>
                      <a:pPr>
                        <a:lnSpc>
                          <a:spcPts val="1200"/>
                        </a:lnSpc>
                        <a:spcBef>
                          <a:spcPts val="400"/>
                        </a:spcBef>
                        <a:spcAft>
                          <a:spcPts val="300"/>
                        </a:spcAft>
                      </a:pPr>
                      <a:r>
                        <a:rPr lang="en-US" altLang="zh-CN" sz="1200" dirty="0">
                          <a:effectLst/>
                          <a:latin typeface="+mn-lt"/>
                          <a:ea typeface="Malgun Gothic" panose="020B0503020000020004" pitchFamily="34" charset="-127"/>
                        </a:rPr>
                        <a:t>10437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35.9.5 Traffic delivery</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512.44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US" sz="1200" dirty="0">
                          <a:effectLst/>
                          <a:latin typeface="+mn-lt"/>
                          <a:ea typeface="Malgun Gothic" panose="020B0503020000020004" pitchFamily="34" charset="-127"/>
                        </a:rPr>
                        <a:t>It has been specified that QoS Data frames of r-TWT TID(s) are first delivered during a restricted TWT SP. It is not enough for the delivery of latency sensitive traffic as QoS Data frames of different r-TWT TIDs may have different latency requirements or different time to delay expire based on the delay bound, which means that the urgencies for the delivery of the different data frames are different. Therefore the rule or mechanism is needed to ensure that  more urgent QoS Data frames of different r-TWT TIDs are firstly delivered during a restricted 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US" sz="1200" dirty="0">
                          <a:effectLst/>
                          <a:latin typeface="+mn-lt"/>
                          <a:ea typeface="Malgun Gothic" panose="020B0503020000020004" pitchFamily="34" charset="-127"/>
                        </a:rPr>
                        <a:t>The mechanism  needs to be specified to ensure that  more urgent QoS Data frames of different r-TWT TIDs are firstly delivered during a restricted 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721930"/>
          </a:xfrm>
        </p:spPr>
        <p:txBody>
          <a:bodyPr/>
          <a:lstStyle/>
          <a:p>
            <a:pPr>
              <a:buFont typeface="Wingdings" panose="05000000000000000000" pitchFamily="2" charset="2"/>
              <a:buChar char="p"/>
            </a:pPr>
            <a:r>
              <a:rPr lang="en-US" altLang="zh-CN" sz="1600" b="0" dirty="0"/>
              <a:t>11be has  currently specified latency sensitive traffic which has stringent requirements in terms of latency and its jitter along with certain reliability constraints, and </a:t>
            </a:r>
            <a:r>
              <a:rPr lang="en-US" altLang="zh-CN" sz="1600" b="0" dirty="0">
                <a:solidFill>
                  <a:srgbClr val="FF0000"/>
                </a:solidFill>
              </a:rPr>
              <a:t>typically shows periodic pattern with burst arrival of packets</a:t>
            </a:r>
            <a:r>
              <a:rPr lang="en-US" altLang="zh-CN" sz="1600" b="0" dirty="0"/>
              <a:t>.</a:t>
            </a:r>
          </a:p>
          <a:p>
            <a:pPr>
              <a:buFont typeface="Wingdings" panose="05000000000000000000" pitchFamily="2" charset="2"/>
              <a:buChar char="p"/>
            </a:pPr>
            <a:r>
              <a:rPr lang="en-US" altLang="zh-CN" sz="1600" b="0" dirty="0"/>
              <a:t>An EHT STA establishes SCS stream with an EHT AP by transmitting an SCS Request frame containing a </a:t>
            </a:r>
            <a:r>
              <a:rPr lang="en-US" altLang="zh-CN" sz="1600" b="0" dirty="0">
                <a:solidFill>
                  <a:srgbClr val="FF0000"/>
                </a:solidFill>
              </a:rPr>
              <a:t>QoS Characteristics element</a:t>
            </a:r>
            <a:r>
              <a:rPr lang="en-US" altLang="zh-CN" sz="1600" b="0" dirty="0"/>
              <a:t>, which includes a set of parameters defines the characteristics and QoS expectations of a requested traffic flow, such as </a:t>
            </a:r>
            <a:r>
              <a:rPr lang="en-US" altLang="zh-CN" sz="1600" b="0" dirty="0">
                <a:solidFill>
                  <a:srgbClr val="FF0000"/>
                </a:solidFill>
              </a:rPr>
              <a:t>Delay Bound, Minimum Data Rate, Mean Data Rate</a:t>
            </a:r>
            <a:r>
              <a:rPr lang="en-US" altLang="zh-CN" sz="1600" b="0" dirty="0"/>
              <a:t>, etc.</a:t>
            </a:r>
          </a:p>
          <a:p>
            <a:pPr>
              <a:buFont typeface="Wingdings" panose="05000000000000000000" pitchFamily="2" charset="2"/>
              <a:buChar char="p"/>
            </a:pPr>
            <a:r>
              <a:rPr lang="en-US" altLang="zh-CN" sz="1600" b="0" dirty="0"/>
              <a:t>As a reference for the AP’s scheduling the QoS Characteristics element just gives the </a:t>
            </a:r>
            <a:r>
              <a:rPr lang="en-US" altLang="zh-CN" sz="1600" b="0" dirty="0">
                <a:solidFill>
                  <a:srgbClr val="FF0000"/>
                </a:solidFill>
              </a:rPr>
              <a:t>rough</a:t>
            </a:r>
            <a:r>
              <a:rPr lang="en-US" altLang="zh-CN" sz="1600" b="0" dirty="0"/>
              <a:t> data rate of the traffic. For a typical video traffic the real-time </a:t>
            </a:r>
            <a:r>
              <a:rPr lang="en-US" altLang="zh-CN" sz="1600" b="0" dirty="0">
                <a:solidFill>
                  <a:srgbClr val="FF0000"/>
                </a:solidFill>
              </a:rPr>
              <a:t>bitrate fluctuates </a:t>
            </a:r>
            <a:r>
              <a:rPr lang="en-US" altLang="zh-CN" sz="1600" b="0" dirty="0"/>
              <a:t>between the minimum bitrate and the maximum bitrate, and the difference is non-negligible.</a:t>
            </a:r>
            <a:endParaRPr lang="zh-CN" altLang="en-US" sz="1600" b="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图片 5">
            <a:extLst>
              <a:ext uri="{FF2B5EF4-FFF2-40B4-BE49-F238E27FC236}">
                <a16:creationId xmlns:a16="http://schemas.microsoft.com/office/drawing/2014/main" id="{FCDF6AF8-3FAF-4B69-B202-66201ACFCD3B}"/>
              </a:ext>
            </a:extLst>
          </p:cNvPr>
          <p:cNvPicPr>
            <a:picLocks noChangeAspect="1"/>
          </p:cNvPicPr>
          <p:nvPr/>
        </p:nvPicPr>
        <p:blipFill>
          <a:blip r:embed="rId2"/>
          <a:stretch>
            <a:fillRect/>
          </a:stretch>
        </p:blipFill>
        <p:spPr>
          <a:xfrm>
            <a:off x="564309" y="4419600"/>
            <a:ext cx="3702891" cy="1532215"/>
          </a:xfrm>
          <a:prstGeom prst="rect">
            <a:avLst/>
          </a:prstGeom>
        </p:spPr>
      </p:pic>
      <p:sp>
        <p:nvSpPr>
          <p:cNvPr id="7" name="文本框 6">
            <a:extLst>
              <a:ext uri="{FF2B5EF4-FFF2-40B4-BE49-F238E27FC236}">
                <a16:creationId xmlns:a16="http://schemas.microsoft.com/office/drawing/2014/main" id="{2FE0BA89-C261-4973-97F0-16B921CC85B6}"/>
              </a:ext>
            </a:extLst>
          </p:cNvPr>
          <p:cNvSpPr txBox="1"/>
          <p:nvPr/>
        </p:nvSpPr>
        <p:spPr>
          <a:xfrm>
            <a:off x="457200" y="6026428"/>
            <a:ext cx="3726802" cy="461665"/>
          </a:xfrm>
          <a:prstGeom prst="rect">
            <a:avLst/>
          </a:prstGeom>
          <a:noFill/>
        </p:spPr>
        <p:txBody>
          <a:bodyPr wrap="square" rtlCol="0">
            <a:spAutoFit/>
          </a:bodyPr>
          <a:lstStyle/>
          <a:p>
            <a:pPr algn="ctr"/>
            <a:r>
              <a:rPr lang="en-US" altLang="zh-CN" dirty="0"/>
              <a:t>Figure. The minimum, average, and maximum bitrates of a typical video stream</a:t>
            </a:r>
            <a:endParaRPr lang="zh-CN" altLang="en-US" dirty="0"/>
          </a:p>
        </p:txBody>
      </p:sp>
      <p:pic>
        <p:nvPicPr>
          <p:cNvPr id="8" name="图片 7">
            <a:extLst>
              <a:ext uri="{FF2B5EF4-FFF2-40B4-BE49-F238E27FC236}">
                <a16:creationId xmlns:a16="http://schemas.microsoft.com/office/drawing/2014/main" id="{5AD3DAD4-DA91-4B79-8C88-2A0C9A4A24BB}"/>
              </a:ext>
            </a:extLst>
          </p:cNvPr>
          <p:cNvPicPr>
            <a:picLocks noChangeAspect="1"/>
          </p:cNvPicPr>
          <p:nvPr/>
        </p:nvPicPr>
        <p:blipFill>
          <a:blip r:embed="rId3"/>
          <a:stretch>
            <a:fillRect/>
          </a:stretch>
        </p:blipFill>
        <p:spPr>
          <a:xfrm>
            <a:off x="4421089" y="4419600"/>
            <a:ext cx="4428067" cy="1729093"/>
          </a:xfrm>
          <a:prstGeom prst="rect">
            <a:avLst/>
          </a:prstGeom>
        </p:spPr>
      </p:pic>
      <p:sp>
        <p:nvSpPr>
          <p:cNvPr id="9" name="矩形 8">
            <a:extLst>
              <a:ext uri="{FF2B5EF4-FFF2-40B4-BE49-F238E27FC236}">
                <a16:creationId xmlns:a16="http://schemas.microsoft.com/office/drawing/2014/main" id="{0FD08148-34AD-4161-902B-2BBBF631FC8B}"/>
              </a:ext>
            </a:extLst>
          </p:cNvPr>
          <p:cNvSpPr/>
          <p:nvPr/>
        </p:nvSpPr>
        <p:spPr bwMode="auto">
          <a:xfrm>
            <a:off x="7696200" y="4419600"/>
            <a:ext cx="1152956" cy="609600"/>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C0947C36-3B66-4F1D-9EA9-097A44BBA1F4}"/>
              </a:ext>
            </a:extLst>
          </p:cNvPr>
          <p:cNvSpPr/>
          <p:nvPr/>
        </p:nvSpPr>
        <p:spPr bwMode="auto">
          <a:xfrm>
            <a:off x="5715000" y="5179130"/>
            <a:ext cx="619556" cy="554182"/>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024B1D-564E-4CD8-81F5-7AE9A8AA90D8}"/>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345FC6E3-97D8-4CDB-8D2C-2A366D7B7271}"/>
              </a:ext>
            </a:extLst>
          </p:cNvPr>
          <p:cNvSpPr>
            <a:spLocks noGrp="1"/>
          </p:cNvSpPr>
          <p:nvPr>
            <p:ph idx="1"/>
          </p:nvPr>
        </p:nvSpPr>
        <p:spPr>
          <a:xfrm>
            <a:off x="685800" y="1569143"/>
            <a:ext cx="8077201" cy="4114800"/>
          </a:xfrm>
        </p:spPr>
        <p:txBody>
          <a:bodyPr/>
          <a:lstStyle/>
          <a:p>
            <a:pPr>
              <a:buFont typeface="Wingdings" panose="05000000000000000000" pitchFamily="2" charset="2"/>
              <a:buChar char="p"/>
            </a:pPr>
            <a:r>
              <a:rPr lang="en-US" altLang="zh-CN" sz="1600" b="0" dirty="0">
                <a:ea typeface="Malgun Gothic" panose="020B0503020000020004" pitchFamily="34" charset="-127"/>
              </a:rPr>
              <a:t>For </a:t>
            </a:r>
            <a:r>
              <a:rPr lang="en-US" altLang="zh-CN" sz="1600" b="0" dirty="0">
                <a:solidFill>
                  <a:srgbClr val="FF0000"/>
                </a:solidFill>
                <a:ea typeface="Malgun Gothic" panose="020B0503020000020004" pitchFamily="34" charset="-127"/>
              </a:rPr>
              <a:t>the delivery of latency sensitive traffic during r-TWT SPs </a:t>
            </a:r>
            <a:r>
              <a:rPr lang="en-US" altLang="zh-CN" sz="1600" b="0" dirty="0">
                <a:ea typeface="Malgun Gothic" panose="020B0503020000020004" pitchFamily="34" charset="-127"/>
              </a:rPr>
              <a:t>the QoS Data frames of different r-TWT TIDs corresponding to their respective latency sensitive traffic  may have different latency requirements, which means that </a:t>
            </a:r>
            <a:r>
              <a:rPr lang="en-US" altLang="zh-CN" sz="1600" b="0" dirty="0">
                <a:solidFill>
                  <a:srgbClr val="FF0000"/>
                </a:solidFill>
                <a:ea typeface="Malgun Gothic" panose="020B0503020000020004" pitchFamily="34" charset="-127"/>
              </a:rPr>
              <a:t>the urgencies for the delivery of the different data frames are different</a:t>
            </a:r>
            <a:r>
              <a:rPr lang="en-US" altLang="zh-CN" sz="1600" b="0" dirty="0">
                <a:ea typeface="Malgun Gothic" panose="020B0503020000020004" pitchFamily="34" charset="-127"/>
              </a:rPr>
              <a:t>. </a:t>
            </a:r>
            <a:endParaRPr lang="zh-CN" altLang="en-US" sz="1600" b="0" dirty="0"/>
          </a:p>
        </p:txBody>
      </p:sp>
      <p:sp>
        <p:nvSpPr>
          <p:cNvPr id="4" name="页脚占位符 3">
            <a:extLst>
              <a:ext uri="{FF2B5EF4-FFF2-40B4-BE49-F238E27FC236}">
                <a16:creationId xmlns:a16="http://schemas.microsoft.com/office/drawing/2014/main" id="{09CCB32A-2A96-4C26-927F-270AE8D2691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6C1694D1-90DD-44F6-8C4D-82CA70B24591}"/>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a:extLst>
              <a:ext uri="{FF2B5EF4-FFF2-40B4-BE49-F238E27FC236}">
                <a16:creationId xmlns:a16="http://schemas.microsoft.com/office/drawing/2014/main" id="{40A3EE30-6AAA-4330-9068-64AFD21B5BAA}"/>
              </a:ext>
            </a:extLst>
          </p:cNvPr>
          <p:cNvPicPr>
            <a:picLocks noChangeAspect="1"/>
          </p:cNvPicPr>
          <p:nvPr/>
        </p:nvPicPr>
        <p:blipFill>
          <a:blip r:embed="rId2"/>
          <a:stretch>
            <a:fillRect/>
          </a:stretch>
        </p:blipFill>
        <p:spPr>
          <a:xfrm>
            <a:off x="6019799" y="4886195"/>
            <a:ext cx="3124201" cy="861060"/>
          </a:xfrm>
          <a:prstGeom prst="rect">
            <a:avLst/>
          </a:prstGeom>
        </p:spPr>
      </p:pic>
      <p:pic>
        <p:nvPicPr>
          <p:cNvPr id="9" name="图片 8">
            <a:extLst>
              <a:ext uri="{FF2B5EF4-FFF2-40B4-BE49-F238E27FC236}">
                <a16:creationId xmlns:a16="http://schemas.microsoft.com/office/drawing/2014/main" id="{CD5D9FC0-C0D9-4FA0-8049-A0D111976768}"/>
              </a:ext>
            </a:extLst>
          </p:cNvPr>
          <p:cNvPicPr>
            <a:picLocks noChangeAspect="1"/>
          </p:cNvPicPr>
          <p:nvPr/>
        </p:nvPicPr>
        <p:blipFill>
          <a:blip r:embed="rId3"/>
          <a:stretch>
            <a:fillRect/>
          </a:stretch>
        </p:blipFill>
        <p:spPr>
          <a:xfrm>
            <a:off x="990600" y="2635943"/>
            <a:ext cx="5333999" cy="3839470"/>
          </a:xfrm>
          <a:prstGeom prst="rect">
            <a:avLst/>
          </a:prstGeom>
        </p:spPr>
      </p:pic>
    </p:spTree>
    <p:extLst>
      <p:ext uri="{BB962C8B-B14F-4D97-AF65-F5344CB8AC3E}">
        <p14:creationId xmlns:p14="http://schemas.microsoft.com/office/powerpoint/2010/main" val="123782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1F0F76-BE41-4F3D-AB08-B166BB20F083}"/>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C82C2113-3EA5-475F-A219-A7D52B1A5DFC}"/>
              </a:ext>
            </a:extLst>
          </p:cNvPr>
          <p:cNvSpPr>
            <a:spLocks noGrp="1"/>
          </p:cNvSpPr>
          <p:nvPr>
            <p:ph idx="1"/>
          </p:nvPr>
        </p:nvSpPr>
        <p:spPr>
          <a:xfrm>
            <a:off x="685800" y="1981200"/>
            <a:ext cx="8153400" cy="4114800"/>
          </a:xfrm>
        </p:spPr>
        <p:txBody>
          <a:bodyPr/>
          <a:lstStyle/>
          <a:p>
            <a:pPr>
              <a:buFont typeface="Wingdings" panose="05000000000000000000" pitchFamily="2" charset="2"/>
              <a:buChar char="p"/>
            </a:pPr>
            <a:r>
              <a:rPr lang="en-US" altLang="zh-CN" sz="1800" b="0" dirty="0"/>
              <a:t>The mechanism  needs to be specified to ensure that  more urgent QoS data frames of different r-TWT TIDs are firstly delivered during a restricted TWT SP. </a:t>
            </a:r>
            <a:r>
              <a:rPr lang="en-US" altLang="zh-CN" sz="1800" b="0" dirty="0">
                <a:solidFill>
                  <a:srgbClr val="FF0000"/>
                </a:solidFill>
              </a:rPr>
              <a:t>Therefore AP needs to know the urgency-based BSR information for different r-TWT TIDs of r-TWT member STAs before scheduling</a:t>
            </a:r>
            <a:r>
              <a:rPr lang="en-US" altLang="zh-CN" sz="1800" b="0" dirty="0"/>
              <a:t>.</a:t>
            </a:r>
          </a:p>
          <a:p>
            <a:pPr>
              <a:buFont typeface="Wingdings" panose="05000000000000000000" pitchFamily="2" charset="2"/>
              <a:buChar char="p"/>
            </a:pPr>
            <a:endParaRPr lang="en-US" altLang="zh-CN" sz="1800" b="0" dirty="0"/>
          </a:p>
          <a:p>
            <a:pPr>
              <a:buFont typeface="Wingdings" panose="05000000000000000000" pitchFamily="2" charset="2"/>
              <a:buChar char="p"/>
            </a:pPr>
            <a:r>
              <a:rPr lang="en-US" altLang="zh-CN" sz="1800" b="0" dirty="0"/>
              <a:t>But the currently specified BSRP trigger frame and BSR frame doesn't consider the urgency-bases BSR information, </a:t>
            </a:r>
            <a:r>
              <a:rPr lang="en-US" altLang="zh-CN" sz="1800" b="0" dirty="0">
                <a:solidFill>
                  <a:srgbClr val="FF0000"/>
                </a:solidFill>
              </a:rPr>
              <a:t>which would lead to the imprecise scheduling of the delivery of the QoS data frames of latency sensitive traffic </a:t>
            </a:r>
            <a:r>
              <a:rPr lang="en-US" altLang="zh-CN" sz="1800" b="0" dirty="0"/>
              <a:t>for AP.</a:t>
            </a:r>
          </a:p>
          <a:p>
            <a:pPr>
              <a:buFont typeface="Wingdings" panose="05000000000000000000" pitchFamily="2" charset="2"/>
              <a:buChar char="p"/>
            </a:pPr>
            <a:endParaRPr lang="en-US" altLang="zh-CN" sz="1800" b="0" dirty="0"/>
          </a:p>
          <a:p>
            <a:pPr>
              <a:buFont typeface="Wingdings" panose="05000000000000000000" pitchFamily="2" charset="2"/>
              <a:buChar char="p"/>
            </a:pPr>
            <a:r>
              <a:rPr lang="en-US" altLang="zh-CN" sz="1800" b="0" dirty="0"/>
              <a:t>Suggest to specify </a:t>
            </a:r>
            <a:r>
              <a:rPr lang="en-US" altLang="zh-CN" sz="1800" b="0" dirty="0">
                <a:solidFill>
                  <a:srgbClr val="FF0000"/>
                </a:solidFill>
              </a:rPr>
              <a:t>Urgency-based BSRP (U-BSRP) and Urgency-based BSR (U-BSR), both of which take the latency requirements of buffered traffic into account.</a:t>
            </a:r>
          </a:p>
          <a:p>
            <a:pPr>
              <a:buFont typeface="Wingdings" panose="05000000000000000000" pitchFamily="2" charset="2"/>
              <a:buChar char="p"/>
            </a:pPr>
            <a:endParaRPr lang="en-US" altLang="zh-CN" sz="1800" b="0" dirty="0"/>
          </a:p>
          <a:p>
            <a:endParaRPr lang="zh-CN" altLang="en-US" sz="1800" dirty="0"/>
          </a:p>
        </p:txBody>
      </p:sp>
      <p:sp>
        <p:nvSpPr>
          <p:cNvPr id="4" name="页脚占位符 3">
            <a:extLst>
              <a:ext uri="{FF2B5EF4-FFF2-40B4-BE49-F238E27FC236}">
                <a16:creationId xmlns:a16="http://schemas.microsoft.com/office/drawing/2014/main" id="{D6C6D30F-0D50-48B9-B846-02FD2D1EE57D}"/>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734A97C-0A67-44D1-A8CC-59851F489B3A}"/>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29137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DEE5B1-FDD0-479F-ADC1-016BA75621F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88E832-07A4-4BC0-A85A-37E177024AD0}"/>
              </a:ext>
            </a:extLst>
          </p:cNvPr>
          <p:cNvSpPr>
            <a:spLocks noGrp="1"/>
          </p:cNvSpPr>
          <p:nvPr>
            <p:ph idx="1"/>
          </p:nvPr>
        </p:nvSpPr>
        <p:spPr>
          <a:xfrm>
            <a:off x="381000" y="1779444"/>
            <a:ext cx="8458200" cy="2406153"/>
          </a:xfrm>
        </p:spPr>
        <p:txBody>
          <a:bodyPr/>
          <a:lstStyle/>
          <a:p>
            <a:pPr algn="just">
              <a:buFont typeface="Wingdings" panose="05000000000000000000" pitchFamily="2" charset="2"/>
              <a:buChar char="p"/>
            </a:pPr>
            <a:r>
              <a:rPr lang="en-US" altLang="zh-CN" sz="1600" dirty="0"/>
              <a:t>Measure of urgency for the delivery of an MSDU or A-MSDU with delay bound </a:t>
            </a:r>
          </a:p>
          <a:p>
            <a:pPr algn="just">
              <a:buFont typeface="Wingdings" panose="05000000000000000000" pitchFamily="2" charset="2"/>
              <a:buChar char="l"/>
            </a:pPr>
            <a:r>
              <a:rPr lang="en-US" altLang="zh-CN" sz="1400" b="0" dirty="0"/>
              <a:t>TimetoDelayExpire(Time to delay expire): specifies the time duration from current time (T1) to the transmission delay expiration time (T2) for an MSDU or A-MSDU with the transmission requirement of delay bound belonging to a traffic flow</a:t>
            </a:r>
          </a:p>
          <a:p>
            <a:pPr algn="just">
              <a:buFont typeface="Arial" panose="020B0604020202020204" pitchFamily="34" charset="0"/>
              <a:buChar char="•"/>
            </a:pPr>
            <a:r>
              <a:rPr lang="en-US" altLang="zh-CN" sz="1400" b="0" dirty="0"/>
              <a:t>the transmission delay expiration time (T2) is the time marking the arrival of the MSDU, or the first MSDU of the MSDUs constituting an A-MSDU, at the local MAC sublayer from the local MAC SAP (T0) plus delay bound.</a:t>
            </a:r>
          </a:p>
          <a:p>
            <a:pPr algn="just">
              <a:buFont typeface="Wingdings" panose="05000000000000000000" pitchFamily="2" charset="2"/>
              <a:buChar char="Ø"/>
            </a:pPr>
            <a:r>
              <a:rPr lang="en-US" altLang="zh-CN" sz="1400" b="0" dirty="0"/>
              <a:t>for an MSDU or A-MSDU in the buffer if its transmission delay expiration time (T2) is later than the current time (T1), its transmission delay time has not expired (denoted as TimetoDelayExpire &gt; 0)</a:t>
            </a:r>
          </a:p>
          <a:p>
            <a:pPr algn="just">
              <a:buFont typeface="Wingdings" panose="05000000000000000000" pitchFamily="2" charset="2"/>
              <a:buChar char="Ø"/>
            </a:pPr>
            <a:r>
              <a:rPr lang="en-US" altLang="zh-CN" sz="1400" b="0" dirty="0"/>
              <a:t>for an MSDU or A-MSDU in the buffer if its transmission delay expiration time (T2) is equal to or earlier than the current time (T1), its transmission delay time has not expired (denoted as TimetoDelayExpire </a:t>
            </a:r>
            <a:r>
              <a:rPr lang="zh-CN" altLang="en-US" sz="1400" b="0" dirty="0"/>
              <a:t>≤ </a:t>
            </a:r>
            <a:r>
              <a:rPr lang="en-US" altLang="zh-CN" sz="1400" b="0" dirty="0"/>
              <a:t>0)</a:t>
            </a:r>
          </a:p>
          <a:p>
            <a:pPr algn="just">
              <a:buFont typeface="Wingdings" panose="05000000000000000000" pitchFamily="2" charset="2"/>
              <a:buChar char="l"/>
            </a:pPr>
            <a:endParaRPr lang="en-US" altLang="zh-CN" sz="1400" b="0" dirty="0">
              <a:solidFill>
                <a:srgbClr val="000000"/>
              </a:solidFill>
            </a:endParaRPr>
          </a:p>
          <a:p>
            <a:pPr algn="just">
              <a:buFont typeface="Wingdings" panose="05000000000000000000" pitchFamily="2" charset="2"/>
              <a:buChar char="l"/>
            </a:pPr>
            <a:endParaRPr lang="en-US" altLang="zh-CN" sz="1400" b="0" dirty="0"/>
          </a:p>
          <a:p>
            <a:pPr algn="just">
              <a:buFont typeface="Wingdings" panose="05000000000000000000" pitchFamily="2" charset="2"/>
              <a:buChar char="l"/>
            </a:pPr>
            <a:endParaRPr lang="zh-CN" altLang="en-US" sz="1400" b="0" dirty="0"/>
          </a:p>
        </p:txBody>
      </p:sp>
      <p:sp>
        <p:nvSpPr>
          <p:cNvPr id="4" name="页脚占位符 3">
            <a:extLst>
              <a:ext uri="{FF2B5EF4-FFF2-40B4-BE49-F238E27FC236}">
                <a16:creationId xmlns:a16="http://schemas.microsoft.com/office/drawing/2014/main" id="{F0ADFB23-B7AC-4429-95CB-6A9BF378A60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79A537-6897-4491-9B76-8303855BEF23}"/>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10" name="图片 9">
            <a:extLst>
              <a:ext uri="{FF2B5EF4-FFF2-40B4-BE49-F238E27FC236}">
                <a16:creationId xmlns:a16="http://schemas.microsoft.com/office/drawing/2014/main" id="{14240915-6DC9-499B-B15C-61160452CDA0}"/>
              </a:ext>
            </a:extLst>
          </p:cNvPr>
          <p:cNvPicPr>
            <a:picLocks noChangeAspect="1"/>
          </p:cNvPicPr>
          <p:nvPr/>
        </p:nvPicPr>
        <p:blipFill>
          <a:blip r:embed="rId2"/>
          <a:stretch>
            <a:fillRect/>
          </a:stretch>
        </p:blipFill>
        <p:spPr>
          <a:xfrm>
            <a:off x="685800" y="4482093"/>
            <a:ext cx="3700752" cy="1594797"/>
          </a:xfrm>
          <a:prstGeom prst="rect">
            <a:avLst/>
          </a:prstGeom>
        </p:spPr>
      </p:pic>
      <p:pic>
        <p:nvPicPr>
          <p:cNvPr id="11" name="图片 10">
            <a:extLst>
              <a:ext uri="{FF2B5EF4-FFF2-40B4-BE49-F238E27FC236}">
                <a16:creationId xmlns:a16="http://schemas.microsoft.com/office/drawing/2014/main" id="{CC2BB001-91CA-4394-B523-010B7BDDA3F6}"/>
              </a:ext>
            </a:extLst>
          </p:cNvPr>
          <p:cNvPicPr>
            <a:picLocks noChangeAspect="1"/>
          </p:cNvPicPr>
          <p:nvPr/>
        </p:nvPicPr>
        <p:blipFill>
          <a:blip r:embed="rId3"/>
          <a:stretch>
            <a:fillRect/>
          </a:stretch>
        </p:blipFill>
        <p:spPr>
          <a:xfrm>
            <a:off x="4610100" y="4477827"/>
            <a:ext cx="4194514" cy="1518597"/>
          </a:xfrm>
          <a:prstGeom prst="rect">
            <a:avLst/>
          </a:prstGeom>
        </p:spPr>
      </p:pic>
      <p:sp>
        <p:nvSpPr>
          <p:cNvPr id="14" name="矩形 13">
            <a:extLst>
              <a:ext uri="{FF2B5EF4-FFF2-40B4-BE49-F238E27FC236}">
                <a16:creationId xmlns:a16="http://schemas.microsoft.com/office/drawing/2014/main" id="{934DF9D6-367E-48B8-ADA9-60DFDC075DBF}"/>
              </a:ext>
            </a:extLst>
          </p:cNvPr>
          <p:cNvSpPr/>
          <p:nvPr/>
        </p:nvSpPr>
        <p:spPr>
          <a:xfrm>
            <a:off x="759331" y="6076890"/>
            <a:ext cx="3470563" cy="400110"/>
          </a:xfrm>
          <a:prstGeom prst="rect">
            <a:avLst/>
          </a:prstGeom>
        </p:spPr>
        <p:txBody>
          <a:bodyPr wrap="square">
            <a:spAutoFit/>
          </a:bodyPr>
          <a:lstStyle/>
          <a:p>
            <a:pPr algn="ctr"/>
            <a:r>
              <a:rPr lang="en-US" altLang="zh-CN" sz="1000" b="1" dirty="0">
                <a:solidFill>
                  <a:srgbClr val="000000"/>
                </a:solidFill>
              </a:rPr>
              <a:t>a)A MSDU or A-MSDU with its transmission delay time having not expired</a:t>
            </a:r>
            <a:endParaRPr lang="zh-CN" altLang="en-US" sz="1000" dirty="0"/>
          </a:p>
        </p:txBody>
      </p:sp>
      <p:sp>
        <p:nvSpPr>
          <p:cNvPr id="15" name="矩形 14">
            <a:extLst>
              <a:ext uri="{FF2B5EF4-FFF2-40B4-BE49-F238E27FC236}">
                <a16:creationId xmlns:a16="http://schemas.microsoft.com/office/drawing/2014/main" id="{CD2E4774-E763-4C31-9D69-05BE6CC2B6F6}"/>
              </a:ext>
            </a:extLst>
          </p:cNvPr>
          <p:cNvSpPr/>
          <p:nvPr/>
        </p:nvSpPr>
        <p:spPr>
          <a:xfrm>
            <a:off x="5105400" y="6076890"/>
            <a:ext cx="3438525" cy="400110"/>
          </a:xfrm>
          <a:prstGeom prst="rect">
            <a:avLst/>
          </a:prstGeom>
        </p:spPr>
        <p:txBody>
          <a:bodyPr wrap="square">
            <a:spAutoFit/>
          </a:bodyPr>
          <a:lstStyle/>
          <a:p>
            <a:pPr algn="ctr"/>
            <a:r>
              <a:rPr lang="en-US" altLang="zh-CN" sz="1000" b="1" dirty="0">
                <a:solidFill>
                  <a:srgbClr val="000000"/>
                </a:solidFill>
              </a:rPr>
              <a:t>b)A MSDU or A-MSDU with its transmission delay time having expired</a:t>
            </a:r>
            <a:endParaRPr lang="zh-CN" altLang="en-US" sz="1000" b="1" dirty="0">
              <a:solidFill>
                <a:srgbClr val="000000"/>
              </a:solidFill>
            </a:endParaRPr>
          </a:p>
        </p:txBody>
      </p:sp>
    </p:spTree>
    <p:extLst>
      <p:ext uri="{BB962C8B-B14F-4D97-AF65-F5344CB8AC3E}">
        <p14:creationId xmlns:p14="http://schemas.microsoft.com/office/powerpoint/2010/main" val="412408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4C36A3-088B-4A9D-9980-1E1AFE3BB165}"/>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8E42111B-43BA-46C0-AAC2-DA3014CDDE10}"/>
              </a:ext>
            </a:extLst>
          </p:cNvPr>
          <p:cNvSpPr>
            <a:spLocks noGrp="1"/>
          </p:cNvSpPr>
          <p:nvPr>
            <p:ph idx="1"/>
          </p:nvPr>
        </p:nvSpPr>
        <p:spPr>
          <a:xfrm>
            <a:off x="685800" y="1706562"/>
            <a:ext cx="8305800" cy="914400"/>
          </a:xfrm>
        </p:spPr>
        <p:txBody>
          <a:bodyPr/>
          <a:lstStyle/>
          <a:p>
            <a:pPr>
              <a:buFont typeface="Wingdings" panose="05000000000000000000" pitchFamily="2" charset="2"/>
              <a:buChar char="p"/>
            </a:pPr>
            <a:r>
              <a:rPr lang="en-US" altLang="zh-CN" sz="1600" b="0" dirty="0"/>
              <a:t>The urgency for the delivery of MSDUs or A-MSDUs belonging to r-TWT TID(s) for different STAs associated with an AP can be measured based on the parameter of TimetoDelayExpire  </a:t>
            </a:r>
            <a:endParaRPr lang="zh-CN" altLang="en-US" sz="1600" dirty="0"/>
          </a:p>
        </p:txBody>
      </p:sp>
      <p:sp>
        <p:nvSpPr>
          <p:cNvPr id="4" name="页脚占位符 3">
            <a:extLst>
              <a:ext uri="{FF2B5EF4-FFF2-40B4-BE49-F238E27FC236}">
                <a16:creationId xmlns:a16="http://schemas.microsoft.com/office/drawing/2014/main" id="{7A428B4F-440A-41E3-AD5E-78001A1E977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57AFF6-8CEB-4BCC-A464-9E12D802A49C}"/>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9" name="图片 8">
            <a:extLst>
              <a:ext uri="{FF2B5EF4-FFF2-40B4-BE49-F238E27FC236}">
                <a16:creationId xmlns:a16="http://schemas.microsoft.com/office/drawing/2014/main" id="{1950C471-4001-4AB7-9873-1D2C826B0230}"/>
              </a:ext>
            </a:extLst>
          </p:cNvPr>
          <p:cNvPicPr>
            <a:picLocks noChangeAspect="1"/>
          </p:cNvPicPr>
          <p:nvPr/>
        </p:nvPicPr>
        <p:blipFill>
          <a:blip r:embed="rId2"/>
          <a:stretch>
            <a:fillRect/>
          </a:stretch>
        </p:blipFill>
        <p:spPr>
          <a:xfrm>
            <a:off x="1094509" y="2473244"/>
            <a:ext cx="6819900" cy="3527589"/>
          </a:xfrm>
          <a:prstGeom prst="rect">
            <a:avLst/>
          </a:prstGeom>
        </p:spPr>
      </p:pic>
      <p:sp>
        <p:nvSpPr>
          <p:cNvPr id="11" name="文本框 10">
            <a:extLst>
              <a:ext uri="{FF2B5EF4-FFF2-40B4-BE49-F238E27FC236}">
                <a16:creationId xmlns:a16="http://schemas.microsoft.com/office/drawing/2014/main" id="{61DA599B-86C3-4323-977C-593C2DCC0EEF}"/>
              </a:ext>
            </a:extLst>
          </p:cNvPr>
          <p:cNvSpPr txBox="1"/>
          <p:nvPr/>
        </p:nvSpPr>
        <p:spPr>
          <a:xfrm>
            <a:off x="1080654" y="6033700"/>
            <a:ext cx="7620000" cy="276999"/>
          </a:xfrm>
          <a:prstGeom prst="rect">
            <a:avLst/>
          </a:prstGeom>
          <a:noFill/>
        </p:spPr>
        <p:txBody>
          <a:bodyPr wrap="square" rtlCol="0">
            <a:spAutoFit/>
          </a:bodyPr>
          <a:lstStyle/>
          <a:p>
            <a:r>
              <a:rPr lang="en-US" altLang="zh-CN" dirty="0"/>
              <a:t>An example for measuring the urgency for the delivery of MSDUs or A-MSDUs at a specific time (current time) </a:t>
            </a:r>
            <a:endParaRPr lang="zh-CN" altLang="en-US" dirty="0"/>
          </a:p>
        </p:txBody>
      </p:sp>
    </p:spTree>
    <p:extLst>
      <p:ext uri="{BB962C8B-B14F-4D97-AF65-F5344CB8AC3E}">
        <p14:creationId xmlns:p14="http://schemas.microsoft.com/office/powerpoint/2010/main" val="183342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a:xfrm>
            <a:off x="685800" y="1600200"/>
            <a:ext cx="7772400" cy="4114800"/>
          </a:xfrm>
        </p:spPr>
        <p:txBody>
          <a:bodyPr/>
          <a:lstStyle/>
          <a:p>
            <a:pPr>
              <a:buFont typeface="Wingdings" panose="05000000000000000000" pitchFamily="2" charset="2"/>
              <a:buChar char="p"/>
            </a:pPr>
            <a:r>
              <a:rPr lang="en-US" altLang="zh-CN" sz="1800" b="0" dirty="0"/>
              <a:t>Measure of the urgency for the delivery of MSDUs or A-MSDUs</a:t>
            </a:r>
          </a:p>
          <a:p>
            <a:pPr marL="0" indent="0">
              <a:buNone/>
            </a:pPr>
            <a:r>
              <a:rPr lang="en-US" altLang="zh-CN" sz="1800" dirty="0"/>
              <a:t>(1) Based on TimetoDelayExpire Bound</a:t>
            </a:r>
          </a:p>
          <a:p>
            <a:pPr>
              <a:buFont typeface="Wingdings" panose="05000000000000000000" pitchFamily="2" charset="2"/>
              <a:buChar char="p"/>
            </a:pPr>
            <a:r>
              <a:rPr lang="en-US" altLang="zh-CN" sz="1800" b="0" dirty="0"/>
              <a:t>TimetoDelayExpire Bound indicates the range of the urgency for the delivery of MSDUs or A-MSDUs</a:t>
            </a:r>
          </a:p>
          <a:p>
            <a:pPr>
              <a:buFont typeface="Wingdings" panose="05000000000000000000" pitchFamily="2" charset="2"/>
              <a:buChar char="Ø"/>
            </a:pPr>
            <a:r>
              <a:rPr lang="en-US" altLang="zh-CN" sz="1800" b="0" dirty="0"/>
              <a:t>if the current TimetoDelayExpire of an MSDU or A-MSDU is equal to or less than TimetoDelayExpire Bound, it satisfies the condition within the range of the urgency for MSDUs or A-MSDUs in the buffer</a:t>
            </a:r>
          </a:p>
          <a:p>
            <a:pPr marL="0" indent="0">
              <a:buNone/>
            </a:pPr>
            <a:endParaRPr lang="zh-CN" altLang="en-US" sz="18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pic>
        <p:nvPicPr>
          <p:cNvPr id="6" name="图片 5">
            <a:extLst>
              <a:ext uri="{FF2B5EF4-FFF2-40B4-BE49-F238E27FC236}">
                <a16:creationId xmlns:a16="http://schemas.microsoft.com/office/drawing/2014/main" id="{93D38A96-801B-49B3-89ED-9EBA17D4F9C8}"/>
              </a:ext>
            </a:extLst>
          </p:cNvPr>
          <p:cNvPicPr>
            <a:picLocks noChangeAspect="1"/>
          </p:cNvPicPr>
          <p:nvPr/>
        </p:nvPicPr>
        <p:blipFill>
          <a:blip r:embed="rId2"/>
          <a:stretch>
            <a:fillRect/>
          </a:stretch>
        </p:blipFill>
        <p:spPr>
          <a:xfrm>
            <a:off x="1136968" y="4297680"/>
            <a:ext cx="6416040" cy="1874520"/>
          </a:xfrm>
          <a:prstGeom prst="rect">
            <a:avLst/>
          </a:prstGeom>
        </p:spPr>
      </p:pic>
    </p:spTree>
    <p:extLst>
      <p:ext uri="{BB962C8B-B14F-4D97-AF65-F5344CB8AC3E}">
        <p14:creationId xmlns:p14="http://schemas.microsoft.com/office/powerpoint/2010/main" val="11609108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4554</TotalTime>
  <Words>1303</Words>
  <Application>Microsoft Office PowerPoint</Application>
  <PresentationFormat>全屏显示(4:3)</PresentationFormat>
  <Paragraphs>107</Paragraphs>
  <Slides>13</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LB266 CR for  latency sensitive traffic delivery</vt:lpstr>
      <vt:lpstr>Introduction</vt:lpstr>
      <vt:lpstr>Issues</vt:lpstr>
      <vt:lpstr>Discussion</vt:lpstr>
      <vt:lpstr>Discussion</vt:lpstr>
      <vt:lpstr>Discussion</vt:lpstr>
      <vt:lpstr>Candidate Solution</vt:lpstr>
      <vt:lpstr>Candidate Solution</vt:lpstr>
      <vt:lpstr>Candidate Solution</vt:lpstr>
      <vt:lpstr>Candidate Solution</vt:lpstr>
      <vt:lpstr>Candidate Solution</vt:lpstr>
      <vt:lpstr>Summary</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3350</cp:revision>
  <cp:lastPrinted>2014-11-04T15:04:00Z</cp:lastPrinted>
  <dcterms:created xsi:type="dcterms:W3CDTF">2007-04-17T18:10:00Z</dcterms:created>
  <dcterms:modified xsi:type="dcterms:W3CDTF">2022-08-19T09:53:56Z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