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61" r:id="rId3"/>
    <p:sldId id="265" r:id="rId4"/>
    <p:sldId id="856" r:id="rId5"/>
    <p:sldId id="858" r:id="rId6"/>
    <p:sldId id="842" r:id="rId7"/>
    <p:sldId id="258" r:id="rId8"/>
    <p:sldId id="840" r:id="rId9"/>
    <p:sldId id="259" r:id="rId10"/>
    <p:sldId id="260" r:id="rId11"/>
    <p:sldId id="864" r:id="rId12"/>
    <p:sldId id="865" r:id="rId13"/>
    <p:sldId id="261" r:id="rId14"/>
    <p:sldId id="869" r:id="rId15"/>
    <p:sldId id="843" r:id="rId16"/>
    <p:sldId id="263" r:id="rId17"/>
    <p:sldId id="853" r:id="rId18"/>
    <p:sldId id="862" r:id="rId19"/>
    <p:sldId id="863" r:id="rId20"/>
    <p:sldId id="866" r:id="rId21"/>
    <p:sldId id="868" r:id="rId22"/>
    <p:sldId id="2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03"/>
  </p:normalViewPr>
  <p:slideViewPr>
    <p:cSldViewPr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802.11-22/998r1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July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Jeff Bailey et al, Carleton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802.11-22/998r1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Jeff Bailey et al, Carleton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 et al,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 et al,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C6BF91-C4BD-46BF-B5BD-F7F8955706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0531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802.11-22/998r1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Jeff Bailey et al, Carleton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36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802.11-22/998r1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Jeff Bailey et al, Carleton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53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 et al,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 et al,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802.11-22/998r1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portal.etsi.org/TB-SiteMap/BRAN/Summary" TargetMode="External"/><Relationship Id="rId3" Type="http://schemas.openxmlformats.org/officeDocument/2006/relationships/hyperlink" Target="https://docs.fcc.gov/public/attachments/DOC-363945A1.pdf" TargetMode="External"/><Relationship Id="rId7" Type="http://schemas.openxmlformats.org/officeDocument/2006/relationships/hyperlink" Target="https://www.etsi.org/abou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tsi.org/deliver/etsi_en/303600_303699/303687/01.00.00_20/en_303687v010000a.pdf" TargetMode="External"/><Relationship Id="rId5" Type="http://schemas.openxmlformats.org/officeDocument/2006/relationships/hyperlink" Target="https://eur-lex.europa.eu/legal-content/EN/TXT/PDF/?uri=CELEX:32021D1067" TargetMode="External"/><Relationship Id="rId4" Type="http://schemas.openxmlformats.org/officeDocument/2006/relationships/hyperlink" Target="https://docdb.cept.org/download/1448" TargetMode="External"/><Relationship Id="rId9" Type="http://schemas.openxmlformats.org/officeDocument/2006/relationships/hyperlink" Target="https://www.ettus.com/all-products/ub210-ki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Clear Channel Assessment (CCA) behavior of commercial Wi-Fi equipment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094332"/>
              </p:ext>
            </p:extLst>
          </p:nvPr>
        </p:nvGraphicFramePr>
        <p:xfrm>
          <a:off x="1085850" y="2495550"/>
          <a:ext cx="9915525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3115941" progId="Word.Document.8">
                  <p:embed/>
                </p:oleObj>
              </mc:Choice>
              <mc:Fallback>
                <p:oleObj name="Document" r:id="rId3" imgW="10439485" imgH="31159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2495550"/>
                        <a:ext cx="9915525" cy="295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0C222F74-0B48-2ED4-7898-7C4DB12C03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91"/>
          <a:stretch/>
        </p:blipFill>
        <p:spPr>
          <a:xfrm>
            <a:off x="612681" y="3295539"/>
            <a:ext cx="5550805" cy="31798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20A35A-D698-8F88-961E-9D2BEC7C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Detailed Analysis of Impact on Wi-Fi Throughput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3540E-FA22-27FD-EA9C-60897A00C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964"/>
            <a:ext cx="10515600" cy="160601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Results show consistently: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Higher duty cycle and less dwell time has the highest impact on the Wi-Fi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i="1" dirty="0"/>
              <a:t>Throughput </a:t>
            </a:r>
            <a:r>
              <a:rPr lang="de-DE" b="1" dirty="0"/>
              <a:t>∝</a:t>
            </a:r>
            <a:r>
              <a:rPr lang="en-CA" i="1" dirty="0"/>
              <a:t> Dwell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Worst case throughput less than 20 % of maximum Wi-Fi throughput 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1BE87A-8D26-3807-9A39-A355F81C9C81}"/>
              </a:ext>
            </a:extLst>
          </p:cNvPr>
          <p:cNvSpPr/>
          <p:nvPr/>
        </p:nvSpPr>
        <p:spPr>
          <a:xfrm>
            <a:off x="1525613" y="4102999"/>
            <a:ext cx="442705" cy="222311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619807-18A8-7518-07B1-143C67B38C3D}"/>
              </a:ext>
            </a:extLst>
          </p:cNvPr>
          <p:cNvSpPr txBox="1"/>
          <p:nvPr/>
        </p:nvSpPr>
        <p:spPr>
          <a:xfrm>
            <a:off x="6647144" y="4543865"/>
            <a:ext cx="4371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>
                <a:solidFill>
                  <a:srgbClr val="FF0000"/>
                </a:solidFill>
              </a:rPr>
              <a:t>Across all scenarios, </a:t>
            </a:r>
            <a:r>
              <a:rPr lang="en-CA" sz="1800" b="1" dirty="0">
                <a:solidFill>
                  <a:srgbClr val="FF0000"/>
                </a:solidFill>
              </a:rPr>
              <a:t>short dwell </a:t>
            </a:r>
            <a:r>
              <a:rPr lang="en-CA" sz="1800" dirty="0">
                <a:solidFill>
                  <a:srgbClr val="FF0000"/>
                </a:solidFill>
              </a:rPr>
              <a:t>time has </a:t>
            </a:r>
            <a:r>
              <a:rPr lang="en-CA" sz="1800" b="1" dirty="0">
                <a:solidFill>
                  <a:srgbClr val="FF0000"/>
                </a:solidFill>
              </a:rPr>
              <a:t>largest impact </a:t>
            </a:r>
            <a:r>
              <a:rPr lang="en-CA" sz="1800" dirty="0">
                <a:solidFill>
                  <a:srgbClr val="FF0000"/>
                </a:solidFill>
              </a:rPr>
              <a:t>on Wi-Fi throughput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>
                <a:solidFill>
                  <a:srgbClr val="FF0000"/>
                </a:solidFill>
              </a:rPr>
              <a:t>Increased duty cycle results in decreased throughput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108417-1BAE-6FC4-E926-677A9508B17C}"/>
              </a:ext>
            </a:extLst>
          </p:cNvPr>
          <p:cNvSpPr/>
          <p:nvPr/>
        </p:nvSpPr>
        <p:spPr>
          <a:xfrm>
            <a:off x="4151784" y="4103000"/>
            <a:ext cx="442705" cy="2223118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7AA491-4F67-2536-85ED-5FEB61DBDA53}"/>
              </a:ext>
            </a:extLst>
          </p:cNvPr>
          <p:cNvSpPr txBox="1"/>
          <p:nvPr/>
        </p:nvSpPr>
        <p:spPr>
          <a:xfrm>
            <a:off x="6606191" y="3459467"/>
            <a:ext cx="4371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b="1" dirty="0">
                <a:solidFill>
                  <a:srgbClr val="00B050"/>
                </a:solidFill>
              </a:rPr>
              <a:t>Very little impact </a:t>
            </a:r>
            <a:r>
              <a:rPr lang="en-CA" sz="1800" dirty="0">
                <a:solidFill>
                  <a:srgbClr val="00B050"/>
                </a:solidFill>
              </a:rPr>
              <a:t>on Wi-Fi throughput at </a:t>
            </a:r>
            <a:r>
              <a:rPr lang="en-CA" sz="1800" b="1" dirty="0">
                <a:solidFill>
                  <a:srgbClr val="00B050"/>
                </a:solidFill>
              </a:rPr>
              <a:t>longer dwell times </a:t>
            </a:r>
            <a:r>
              <a:rPr lang="en-CA" sz="1800" dirty="0">
                <a:solidFill>
                  <a:srgbClr val="00B050"/>
                </a:solidFill>
              </a:rPr>
              <a:t>for each duty cycle tested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E8A46C0-F173-ECA4-4769-9484362DC4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AED2F50-5DA6-1C92-DAA4-DB331A3FFAC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4735566-12A8-82DA-A43E-BB352C16658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00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DE794-8967-1F01-2651-9BE61301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Impact of NB FH Signals on other commercial Wi-Fi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9D3B2-E855-D79F-0E39-DB0E1003FB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Experiments repeated with Linksys device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Same 245 test cases as in previous setup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Linksys device used as traffic sink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2E74B-FD12-F9C8-13BA-04252E7BD72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49921D-6147-2AFC-A610-4CFDE352C9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B2AB8-95B3-1DC8-A221-80A0C754CE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B11D1C-C1FA-7D24-3A1D-06F8B77B2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144" y="2565277"/>
            <a:ext cx="3193157" cy="17274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55A4435-B208-1553-ADE3-7DEC2A00ACC2}"/>
              </a:ext>
            </a:extLst>
          </p:cNvPr>
          <p:cNvSpPr txBox="1"/>
          <p:nvPr/>
        </p:nvSpPr>
        <p:spPr>
          <a:xfrm>
            <a:off x="7303217" y="4797152"/>
            <a:ext cx="3371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Linksys WRT3200ACM</a:t>
            </a:r>
          </a:p>
        </p:txBody>
      </p:sp>
    </p:spTree>
    <p:extLst>
      <p:ext uri="{BB962C8B-B14F-4D97-AF65-F5344CB8AC3E}">
        <p14:creationId xmlns:p14="http://schemas.microsoft.com/office/powerpoint/2010/main" val="219883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EA72-053B-40F2-51AA-E41CD2D30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 MHz NB FH Signals—Impact on Wi-Fi Throughput (Linksys device as receiver)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97A5223-5DCD-AF15-D621-1ECC14DEED2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745146A-BEAA-2016-172B-1F16B27C21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71464CE0-E279-1762-6953-3022A7257B3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60459D7-A12E-FC3E-84F4-F91A2263B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988840"/>
            <a:ext cx="3705320" cy="22764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F8E88D4-476D-358C-4917-EA43C26C11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2094" y="1988840"/>
            <a:ext cx="3787296" cy="2276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EDAEC1D-6E0D-BD01-E9DF-226B111B51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78796" y="1988840"/>
            <a:ext cx="3787296" cy="230398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039A8A-FDA4-C501-2529-67637E706E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9040" y="4266158"/>
            <a:ext cx="3787295" cy="22092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42EB099-CD9B-51BD-85E4-06F3D1B437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3967" y="4265247"/>
            <a:ext cx="3729658" cy="220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17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F384A63E-A30D-C4F9-27DD-0481B3727D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9207"/>
          <a:stretch/>
        </p:blipFill>
        <p:spPr>
          <a:xfrm>
            <a:off x="291725" y="1629217"/>
            <a:ext cx="9398493" cy="21265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5980368-E000-B85B-177A-946694499E82}"/>
              </a:ext>
            </a:extLst>
          </p:cNvPr>
          <p:cNvSpPr txBox="1"/>
          <p:nvPr/>
        </p:nvSpPr>
        <p:spPr>
          <a:xfrm>
            <a:off x="758301" y="1105972"/>
            <a:ext cx="108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Case 1: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C0C1C9B-FDF2-12D6-49E2-C2D3A533C3A1}"/>
              </a:ext>
            </a:extLst>
          </p:cNvPr>
          <p:cNvSpPr txBox="1"/>
          <p:nvPr/>
        </p:nvSpPr>
        <p:spPr>
          <a:xfrm>
            <a:off x="4454370" y="1047268"/>
            <a:ext cx="108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Time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C9614C-26F9-5590-C811-FCE632C24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Impact of Dwell </a:t>
            </a:r>
            <a:r>
              <a:rPr lang="en-CA" dirty="0"/>
              <a:t>T</a:t>
            </a:r>
            <a:r>
              <a:rPr lang="en-CA" sz="3200" dirty="0"/>
              <a:t>ime on Wi-Fi throughput</a:t>
            </a:r>
            <a:endParaRPr lang="en-CA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0F74AAB-6F67-AE24-C86B-2A4B82C549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476"/>
          <a:stretch/>
        </p:blipFill>
        <p:spPr>
          <a:xfrm>
            <a:off x="9091864" y="3405412"/>
            <a:ext cx="2791849" cy="1065213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81F71-7C51-A1CE-DA34-D8CC6E73DB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E7AFC3C-C6A7-26BE-76ED-6BC0E693C56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B0D9DB1-7438-CB2C-9A27-EF597442B27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F952932-3371-C283-FDEB-9349C210B05E}"/>
              </a:ext>
            </a:extLst>
          </p:cNvPr>
          <p:cNvCxnSpPr>
            <a:cxnSpLocks/>
          </p:cNvCxnSpPr>
          <p:nvPr/>
        </p:nvCxnSpPr>
        <p:spPr bwMode="auto">
          <a:xfrm flipV="1">
            <a:off x="7248128" y="2276872"/>
            <a:ext cx="576064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38307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F384A63E-A30D-C4F9-27DD-0481B3727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725" y="1629217"/>
            <a:ext cx="9398493" cy="4186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5980368-E000-B85B-177A-946694499E82}"/>
              </a:ext>
            </a:extLst>
          </p:cNvPr>
          <p:cNvSpPr txBox="1"/>
          <p:nvPr/>
        </p:nvSpPr>
        <p:spPr>
          <a:xfrm>
            <a:off x="758301" y="1105972"/>
            <a:ext cx="108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Case 1: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C0C1C9B-FDF2-12D6-49E2-C2D3A533C3A1}"/>
              </a:ext>
            </a:extLst>
          </p:cNvPr>
          <p:cNvSpPr txBox="1"/>
          <p:nvPr/>
        </p:nvSpPr>
        <p:spPr>
          <a:xfrm>
            <a:off x="4454370" y="1047268"/>
            <a:ext cx="108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Time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C9614C-26F9-5590-C811-FCE632C24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Impact of Dwell </a:t>
            </a:r>
            <a:r>
              <a:rPr lang="en-CA" dirty="0"/>
              <a:t>T</a:t>
            </a:r>
            <a:r>
              <a:rPr lang="en-CA" sz="3200" dirty="0"/>
              <a:t>ime on Wi-Fi throughput</a:t>
            </a:r>
            <a:endParaRPr lang="en-CA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0F74AAB-6F67-AE24-C86B-2A4B82C549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476"/>
          <a:stretch/>
        </p:blipFill>
        <p:spPr>
          <a:xfrm>
            <a:off x="9091864" y="3405412"/>
            <a:ext cx="2791849" cy="1065213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81F71-7C51-A1CE-DA34-D8CC6E73DB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E7AFC3C-C6A7-26BE-76ED-6BC0E693C56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B0D9DB1-7438-CB2C-9A27-EF597442B27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F952932-3371-C283-FDEB-9349C210B05E}"/>
              </a:ext>
            </a:extLst>
          </p:cNvPr>
          <p:cNvCxnSpPr>
            <a:cxnSpLocks/>
          </p:cNvCxnSpPr>
          <p:nvPr/>
        </p:nvCxnSpPr>
        <p:spPr bwMode="auto">
          <a:xfrm flipV="1">
            <a:off x="7248128" y="2276872"/>
            <a:ext cx="576064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87156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550F-DCE7-9D19-E094-1740DC2E5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Reason for Wi-Fi performance impact?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28F1F-CCA0-616B-F6E1-A2A8E999A0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CA" dirty="0"/>
              <a:t>Wi-Fi </a:t>
            </a:r>
            <a:r>
              <a:rPr lang="en-CA" b="1" dirty="0"/>
              <a:t>fails to</a:t>
            </a:r>
            <a:r>
              <a:rPr lang="en-CA" dirty="0"/>
              <a:t> detect NB FH signals via CCA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Wi-Fi datagrams are transmitted over NB FH transmissions, thus resulting in reception errors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8385E75-801F-78F0-5F44-D547BFC33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CA" dirty="0"/>
              <a:t>Wi-Fi detects NB FH signals via CCA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Wi-Fi will back-off and delay its transmission, thus reducing throughput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35B63A9-4B85-C34E-3BB6-9AE54CC434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23DA2-A57F-5C9B-830C-927A116AF6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B35ED61-A4DB-F024-24F2-8AF9E264C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567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31838"/>
            <a:ext cx="10972800" cy="1040978"/>
          </a:xfrm>
        </p:spPr>
        <p:txBody>
          <a:bodyPr/>
          <a:lstStyle/>
          <a:p>
            <a:r>
              <a:rPr lang="en-GB" dirty="0"/>
              <a:t>Assumption: </a:t>
            </a:r>
            <a:r>
              <a:rPr lang="en-US" dirty="0"/>
              <a:t>Wi-Fi has issues consistently detecting all NB FH transmissions</a:t>
            </a:r>
            <a:endParaRPr lang="en-GB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7AFDC4E-6D6D-81BA-6542-49DFCF88B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781126"/>
            <a:ext cx="10972800" cy="639762"/>
          </a:xfrm>
        </p:spPr>
        <p:txBody>
          <a:bodyPr/>
          <a:lstStyle/>
          <a:p>
            <a:pPr algn="ctr"/>
            <a:r>
              <a:rPr lang="en-US" dirty="0"/>
              <a:t>Two additional measurements conducted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F16CCA3E-8AE7-BFFE-D971-898D9ECAB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636912"/>
            <a:ext cx="5386917" cy="348925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Observation of radio channel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Identify concurrent transmissions (Wi-Fi and NB FH)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72BBB6AF-4351-D624-A397-314AB9E7C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2636912"/>
            <a:ext cx="5389033" cy="348925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sz="2800" dirty="0"/>
              <a:t>Modify Wi-Fi product’s firmware to output CCA internal states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Busy and idle states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D62E5DF-1D76-E689-B992-DD327BE48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273" y="2344407"/>
            <a:ext cx="4421339" cy="35158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410245-7FC1-EF6A-CB5B-129BD79F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1. Observing the Channel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83719A-D44B-B570-A7CE-62812E37B055}"/>
              </a:ext>
            </a:extLst>
          </p:cNvPr>
          <p:cNvSpPr txBox="1"/>
          <p:nvPr/>
        </p:nvSpPr>
        <p:spPr>
          <a:xfrm rot="16200000">
            <a:off x="-1651426" y="3855139"/>
            <a:ext cx="42766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Normalized Amplitude of recorded Signal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F1D6EA-EAD6-63A4-7013-2B40AFD2277C}"/>
              </a:ext>
            </a:extLst>
          </p:cNvPr>
          <p:cNvSpPr txBox="1"/>
          <p:nvPr/>
        </p:nvSpPr>
        <p:spPr>
          <a:xfrm>
            <a:off x="1103285" y="1540625"/>
            <a:ext cx="4341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Recording of Wi-Fi and NB FH transmissions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B317C3-ED40-342B-9DD1-ACFC0A0D09CD}"/>
              </a:ext>
            </a:extLst>
          </p:cNvPr>
          <p:cNvSpPr txBox="1"/>
          <p:nvPr/>
        </p:nvSpPr>
        <p:spPr>
          <a:xfrm>
            <a:off x="1907778" y="584748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 (s)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15F598-E536-E767-D727-94F804D8C8A9}"/>
              </a:ext>
            </a:extLst>
          </p:cNvPr>
          <p:cNvSpPr txBox="1"/>
          <p:nvPr/>
        </p:nvSpPr>
        <p:spPr>
          <a:xfrm rot="16200000">
            <a:off x="4262783" y="3777565"/>
            <a:ext cx="439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Normalized Power/Frequency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2C9BF4-46AA-C166-0A4F-F8DB314C51E4}"/>
              </a:ext>
            </a:extLst>
          </p:cNvPr>
          <p:cNvSpPr txBox="1"/>
          <p:nvPr/>
        </p:nvSpPr>
        <p:spPr>
          <a:xfrm>
            <a:off x="7443072" y="5919002"/>
            <a:ext cx="3069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Frequency (Hz)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F79D7E-A218-4B9B-656E-C415EA9CA07E}"/>
              </a:ext>
            </a:extLst>
          </p:cNvPr>
          <p:cNvSpPr txBox="1"/>
          <p:nvPr/>
        </p:nvSpPr>
        <p:spPr>
          <a:xfrm>
            <a:off x="6962609" y="1527438"/>
            <a:ext cx="4029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PSD during NB FH transmission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2E491FD-D8B3-7BC4-345F-6EEA76CA2A45}"/>
              </a:ext>
            </a:extLst>
          </p:cNvPr>
          <p:cNvCxnSpPr>
            <a:cxnSpLocks/>
          </p:cNvCxnSpPr>
          <p:nvPr/>
        </p:nvCxnSpPr>
        <p:spPr>
          <a:xfrm>
            <a:off x="2783632" y="3789040"/>
            <a:ext cx="1440160" cy="0"/>
          </a:xfrm>
          <a:prstGeom prst="straightConnector1">
            <a:avLst/>
          </a:prstGeom>
          <a:ln w="31750">
            <a:solidFill>
              <a:schemeClr val="bg2">
                <a:lumMod val="1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CD7F41D-4F46-D551-A1B2-59E424D72CBD}"/>
              </a:ext>
            </a:extLst>
          </p:cNvPr>
          <p:cNvSpPr txBox="1"/>
          <p:nvPr/>
        </p:nvSpPr>
        <p:spPr>
          <a:xfrm>
            <a:off x="2436912" y="407088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NB-FH Transmission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24C0A26-183D-E479-F518-01589BEDC70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Slide </a:t>
            </a:r>
            <a:fld id="{DC83D890-10BB-4905-98E9-EC5FFEC1B9BB}" type="slidenum">
              <a:rPr lang="en-GB">
                <a:solidFill>
                  <a:schemeClr val="tx1"/>
                </a:solidFill>
              </a:rPr>
              <a:pPr/>
              <a:t>17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D0B2161-E04B-77E4-8368-A3A18852EE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Jeff Bailey et al, Carleton University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A49D69-D808-7514-3933-F4F6A1698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8088" y="2342185"/>
            <a:ext cx="4310022" cy="3505303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4AC20B-03EC-54AB-7F0B-D39702B407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162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11BAF755-24B5-619A-8336-3B0C3301E945}"/>
              </a:ext>
            </a:extLst>
          </p:cNvPr>
          <p:cNvSpPr/>
          <p:nvPr/>
        </p:nvSpPr>
        <p:spPr bwMode="auto">
          <a:xfrm>
            <a:off x="6960096" y="1628800"/>
            <a:ext cx="3656015" cy="4603286"/>
          </a:xfrm>
          <a:prstGeom prst="rect">
            <a:avLst/>
          </a:prstGeom>
          <a:solidFill>
            <a:schemeClr val="bg2">
              <a:alpha val="6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67F827-EB66-AD87-0CA7-ACE81696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2. Observing CCA Mechanism’s Internal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5C177-71EA-493B-F42B-0AD2D5552F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sz="2400" dirty="0"/>
              <a:t>Modified access 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Capable of logging the internal state of CCA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Records duration that AP deems channel to be occupied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No Wi-Fi traffic (generation of beacons and all other management traffic disabled)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Pure passive monitoring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400" dirty="0"/>
              <a:t>Compare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Known transmission duration</a:t>
            </a:r>
          </a:p>
          <a:p>
            <a:pPr marL="457200" lvl="1" indent="0"/>
            <a:r>
              <a:rPr lang="en-CA" sz="2000" i="1" dirty="0"/>
              <a:t>with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/>
              <a:t>Channel occupation duration as determined by Wi-Fi CCA mechanism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9156FE-0862-BB86-838B-BA86E4A370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FFF7E-59F1-3EE2-D727-488A12B55F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619D49-71FC-3A75-D828-F0A58A8311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E0FF727-DA11-BC6B-B31E-7B61C8FCE716}"/>
              </a:ext>
            </a:extLst>
          </p:cNvPr>
          <p:cNvCxnSpPr>
            <a:cxnSpLocks/>
          </p:cNvCxnSpPr>
          <p:nvPr/>
        </p:nvCxnSpPr>
        <p:spPr>
          <a:xfrm>
            <a:off x="8788102" y="2757190"/>
            <a:ext cx="0" cy="1700176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07C56DE3-1E14-8CEE-A89A-8008D7FA348D}"/>
              </a:ext>
            </a:extLst>
          </p:cNvPr>
          <p:cNvSpPr/>
          <p:nvPr/>
        </p:nvSpPr>
        <p:spPr bwMode="auto">
          <a:xfrm rot="5400000">
            <a:off x="8329761" y="3402896"/>
            <a:ext cx="916682" cy="4087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1F6524-8BE7-1823-26BE-32E713B6498E}"/>
              </a:ext>
            </a:extLst>
          </p:cNvPr>
          <p:cNvSpPr txBox="1"/>
          <p:nvPr/>
        </p:nvSpPr>
        <p:spPr>
          <a:xfrm rot="16200000">
            <a:off x="7926363" y="3138471"/>
            <a:ext cx="16492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500" dirty="0">
                <a:solidFill>
                  <a:schemeClr val="tx1"/>
                </a:solidFill>
              </a:rPr>
              <a:t>Attenuator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229DAF5-C919-795D-38D1-02E2A9C2A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750" y="1959064"/>
            <a:ext cx="2297297" cy="1037213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5756947-4ED4-BBA6-BF60-174DDE590F26}"/>
              </a:ext>
            </a:extLst>
          </p:cNvPr>
          <p:cNvSpPr txBox="1"/>
          <p:nvPr/>
        </p:nvSpPr>
        <p:spPr>
          <a:xfrm>
            <a:off x="8099503" y="1969468"/>
            <a:ext cx="1535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Modified AP</a:t>
            </a:r>
          </a:p>
        </p:txBody>
      </p:sp>
      <p:pic>
        <p:nvPicPr>
          <p:cNvPr id="13" name="Picture 12" descr="A picture containing electronics, circuit&#10;&#10;Description automatically generated">
            <a:extLst>
              <a:ext uri="{FF2B5EF4-FFF2-40B4-BE49-F238E27FC236}">
                <a16:creationId xmlns:a16="http://schemas.microsoft.com/office/drawing/2014/main" id="{7F9B48E3-72FA-4704-1ABB-85AF066F52B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3" t="17092" r="13853" b="15248"/>
          <a:stretch/>
        </p:blipFill>
        <p:spPr>
          <a:xfrm>
            <a:off x="7904101" y="4296741"/>
            <a:ext cx="1768002" cy="1319079"/>
          </a:xfrm>
          <a:prstGeom prst="rect">
            <a:avLst/>
          </a:prstGeom>
          <a:ln w="19050">
            <a:solidFill>
              <a:srgbClr val="90CB6B"/>
            </a:solidFill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B7D93DD-B5B6-D2F3-AD27-D204F4754030}"/>
              </a:ext>
            </a:extLst>
          </p:cNvPr>
          <p:cNvSpPr txBox="1"/>
          <p:nvPr/>
        </p:nvSpPr>
        <p:spPr>
          <a:xfrm>
            <a:off x="7210903" y="5585755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USRP B210 configured to transmit NB FH signals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C9EDC8-4C03-0062-D07A-51B80ABB9650}"/>
              </a:ext>
            </a:extLst>
          </p:cNvPr>
          <p:cNvSpPr txBox="1"/>
          <p:nvPr/>
        </p:nvSpPr>
        <p:spPr>
          <a:xfrm rot="16200000">
            <a:off x="9103949" y="2423198"/>
            <a:ext cx="264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bg2">
                    <a:lumMod val="75000"/>
                  </a:schemeClr>
                </a:solidFill>
              </a:rPr>
              <a:t>RF-Isolation Chamber</a:t>
            </a:r>
            <a:endParaRPr lang="en-CA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215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26547-8F53-4AA4-A188-D5C88B17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Detectability of NB FH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9D96C-52DA-7375-BCD0-E6799A4D0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NB FH signal setup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Signal strength of −45 dBm at Wi-Fi receiver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20 % duty cycle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Varying dwell times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CCA mechanism fails to reliably detect NB FH signals transmitted at longer dwell times</a:t>
            </a:r>
          </a:p>
          <a:p>
            <a:pPr marL="0" indent="0"/>
            <a:endParaRPr lang="en-CA" b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B755C-BC0D-1E63-3213-E8ADEC19E0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8B304-E98B-AB96-FA9D-3EBA994B822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56822-88C2-C82E-0734-10A57BD36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19</a:t>
            </a:fld>
            <a:endParaRPr lang="en-GB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1B64BC0-54F3-621F-58E2-F7189A341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481932"/>
              </p:ext>
            </p:extLst>
          </p:nvPr>
        </p:nvGraphicFramePr>
        <p:xfrm>
          <a:off x="6384032" y="2544287"/>
          <a:ext cx="3600400" cy="2987040"/>
        </p:xfrm>
        <a:graphic>
          <a:graphicData uri="http://schemas.openxmlformats.org/drawingml/2006/table">
            <a:tbl>
              <a:tblPr/>
              <a:tblGrid>
                <a:gridCol w="1674605">
                  <a:extLst>
                    <a:ext uri="{9D8B030D-6E8A-4147-A177-3AD203B41FA5}">
                      <a16:colId xmlns:a16="http://schemas.microsoft.com/office/drawing/2014/main" val="4223448589"/>
                    </a:ext>
                  </a:extLst>
                </a:gridCol>
                <a:gridCol w="1925795">
                  <a:extLst>
                    <a:ext uri="{9D8B030D-6E8A-4147-A177-3AD203B41FA5}">
                      <a16:colId xmlns:a16="http://schemas.microsoft.com/office/drawing/2014/main" val="1880482207"/>
                    </a:ext>
                  </a:extLst>
                </a:gridCol>
              </a:tblGrid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Dwell Time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Detection ratio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1417456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 µs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54.05 %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96404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 µs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0049068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1000 µs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6.65 %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78544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2000 µs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7396515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 µs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859286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16 000 µs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0.44 %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7079748"/>
                  </a:ext>
                </a:extLst>
              </a:tr>
              <a:tr h="28758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60 000 µs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0.125 %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784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9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 (1)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2020, Federal Communications Commission (FCC) made available 5.925 GHz to 7.125 GHz for license-exempt use in the USA [1]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2020, Electronic Communications Committee (ECC) permitted European countries to make available 5.945 GHz to 6.425 GHz for license-exempt use [2]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2021, the European Commission (EC) mandated all European Union (EU) member states to implement this decision [3]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44D1A-AF8E-48DA-72D3-F52D7D801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568F3E9-34C8-5FE4-9825-8CFC06D8AA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Dwell time of NB FH signals impacts Wi-Fi throughput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Wi-Fi CCA mechanism is unable to reliably detect NB FH signals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E6772B-E19F-49DA-5970-9A3E8840FC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Results are consistent across many portions of the Wi-Fi channel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Offset from centre frequency has no observable impact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Results are consistent across multiple Wi-Fi devices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Although Linksys device is less affected than Ericsson device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43907A-7C8B-5F0D-4B0D-4CDE3615BB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E634C-D3D3-00A9-9347-B67D9ED2B3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978CB-6E70-7659-FACE-2F576B32F6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429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C36134-CA7C-1374-D707-FA27EEC5D1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DEMO</a:t>
            </a:r>
            <a:endParaRPr lang="en-CA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37534EA5-8A6F-B2A8-BC20-DCD917FE03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One moment please…</a:t>
            </a:r>
            <a:endParaRPr lang="en-CA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7081-C821-99ED-C00E-766FDB1E6C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AFFCB-AFE2-2979-EFE1-16FEEBFCD4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4F8F3-82B5-3909-5EA1-C37203E7EF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933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Federal Communications Commission, “FCC adopts new rules for the 6 GHz band, unleashing 1,200 Megahertz of spectrum for unlicensed use,” Apr. 23, 2020. [Online]. Available: </a:t>
            </a:r>
            <a:r>
              <a:rPr lang="en-GB" dirty="0">
                <a:hlinkClick r:id="rId3"/>
              </a:rPr>
              <a:t>https://docs.fcc.gov/public/attachments/DOC-363945A1.pdf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Electronic Communications Committee, “On the harmonised use of the frequency </a:t>
            </a:r>
            <a:r>
              <a:rPr lang="en-GB"/>
              <a:t>band 5945-6425 MHz </a:t>
            </a:r>
            <a:r>
              <a:rPr lang="en-GB" dirty="0"/>
              <a:t>for Wireless Access Systems including Radio Local Area Networks (WAS/RLAN),” ECC Decision (20)01, Nov. 20, 2020. [Online]. Available: </a:t>
            </a:r>
            <a:r>
              <a:rPr lang="en-GB" dirty="0">
                <a:hlinkClick r:id="rId4"/>
              </a:rPr>
              <a:t>https://docdb.cept.org/download/1448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European Commission, “On the harmonised use of radio spectrum in the 5 945-6 425 MHz frequency band for the implementation of Wireless Access Systems including Radio Local Area Networks (WAS/RLANs),” Commission implementing decision (EU) 2021/1067, Jun. 17, 2021. [Online]. Available: </a:t>
            </a:r>
            <a:r>
              <a:rPr lang="en-GB" dirty="0">
                <a:hlinkClick r:id="rId5"/>
              </a:rPr>
              <a:t>https://eur-lex.europa.eu/legal-content/EN/TXT/PDF/?uri=CELEX:32021D1067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ETSI, “6 GHz WAS/RLAN; Harmonised Standard for access to radio spectrum,” Draft ETSI EN 303 687, Apr. 2022. [Online]. Available: </a:t>
            </a:r>
            <a:r>
              <a:rPr lang="en-GB" dirty="0">
                <a:hlinkClick r:id="rId6"/>
              </a:rPr>
              <a:t>https://www.etsi.org/deliver/etsi_en/303600_303699/303687/01.00.00_20/en_303687v010000a.pdf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European Telecommunication Standards Institute (ETSI), “About ETSI,” accessed Jul. 2022. [Online]. Available: </a:t>
            </a:r>
            <a:r>
              <a:rPr lang="en-GB" dirty="0">
                <a:hlinkClick r:id="rId7"/>
              </a:rPr>
              <a:t>https://www.etsi.org/about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ETSI Technical Committee (TC) Broadband Radio Access Networks (BRAN), “BRAN Summary,” accessed Jul. 2022. [Online]. Available: </a:t>
            </a:r>
            <a:r>
              <a:rPr lang="en-GB" dirty="0">
                <a:hlinkClick r:id="rId8"/>
              </a:rPr>
              <a:t>https://portal.etsi.org/TB-SiteMap/BRAN/Summary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Ettus Research, “Universal Software Radio Peripheral Board 210,” accessed Jul. 2022. [Online]. Available: </a:t>
            </a:r>
            <a:r>
              <a:rPr lang="en-GB" dirty="0">
                <a:hlinkClick r:id="rId9"/>
              </a:rPr>
              <a:t>https://www.ettus.com/all-products/ub210-kit/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B2F746-1E5F-C0A4-BA42-C4EE17D5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(2)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EFCC1D-4AFC-4465-8D7F-7B0168B14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ECC and subsequent EC decisions explicitly permit Narrowband Frequency Hopping (NB FH) as one mode of operation in 6 GHz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Known as EN 303 687 [4], the European Telecommunication Standards Institute (ETSI) [5] Technical Committee (TC) Broadband Radio Access Networks (BRAN) [6] develops a Harmonised Standard (HS) that specifies requirements for operation in 6 GHz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HSs enable manufacturers to put products on the EU market without type approval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 conditions for consideration of NB FH in EN 303 687 are under discussion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this presentation, we analyze how commercial Wi-Fi products react to NB FH signals present in the same frequency channel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BA1ADAE-15AD-C44D-C512-1A183C1790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A3479C-0550-9FD4-D328-C1CEF087E2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E366019-B9B3-E37B-F564-AC185DCB52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0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17087-1A31-4D18-A51E-AF65BD55A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Hopping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48949-3FEE-43ED-8EDE-0A55227E9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Emulation of future NB FH radio signals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 2 MHz band limited additive gaussian noise (BLAGN) signal is produced in baseband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BLAGN signal transmitted into Wi-Fi channel at different offsets from the Wi-Fi channel center frequency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Transmitted as pulses with varying dwell times and duty cycles, emulating hopping in and out of the specified Wi-Fi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C39097-40A1-A660-D8E9-AD19980497B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50B99-F8BF-7AD5-3F13-0F613B3E4A4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4E96566-AF54-AA7C-548B-0E0D8B70BF0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74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B8206-7B8C-4E51-4C87-1FE8798F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NB FH Signals in Time Domain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19EFF16-2DF5-116E-5AFA-9145C3E6C4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Dwell Time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Duration that signal is active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Periodicity of the signal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Duty Cycle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Ratio of dwell time to period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2887C1-F73B-4D16-990F-79DFEF8B8D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F7426-1E90-6E23-A6E9-C11C22AEB9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D9CAD-FFED-B509-B8F6-B98DACF9F7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4FBDA4-15C2-1BDF-8261-894447CFB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69" y="2291198"/>
            <a:ext cx="4796377" cy="3835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4447707-8ACD-C57D-3FDA-8D499520E5AE}"/>
              </a:ext>
            </a:extLst>
          </p:cNvPr>
          <p:cNvSpPr txBox="1"/>
          <p:nvPr/>
        </p:nvSpPr>
        <p:spPr>
          <a:xfrm>
            <a:off x="1199456" y="1460201"/>
            <a:ext cx="4246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20 % Duty Cycle, 60 </a:t>
            </a:r>
            <a:r>
              <a:rPr lang="en-US" dirty="0" err="1">
                <a:solidFill>
                  <a:schemeClr val="tx1"/>
                </a:solidFill>
              </a:rPr>
              <a:t>ms</a:t>
            </a:r>
            <a:r>
              <a:rPr lang="en-US" dirty="0">
                <a:solidFill>
                  <a:schemeClr val="tx1"/>
                </a:solidFill>
              </a:rPr>
              <a:t> dwell time NB FH Signal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293817-B7A5-6D91-B8E0-CD7FBAD8F925}"/>
              </a:ext>
            </a:extLst>
          </p:cNvPr>
          <p:cNvSpPr txBox="1"/>
          <p:nvPr/>
        </p:nvSpPr>
        <p:spPr>
          <a:xfrm>
            <a:off x="1062943" y="6062960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 (s)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71BFD5-5997-048F-98E8-F35B12B30B1A}"/>
              </a:ext>
            </a:extLst>
          </p:cNvPr>
          <p:cNvSpPr txBox="1"/>
          <p:nvPr/>
        </p:nvSpPr>
        <p:spPr>
          <a:xfrm rot="16200000">
            <a:off x="-1664263" y="3978115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Normalized absolute magnitude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386BC91-5005-B9FF-5A2D-3F88EF4558AB}"/>
              </a:ext>
            </a:extLst>
          </p:cNvPr>
          <p:cNvCxnSpPr/>
          <p:nvPr/>
        </p:nvCxnSpPr>
        <p:spPr bwMode="auto">
          <a:xfrm>
            <a:off x="1343472" y="364502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116F1A1-DA8E-DBE1-446A-576D1FFFBDCA}"/>
              </a:ext>
            </a:extLst>
          </p:cNvPr>
          <p:cNvCxnSpPr>
            <a:cxnSpLocks/>
          </p:cNvCxnSpPr>
          <p:nvPr/>
        </p:nvCxnSpPr>
        <p:spPr bwMode="auto">
          <a:xfrm>
            <a:off x="1343472" y="4202534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1C5825B-634B-802F-75F6-34A2C7238079}"/>
              </a:ext>
            </a:extLst>
          </p:cNvPr>
          <p:cNvSpPr txBox="1"/>
          <p:nvPr/>
        </p:nvSpPr>
        <p:spPr>
          <a:xfrm>
            <a:off x="56085" y="3479367"/>
            <a:ext cx="4246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Dwell Time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5ECBD9-79C2-24F7-B979-6A417802CEB0}"/>
              </a:ext>
            </a:extLst>
          </p:cNvPr>
          <p:cNvSpPr txBox="1"/>
          <p:nvPr/>
        </p:nvSpPr>
        <p:spPr>
          <a:xfrm>
            <a:off x="1631505" y="4157991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11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0CE03-D7A0-43A7-BE9D-D3DD930FA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PSD of NB FH and Demodulated Wi-Fi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B70F0-DD6D-4840-9B7F-93F37178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5726"/>
            <a:ext cx="4976291" cy="38198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Power Spectral Density (PSD) of NB FH transmission shown in 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PSD of demodulated Wi-Fi transmission (captured by software defined radio) shown in blue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47177B-E3B6-466A-82DE-668D71699DB2}"/>
              </a:ext>
            </a:extLst>
          </p:cNvPr>
          <p:cNvSpPr txBox="1"/>
          <p:nvPr/>
        </p:nvSpPr>
        <p:spPr>
          <a:xfrm rot="16200000">
            <a:off x="4447465" y="3847674"/>
            <a:ext cx="3885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Normalized Power/Frequency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9485C5-BC45-4B9F-B836-1B7BAAAAD0A0}"/>
              </a:ext>
            </a:extLst>
          </p:cNvPr>
          <p:cNvSpPr txBox="1"/>
          <p:nvPr/>
        </p:nvSpPr>
        <p:spPr>
          <a:xfrm>
            <a:off x="8126026" y="5955528"/>
            <a:ext cx="2699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Frequency (Hz)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2202C-D4DB-4EB6-BBDD-325972988775}"/>
              </a:ext>
            </a:extLst>
          </p:cNvPr>
          <p:cNvSpPr txBox="1"/>
          <p:nvPr/>
        </p:nvSpPr>
        <p:spPr>
          <a:xfrm>
            <a:off x="7457279" y="1825624"/>
            <a:ext cx="40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PSD of NB FH &amp; Wi-Fi Channel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40FE70-5AA4-27FA-01D0-D5D5BD62C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665" y="2220068"/>
            <a:ext cx="4638135" cy="3735460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FBA16D8-9B61-0AFE-C78A-9B704540FC4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F872CCC-C8F5-91C4-E3F2-6324EFC0934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588FFE1-D16E-E775-E23A-ED44AFCA5DC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702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2FDDF-7E74-89FC-5924-FB5780A9B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Test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F6B0E-EB24-36C8-0BFA-0C0B516781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Monitor UDP traffic (</a:t>
            </a:r>
            <a:r>
              <a:rPr lang="en-CA" dirty="0" err="1"/>
              <a:t>iperf</a:t>
            </a:r>
            <a:r>
              <a:rPr lang="en-CA" dirty="0"/>
              <a:t>) from source to sink over Wi-Fi link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Measured throughput averaged over 60 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Measuring impact on throughput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As percentage of throughput of un-interfered Wi-Fi link (nominal throughput)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EAE5A3D-C552-6018-5E1D-3A651DD34A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NB FH signal strength is 6 dB lower than Wi-Fi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Wi-Fi signal strength at receiving station: −52 dBm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/>
              <a:t>NB FH signal strength at receiving station: −58 dBm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CA" dirty="0"/>
              <a:t>Various combinations of NB FH duty cycle, dwell time, and frequency offset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CA" dirty="0"/>
              <a:t>Automated testing of 245 combinations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B0BC62F-8146-C122-583F-80C6AF6A429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1CF1F-D2C3-7AF0-651C-D45EFCE1C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2BA5D1-6337-4FE2-8426-EE4618EBD2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74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DFFA2D9C-6E48-1066-8E44-90113936A46C}"/>
              </a:ext>
            </a:extLst>
          </p:cNvPr>
          <p:cNvSpPr/>
          <p:nvPr/>
        </p:nvSpPr>
        <p:spPr bwMode="auto">
          <a:xfrm>
            <a:off x="1732876" y="2548113"/>
            <a:ext cx="8755612" cy="3880385"/>
          </a:xfrm>
          <a:prstGeom prst="rect">
            <a:avLst/>
          </a:prstGeom>
          <a:solidFill>
            <a:schemeClr val="bg2">
              <a:alpha val="6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BD0BAF-5ED6-45DA-B635-6BAF6858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(Diagram)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1833E-644C-4185-B7D7-3700032DD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Emulating Competing Traffic</a:t>
            </a: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01C52EA-F644-43AB-910F-0D3806E17A92}"/>
              </a:ext>
            </a:extLst>
          </p:cNvPr>
          <p:cNvCxnSpPr>
            <a:cxnSpLocks/>
          </p:cNvCxnSpPr>
          <p:nvPr/>
        </p:nvCxnSpPr>
        <p:spPr>
          <a:xfrm>
            <a:off x="2477237" y="3351610"/>
            <a:ext cx="6581503" cy="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DFADCA1-5CF4-479D-B0B2-7402B71A5956}"/>
              </a:ext>
            </a:extLst>
          </p:cNvPr>
          <p:cNvCxnSpPr>
            <a:cxnSpLocks/>
          </p:cNvCxnSpPr>
          <p:nvPr/>
        </p:nvCxnSpPr>
        <p:spPr>
          <a:xfrm>
            <a:off x="5418275" y="3362875"/>
            <a:ext cx="0" cy="1438163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592710-686C-4C5E-8DD8-B9870BE1C0EF}"/>
              </a:ext>
            </a:extLst>
          </p:cNvPr>
          <p:cNvCxnSpPr>
            <a:cxnSpLocks/>
          </p:cNvCxnSpPr>
          <p:nvPr/>
        </p:nvCxnSpPr>
        <p:spPr>
          <a:xfrm>
            <a:off x="3952084" y="4801038"/>
            <a:ext cx="1482959" cy="1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1015A827-7CAF-4ED8-BF7D-57CFDDFF78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5811" y="2817653"/>
            <a:ext cx="2297297" cy="1037213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74F1A6C-2D10-4FF1-9D52-B6DD99C8BAF3}"/>
              </a:ext>
            </a:extLst>
          </p:cNvPr>
          <p:cNvSpPr txBox="1"/>
          <p:nvPr/>
        </p:nvSpPr>
        <p:spPr>
          <a:xfrm>
            <a:off x="2744899" y="2883875"/>
            <a:ext cx="1535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 #1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694AA59-D8B6-4FF2-A357-7D5F9388E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0216" y="2808890"/>
            <a:ext cx="2297297" cy="1037213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0B612CB-AB21-40C1-9488-BE8DEF15E55D}"/>
              </a:ext>
            </a:extLst>
          </p:cNvPr>
          <p:cNvSpPr txBox="1"/>
          <p:nvPr/>
        </p:nvSpPr>
        <p:spPr>
          <a:xfrm>
            <a:off x="8816264" y="2893813"/>
            <a:ext cx="1535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 #2</a:t>
            </a:r>
          </a:p>
        </p:txBody>
      </p:sp>
      <p:pic>
        <p:nvPicPr>
          <p:cNvPr id="14" name="Picture 13" descr="A picture containing electronics, circuit&#10;&#10;Description automatically generated">
            <a:extLst>
              <a:ext uri="{FF2B5EF4-FFF2-40B4-BE49-F238E27FC236}">
                <a16:creationId xmlns:a16="http://schemas.microsoft.com/office/drawing/2014/main" id="{76598D7B-4336-4C0A-B28E-AC6A216CA4F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3" t="17092" r="13853" b="15248"/>
          <a:stretch/>
        </p:blipFill>
        <p:spPr>
          <a:xfrm>
            <a:off x="2260277" y="3954018"/>
            <a:ext cx="1768002" cy="1319079"/>
          </a:xfrm>
          <a:prstGeom prst="rect">
            <a:avLst/>
          </a:prstGeom>
          <a:ln w="19050">
            <a:solidFill>
              <a:srgbClr val="90CB6B"/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5594672-4994-4F02-803E-3326A7B520F7}"/>
              </a:ext>
            </a:extLst>
          </p:cNvPr>
          <p:cNvSpPr txBox="1"/>
          <p:nvPr/>
        </p:nvSpPr>
        <p:spPr>
          <a:xfrm>
            <a:off x="1975812" y="5228172"/>
            <a:ext cx="2424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USRP B210 [</a:t>
            </a:r>
            <a:r>
              <a:rPr kumimoji="0" lang="en-US" sz="1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7]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#1: Configured to transmit NB FH signals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25AC874-DEE6-0C2B-BFDC-CF1D1FADBDE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F67B28C6-07F0-88D5-2073-E20E2C66A55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382C81B-55DF-DBF6-E3AB-45AB729FFCF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90FA0E2-18F0-2A30-4DD9-93F87CADE50B}"/>
              </a:ext>
            </a:extLst>
          </p:cNvPr>
          <p:cNvSpPr/>
          <p:nvPr/>
        </p:nvSpPr>
        <p:spPr bwMode="auto">
          <a:xfrm>
            <a:off x="6188760" y="3147227"/>
            <a:ext cx="925594" cy="4087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2D58BA-B72D-434B-3772-5F59A34DBDCC}"/>
              </a:ext>
            </a:extLst>
          </p:cNvPr>
          <p:cNvSpPr/>
          <p:nvPr/>
        </p:nvSpPr>
        <p:spPr bwMode="auto">
          <a:xfrm rot="5400000">
            <a:off x="4956260" y="3880310"/>
            <a:ext cx="916682" cy="4087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75FB09D-9075-E3FC-5A87-8D3801A2B8D2}"/>
              </a:ext>
            </a:extLst>
          </p:cNvPr>
          <p:cNvCxnSpPr>
            <a:cxnSpLocks/>
          </p:cNvCxnSpPr>
          <p:nvPr/>
        </p:nvCxnSpPr>
        <p:spPr>
          <a:xfrm>
            <a:off x="7634418" y="3362875"/>
            <a:ext cx="0" cy="1392184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A picture containing electronics, circuit&#10;&#10;Description automatically generated">
            <a:extLst>
              <a:ext uri="{FF2B5EF4-FFF2-40B4-BE49-F238E27FC236}">
                <a16:creationId xmlns:a16="http://schemas.microsoft.com/office/drawing/2014/main" id="{CF141A9C-F0CD-9DFE-EB2D-CAC326F19FA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3" t="17092" r="13853" b="15248"/>
          <a:stretch/>
        </p:blipFill>
        <p:spPr>
          <a:xfrm>
            <a:off x="6536904" y="3989723"/>
            <a:ext cx="1768002" cy="1319079"/>
          </a:xfrm>
          <a:prstGeom prst="rect">
            <a:avLst/>
          </a:prstGeom>
          <a:ln w="19050">
            <a:solidFill>
              <a:srgbClr val="90CB6B"/>
            </a:solidFill>
          </a:ln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F8CEBDE-D376-E7DC-CC3E-D30EA8FE933E}"/>
              </a:ext>
            </a:extLst>
          </p:cNvPr>
          <p:cNvSpPr txBox="1"/>
          <p:nvPr/>
        </p:nvSpPr>
        <p:spPr>
          <a:xfrm>
            <a:off x="6589774" y="5277142"/>
            <a:ext cx="1990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USRP B210 #2: Configured to observe the channel</a:t>
            </a:r>
          </a:p>
        </p:txBody>
      </p:sp>
      <p:pic>
        <p:nvPicPr>
          <p:cNvPr id="27" name="Graphic 26" descr="Laptop outline">
            <a:extLst>
              <a:ext uri="{FF2B5EF4-FFF2-40B4-BE49-F238E27FC236}">
                <a16:creationId xmlns:a16="http://schemas.microsoft.com/office/drawing/2014/main" id="{D7EA178B-9EA5-F2EB-5CA7-1D8E974A74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017" y="2603896"/>
            <a:ext cx="1576294" cy="1576294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1F92D5-F1AE-9D9C-3FD8-E5D2F5A75184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1362136" y="3336260"/>
            <a:ext cx="613675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phic 30" descr="Laptop outline">
            <a:extLst>
              <a:ext uri="{FF2B5EF4-FFF2-40B4-BE49-F238E27FC236}">
                <a16:creationId xmlns:a16="http://schemas.microsoft.com/office/drawing/2014/main" id="{4093E022-FBD6-21D3-F9F8-DF62B1AC63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25053" y="2548113"/>
            <a:ext cx="1576294" cy="1576294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DDAEFFF-D19C-5A72-5620-1589B263BC31}"/>
              </a:ext>
            </a:extLst>
          </p:cNvPr>
          <p:cNvCxnSpPr>
            <a:cxnSpLocks/>
          </p:cNvCxnSpPr>
          <p:nvPr/>
        </p:nvCxnSpPr>
        <p:spPr>
          <a:xfrm>
            <a:off x="10351433" y="3345230"/>
            <a:ext cx="478431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E332C450-1DED-8ACC-FCE0-98A5A9C1E5E4}"/>
              </a:ext>
            </a:extLst>
          </p:cNvPr>
          <p:cNvSpPr txBox="1"/>
          <p:nvPr/>
        </p:nvSpPr>
        <p:spPr>
          <a:xfrm>
            <a:off x="45250" y="3918573"/>
            <a:ext cx="1576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PC: Traffic source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iperf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client, UDP)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710516D-4501-4756-4854-F4E6E98CE303}"/>
              </a:ext>
            </a:extLst>
          </p:cNvPr>
          <p:cNvSpPr txBox="1"/>
          <p:nvPr/>
        </p:nvSpPr>
        <p:spPr>
          <a:xfrm>
            <a:off x="10636759" y="3892929"/>
            <a:ext cx="1363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PC: Traffic sink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iperf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server, UDP)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222738-4921-476A-F2FD-210F212DD35C}"/>
              </a:ext>
            </a:extLst>
          </p:cNvPr>
          <p:cNvSpPr txBox="1"/>
          <p:nvPr/>
        </p:nvSpPr>
        <p:spPr>
          <a:xfrm rot="16200000">
            <a:off x="4557680" y="3611268"/>
            <a:ext cx="16492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500" dirty="0">
                <a:solidFill>
                  <a:schemeClr val="tx1"/>
                </a:solidFill>
              </a:rPr>
              <a:t>Attenuator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AFC6CB8-4991-DCC4-B7E0-3EF31ECF68FD}"/>
              </a:ext>
            </a:extLst>
          </p:cNvPr>
          <p:cNvSpPr txBox="1"/>
          <p:nvPr/>
        </p:nvSpPr>
        <p:spPr>
          <a:xfrm>
            <a:off x="6161504" y="3182053"/>
            <a:ext cx="16492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500" dirty="0">
                <a:solidFill>
                  <a:schemeClr val="tx1"/>
                </a:solidFill>
              </a:rPr>
              <a:t>Attenuator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7E067BA-157D-1996-6BC2-D4D7FDCE2065}"/>
              </a:ext>
            </a:extLst>
          </p:cNvPr>
          <p:cNvCxnSpPr>
            <a:cxnSpLocks/>
          </p:cNvCxnSpPr>
          <p:nvPr/>
        </p:nvCxnSpPr>
        <p:spPr>
          <a:xfrm>
            <a:off x="9754488" y="1150272"/>
            <a:ext cx="478431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D54A1D7-A0D8-2915-ECB9-8F89348F20BD}"/>
              </a:ext>
            </a:extLst>
          </p:cNvPr>
          <p:cNvCxnSpPr>
            <a:cxnSpLocks/>
          </p:cNvCxnSpPr>
          <p:nvPr/>
        </p:nvCxnSpPr>
        <p:spPr>
          <a:xfrm>
            <a:off x="9768408" y="1524895"/>
            <a:ext cx="478431" cy="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Top Corners Snipped 43">
            <a:extLst>
              <a:ext uri="{FF2B5EF4-FFF2-40B4-BE49-F238E27FC236}">
                <a16:creationId xmlns:a16="http://schemas.microsoft.com/office/drawing/2014/main" id="{F324A812-5479-EF49-A340-7E18D9B83CA9}"/>
              </a:ext>
            </a:extLst>
          </p:cNvPr>
          <p:cNvSpPr/>
          <p:nvPr/>
        </p:nvSpPr>
        <p:spPr bwMode="auto">
          <a:xfrm rot="10800000">
            <a:off x="5260474" y="3272756"/>
            <a:ext cx="312673" cy="144156"/>
          </a:xfrm>
          <a:prstGeom prst="snip2SameRect">
            <a:avLst>
              <a:gd name="adj1" fmla="val 27975"/>
              <a:gd name="adj2" fmla="val 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: Top Corners Snipped 44">
            <a:extLst>
              <a:ext uri="{FF2B5EF4-FFF2-40B4-BE49-F238E27FC236}">
                <a16:creationId xmlns:a16="http://schemas.microsoft.com/office/drawing/2014/main" id="{45ACB54B-3CFF-4BF0-7BAD-FBD910F8EE4B}"/>
              </a:ext>
            </a:extLst>
          </p:cNvPr>
          <p:cNvSpPr/>
          <p:nvPr/>
        </p:nvSpPr>
        <p:spPr bwMode="auto">
          <a:xfrm rot="10800000">
            <a:off x="7476830" y="3289507"/>
            <a:ext cx="312673" cy="144156"/>
          </a:xfrm>
          <a:prstGeom prst="snip2SameRect">
            <a:avLst>
              <a:gd name="adj1" fmla="val 27975"/>
              <a:gd name="adj2" fmla="val 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: Top Corners Snipped 45">
            <a:extLst>
              <a:ext uri="{FF2B5EF4-FFF2-40B4-BE49-F238E27FC236}">
                <a16:creationId xmlns:a16="http://schemas.microsoft.com/office/drawing/2014/main" id="{CE7FCC80-6B84-344A-407E-C4837068B25B}"/>
              </a:ext>
            </a:extLst>
          </p:cNvPr>
          <p:cNvSpPr/>
          <p:nvPr/>
        </p:nvSpPr>
        <p:spPr bwMode="auto">
          <a:xfrm rot="10800000">
            <a:off x="9851286" y="1785769"/>
            <a:ext cx="312673" cy="144156"/>
          </a:xfrm>
          <a:prstGeom prst="snip2SameRect">
            <a:avLst>
              <a:gd name="adj1" fmla="val 27975"/>
              <a:gd name="adj2" fmla="val 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9FD7F10-7B20-7D68-0011-18282E1B1BBD}"/>
              </a:ext>
            </a:extLst>
          </p:cNvPr>
          <p:cNvSpPr txBox="1"/>
          <p:nvPr/>
        </p:nvSpPr>
        <p:spPr>
          <a:xfrm>
            <a:off x="10337513" y="981857"/>
            <a:ext cx="1576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Ethernet cable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D74CE75-69E3-2C1B-4721-78BBF41A10E0}"/>
              </a:ext>
            </a:extLst>
          </p:cNvPr>
          <p:cNvSpPr txBox="1"/>
          <p:nvPr/>
        </p:nvSpPr>
        <p:spPr>
          <a:xfrm>
            <a:off x="10351433" y="1307725"/>
            <a:ext cx="1576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Co-axial cable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96A8781-34C0-E10D-BDB2-5CCA8394C840}"/>
              </a:ext>
            </a:extLst>
          </p:cNvPr>
          <p:cNvSpPr txBox="1"/>
          <p:nvPr/>
        </p:nvSpPr>
        <p:spPr>
          <a:xfrm>
            <a:off x="10337513" y="1647244"/>
            <a:ext cx="1576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Co-axial power splitter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1221D75-EB1A-566A-09F1-FB1FBA0B3291}"/>
              </a:ext>
            </a:extLst>
          </p:cNvPr>
          <p:cNvSpPr txBox="1"/>
          <p:nvPr/>
        </p:nvSpPr>
        <p:spPr>
          <a:xfrm>
            <a:off x="8261269" y="6130929"/>
            <a:ext cx="264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bg2">
                    <a:lumMod val="75000"/>
                  </a:schemeClr>
                </a:solidFill>
              </a:rPr>
              <a:t>RF-Isolation Chamber</a:t>
            </a:r>
            <a:endParaRPr lang="en-CA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479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EA72-053B-40F2-51AA-E41CD2D30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 MHz NB FH Signals—Impact on Wi-Fi Throughput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97A5223-5DCD-AF15-D621-1ECC14DEED2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745146A-BEAA-2016-172B-1F16B27C21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Jeff Bailey et al, Carleton University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71464CE0-E279-1762-6953-3022A7257B3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F858F46-9AFC-549A-AD00-3C2136A81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52" y="1593858"/>
            <a:ext cx="3568849" cy="214321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0C74E61-ED56-0BEA-98E4-B8685BD59C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8893" y="1593858"/>
            <a:ext cx="3568849" cy="214321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2E54A94-5A50-3775-E73C-B46D8EFCE2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9314" y="1593858"/>
            <a:ext cx="3595428" cy="216108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22B29C4-35D6-8508-CE23-A5CDCE9CF5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4242" y="3870192"/>
            <a:ext cx="3568849" cy="214510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A1A6413-D649-4D8E-6F74-528BDC3A28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72064" y="3870192"/>
            <a:ext cx="3565694" cy="214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47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1151</TotalTime>
  <Words>1693</Words>
  <Application>Microsoft Office PowerPoint</Application>
  <PresentationFormat>Widescreen</PresentationFormat>
  <Paragraphs>244</Paragraphs>
  <Slides>22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Office</vt:lpstr>
      <vt:lpstr>Document</vt:lpstr>
      <vt:lpstr>Clear Channel Assessment (CCA) behavior of commercial Wi-Fi equipment</vt:lpstr>
      <vt:lpstr>Abstract (1)</vt:lpstr>
      <vt:lpstr>Abstract (2)</vt:lpstr>
      <vt:lpstr>Frequency Hopping Traffic</vt:lpstr>
      <vt:lpstr>NB FH Signals in Time Domain</vt:lpstr>
      <vt:lpstr>PSD of NB FH and Demodulated Wi-Fi link</vt:lpstr>
      <vt:lpstr>Test setup</vt:lpstr>
      <vt:lpstr>Test Setup (Diagram)</vt:lpstr>
      <vt:lpstr>2 MHz NB FH Signals—Impact on Wi-Fi Throughput</vt:lpstr>
      <vt:lpstr>Detailed Analysis of Impact on Wi-Fi Throughput</vt:lpstr>
      <vt:lpstr>Impact of NB FH Signals on other commercial Wi-Fi Devices</vt:lpstr>
      <vt:lpstr>2 MHz NB FH Signals—Impact on Wi-Fi Throughput (Linksys device as receiver)</vt:lpstr>
      <vt:lpstr>Impact of Dwell Time on Wi-Fi throughput</vt:lpstr>
      <vt:lpstr>Impact of Dwell Time on Wi-Fi throughput</vt:lpstr>
      <vt:lpstr>Reason for Wi-Fi performance impact?</vt:lpstr>
      <vt:lpstr>Assumption: Wi-Fi has issues consistently detecting all NB FH transmissions</vt:lpstr>
      <vt:lpstr>1. Observing the Channel</vt:lpstr>
      <vt:lpstr>2. Observing CCA Mechanism’s Internal States</vt:lpstr>
      <vt:lpstr>Detectability of NB FH Transmissions</vt:lpstr>
      <vt:lpstr>Summary</vt:lpstr>
      <vt:lpstr>DEMO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 Channel Assessment (CCA) behavior of commerical Wi-Fi equipment</dc:title>
  <dc:creator>Guido R. Hiertz</dc:creator>
  <cp:lastModifiedBy>Jeff Bailey</cp:lastModifiedBy>
  <cp:revision>84</cp:revision>
  <cp:lastPrinted>1601-01-01T00:00:00Z</cp:lastPrinted>
  <dcterms:created xsi:type="dcterms:W3CDTF">2022-07-07T19:12:59Z</dcterms:created>
  <dcterms:modified xsi:type="dcterms:W3CDTF">2022-07-18T18:36:38Z</dcterms:modified>
</cp:coreProperties>
</file>