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309" r:id="rId4"/>
    <p:sldId id="316" r:id="rId5"/>
    <p:sldId id="287" r:id="rId6"/>
    <p:sldId id="308" r:id="rId7"/>
    <p:sldId id="379" r:id="rId8"/>
    <p:sldId id="300" r:id="rId9"/>
    <p:sldId id="301" r:id="rId10"/>
    <p:sldId id="303" r:id="rId11"/>
    <p:sldId id="304" r:id="rId12"/>
    <p:sldId id="305" r:id="rId13"/>
    <p:sldId id="302" r:id="rId14"/>
    <p:sldId id="306" r:id="rId15"/>
    <p:sldId id="342" r:id="rId16"/>
    <p:sldId id="343" r:id="rId17"/>
    <p:sldId id="383" r:id="rId18"/>
    <p:sldId id="385" r:id="rId19"/>
    <p:sldId id="386" r:id="rId20"/>
    <p:sldId id="384" r:id="rId21"/>
    <p:sldId id="381" r:id="rId22"/>
    <p:sldId id="347" r:id="rId23"/>
    <p:sldId id="344" r:id="rId24"/>
    <p:sldId id="372" r:id="rId25"/>
    <p:sldId id="322" r:id="rId26"/>
    <p:sldId id="320" r:id="rId27"/>
    <p:sldId id="327" r:id="rId28"/>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802.11-22/0968</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July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802.11-22/0968</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July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802.11-22/0968</a:t>
            </a:r>
            <a:endParaRPr lang="en-US"/>
          </a:p>
        </p:txBody>
      </p:sp>
      <p:sp>
        <p:nvSpPr>
          <p:cNvPr id="5" name="Rectangle 3"/>
          <p:cNvSpPr>
            <a:spLocks noGrp="1" noChangeArrowheads="1"/>
          </p:cNvSpPr>
          <p:nvPr>
            <p:ph type="dt"/>
          </p:nvPr>
        </p:nvSpPr>
        <p:spPr>
          <a:ln/>
        </p:spPr>
        <p:txBody>
          <a:bodyPr/>
          <a:lstStyle/>
          <a:p>
            <a:r>
              <a:rPr lang="en-GB"/>
              <a:t>July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802.11-22/0968</a:t>
            </a:r>
            <a:endParaRPr lang="en-US"/>
          </a:p>
        </p:txBody>
      </p:sp>
      <p:sp>
        <p:nvSpPr>
          <p:cNvPr id="5" name="Rectangle 3"/>
          <p:cNvSpPr>
            <a:spLocks noGrp="1" noChangeArrowheads="1"/>
          </p:cNvSpPr>
          <p:nvPr>
            <p:ph type="dt"/>
          </p:nvPr>
        </p:nvSpPr>
        <p:spPr>
          <a:ln/>
        </p:spPr>
        <p:txBody>
          <a:bodyPr/>
          <a:lstStyle/>
          <a:p>
            <a:r>
              <a:rPr lang="en-GB"/>
              <a:t>July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July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July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July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July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July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802.11-22/0968r01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686-11-00bc-lb264-comments-on-p802-11bc-d3-0.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July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July 05,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2022-07-05</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409973476"/>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Motions</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816850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Review Open CIDs</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281284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6F613-1C03-67EB-633F-B9C5717D36E9}"/>
              </a:ext>
            </a:extLst>
          </p:cNvPr>
          <p:cNvSpPr>
            <a:spLocks noGrp="1"/>
          </p:cNvSpPr>
          <p:nvPr>
            <p:ph type="title"/>
          </p:nvPr>
        </p:nvSpPr>
        <p:spPr/>
        <p:txBody>
          <a:bodyPr/>
          <a:lstStyle/>
          <a:p>
            <a:r>
              <a:rPr lang="en-US" dirty="0"/>
              <a:t>Status Quo Open CIDs</a:t>
            </a:r>
          </a:p>
        </p:txBody>
      </p:sp>
      <p:sp>
        <p:nvSpPr>
          <p:cNvPr id="3" name="Content Placeholder 2">
            <a:extLst>
              <a:ext uri="{FF2B5EF4-FFF2-40B4-BE49-F238E27FC236}">
                <a16:creationId xmlns:a16="http://schemas.microsoft.com/office/drawing/2014/main" id="{07188475-2A03-3247-EC5A-0BDDBF5C5362}"/>
              </a:ext>
            </a:extLst>
          </p:cNvPr>
          <p:cNvSpPr>
            <a:spLocks noGrp="1"/>
          </p:cNvSpPr>
          <p:nvPr>
            <p:ph idx="1"/>
          </p:nvPr>
        </p:nvSpPr>
        <p:spPr/>
        <p:txBody>
          <a:bodyPr/>
          <a:lstStyle/>
          <a:p>
            <a:pPr marL="285750" indent="-285750">
              <a:buFont typeface="Arial" panose="020B0604020202020204" pitchFamily="34" charset="0"/>
              <a:buChar char="•"/>
            </a:pPr>
            <a:r>
              <a:rPr lang="en-US" dirty="0"/>
              <a:t>11 Open CIDs (i.e., comments without a resolution in the DB)</a:t>
            </a:r>
          </a:p>
          <a:p>
            <a:pPr marL="585788" lvl="1" indent="-285750">
              <a:buFont typeface="Arial" panose="020B0604020202020204" pitchFamily="34" charset="0"/>
              <a:buChar char="•"/>
            </a:pPr>
            <a:r>
              <a:rPr lang="en-US" dirty="0"/>
              <a:t>Please review the “OPEN CIDs” tab in </a:t>
            </a:r>
            <a:r>
              <a:rPr lang="en-GB" b="0" dirty="0">
                <a:hlinkClick r:id="rId2"/>
              </a:rPr>
              <a:t>https://mentor.ieee.org/802.11/dcn/22/11-22-0686-11-00bc-lb264-comments-on-p802-11bc-d3-0.xlsx</a:t>
            </a:r>
            <a:endParaRPr lang="en-GB" b="0" dirty="0"/>
          </a:p>
          <a:p>
            <a:pPr marL="585788" lvl="1" indent="-285750">
              <a:buFont typeface="Arial" panose="020B0604020202020204" pitchFamily="34" charset="0"/>
              <a:buChar char="•"/>
            </a:pPr>
            <a:r>
              <a:rPr lang="en-GB" b="0" dirty="0"/>
              <a:t>Please send an e-mail to the TG Chair if you spot CIDs that have been discussed before and were indicated as ready for motion. Please send the Chair the link to the XL on mentor, containing the resolution, and the DB can be updated</a:t>
            </a:r>
          </a:p>
          <a:p>
            <a:pPr marL="285750" indent="-285750">
              <a:buFont typeface="Arial" panose="020B0604020202020204" pitchFamily="34" charset="0"/>
              <a:buChar char="•"/>
            </a:pPr>
            <a:r>
              <a:rPr lang="en-GB" b="0" dirty="0"/>
              <a:t>Direct message has been sent today to volunteers having Open CIDs</a:t>
            </a:r>
          </a:p>
          <a:p>
            <a:pPr marL="285750" indent="-285750">
              <a:buFont typeface="Arial" panose="020B0604020202020204" pitchFamily="34" charset="0"/>
              <a:buChar char="•"/>
            </a:pPr>
            <a:r>
              <a:rPr lang="en-GB" b="0" dirty="0"/>
              <a:t>Two CIDs on “S1G” support</a:t>
            </a:r>
          </a:p>
          <a:p>
            <a:pPr marL="585788" lvl="1" indent="-285750">
              <a:buFont typeface="Arial" panose="020B0604020202020204" pitchFamily="34" charset="0"/>
              <a:buChar char="•"/>
            </a:pPr>
            <a:r>
              <a:rPr lang="en-GB" dirty="0"/>
              <a:t>Asking for clarification and potentially draft text to add S1G support but do not contain actionable resolutions</a:t>
            </a:r>
          </a:p>
          <a:p>
            <a:pPr marL="585788" lvl="1" indent="-285750">
              <a:buFont typeface="Arial" panose="020B0604020202020204" pitchFamily="34" charset="0"/>
              <a:buChar char="•"/>
            </a:pPr>
            <a:r>
              <a:rPr lang="en-GB" b="0" dirty="0"/>
              <a:t>Talk to commenter face to face next week</a:t>
            </a:r>
          </a:p>
        </p:txBody>
      </p:sp>
      <p:sp>
        <p:nvSpPr>
          <p:cNvPr id="4" name="Slide Number Placeholder 3">
            <a:extLst>
              <a:ext uri="{FF2B5EF4-FFF2-40B4-BE49-F238E27FC236}">
                <a16:creationId xmlns:a16="http://schemas.microsoft.com/office/drawing/2014/main" id="{CE62768C-3A51-613F-118E-CFD2DF96031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5495B90-24D4-09C7-78B2-49710E534A6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3CFC96-B0CA-7B75-8C88-F43C0252CAF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80019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July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July 05,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Comment Resolution</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14627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highlight>
                  <a:srgbClr val="FFFF00"/>
                </a:highlight>
              </a:rPr>
              <a:t>July 	2022		D4.0 WG Recirculation LB </a:t>
            </a:r>
          </a:p>
          <a:p>
            <a:pPr marL="0" indent="0">
              <a:lnSpc>
                <a:spcPct val="80000"/>
              </a:lnSpc>
            </a:pPr>
            <a:r>
              <a:rPr lang="en-US" altLang="en-US" sz="1400" dirty="0">
                <a:solidFill>
                  <a:schemeClr val="tx1"/>
                </a:solidFill>
              </a:rPr>
              <a:t>					EC Request for conditional approval</a:t>
            </a:r>
          </a:p>
          <a:p>
            <a:pPr marL="0" indent="0">
              <a:lnSpc>
                <a:spcPct val="80000"/>
              </a:lnSpc>
            </a:pPr>
            <a:r>
              <a:rPr lang="en-US" altLang="en-US" sz="1400" dirty="0">
                <a:solidFill>
                  <a:schemeClr val="tx1"/>
                </a:solidFill>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July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25</a:t>
            </a:fld>
            <a:endParaRPr lang="en-GB"/>
          </a:p>
        </p:txBody>
      </p:sp>
    </p:spTree>
    <p:extLst>
      <p:ext uri="{BB962C8B-B14F-4D97-AF65-F5344CB8AC3E}">
        <p14:creationId xmlns:p14="http://schemas.microsoft.com/office/powerpoint/2010/main" val="34387422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Webex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=m8b972ee8460bc3efa9574e76872f6992</a:t>
            </a:r>
          </a:p>
          <a:p>
            <a:endParaRPr lang="en-GB" sz="1600" dirty="0"/>
          </a:p>
          <a:p>
            <a:r>
              <a:rPr lang="en-GB" sz="1600" dirty="0"/>
              <a:t>Meeting number: 2349 187 8492</a:t>
            </a:r>
          </a:p>
          <a:p>
            <a:r>
              <a:rPr lang="en-GB" sz="1600" dirty="0"/>
              <a:t>Meeting password: wireless (94735377 from phones and video systems)</a:t>
            </a:r>
          </a:p>
          <a:p>
            <a:endParaRPr lang="en-GB" sz="1600" dirty="0">
              <a:highlight>
                <a:srgbClr val="FFFF00"/>
              </a:highlight>
            </a:endParaRP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Reminder: we have a 2-hour telco today</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dirty="0"/>
              <a:t>Review open CIDs</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7F37D-1BCC-0ACA-EAAA-D89A76F7F653}"/>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1C2F9252-1C78-6E03-EE46-18FBF9A3D8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5663395-E41A-66ED-761C-A743BFA2D73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103F3D-840C-52D4-886C-CEB85BB64619}"/>
              </a:ext>
            </a:extLst>
          </p:cNvPr>
          <p:cNvSpPr>
            <a:spLocks noGrp="1"/>
          </p:cNvSpPr>
          <p:nvPr>
            <p:ph type="dt" idx="15"/>
          </p:nvPr>
        </p:nvSpPr>
        <p:spPr/>
        <p:txBody>
          <a:bodyPr/>
          <a:lstStyle/>
          <a:p>
            <a:r>
              <a:rPr lang="en-GB"/>
              <a:t>July 2022</a:t>
            </a:r>
            <a:endParaRPr lang="en-GB" dirty="0"/>
          </a:p>
        </p:txBody>
      </p:sp>
      <p:graphicFrame>
        <p:nvGraphicFramePr>
          <p:cNvPr id="9" name="Content Placeholder 8">
            <a:extLst>
              <a:ext uri="{FF2B5EF4-FFF2-40B4-BE49-F238E27FC236}">
                <a16:creationId xmlns:a16="http://schemas.microsoft.com/office/drawing/2014/main" id="{7B370F37-1C5A-E00F-2A6E-FB913261047C}"/>
              </a:ext>
            </a:extLst>
          </p:cNvPr>
          <p:cNvGraphicFramePr>
            <a:graphicFrameLocks noGrp="1"/>
          </p:cNvGraphicFramePr>
          <p:nvPr>
            <p:ph idx="1"/>
            <p:extLst>
              <p:ext uri="{D42A27DB-BD31-4B8C-83A1-F6EECF244321}">
                <p14:modId xmlns:p14="http://schemas.microsoft.com/office/powerpoint/2010/main" val="2935415693"/>
              </p:ext>
            </p:extLst>
          </p:nvPr>
        </p:nvGraphicFramePr>
        <p:xfrm>
          <a:off x="685801" y="2067694"/>
          <a:ext cx="7502499" cy="1330325"/>
        </p:xfrm>
        <a:graphic>
          <a:graphicData uri="http://schemas.openxmlformats.org/drawingml/2006/table">
            <a:tbl>
              <a:tblPr>
                <a:tableStyleId>{5C22544A-7EE6-4342-B048-85BDC9FD1C3A}</a:tableStyleId>
              </a:tblPr>
              <a:tblGrid>
                <a:gridCol w="651183">
                  <a:extLst>
                    <a:ext uri="{9D8B030D-6E8A-4147-A177-3AD203B41FA5}">
                      <a16:colId xmlns:a16="http://schemas.microsoft.com/office/drawing/2014/main" val="3894993507"/>
                    </a:ext>
                  </a:extLst>
                </a:gridCol>
                <a:gridCol w="397557">
                  <a:extLst>
                    <a:ext uri="{9D8B030D-6E8A-4147-A177-3AD203B41FA5}">
                      <a16:colId xmlns:a16="http://schemas.microsoft.com/office/drawing/2014/main" val="1630453891"/>
                    </a:ext>
                  </a:extLst>
                </a:gridCol>
                <a:gridCol w="477068">
                  <a:extLst>
                    <a:ext uri="{9D8B030D-6E8A-4147-A177-3AD203B41FA5}">
                      <a16:colId xmlns:a16="http://schemas.microsoft.com/office/drawing/2014/main" val="962588784"/>
                    </a:ext>
                  </a:extLst>
                </a:gridCol>
                <a:gridCol w="397557">
                  <a:extLst>
                    <a:ext uri="{9D8B030D-6E8A-4147-A177-3AD203B41FA5}">
                      <a16:colId xmlns:a16="http://schemas.microsoft.com/office/drawing/2014/main" val="4262416060"/>
                    </a:ext>
                  </a:extLst>
                </a:gridCol>
                <a:gridCol w="3000040">
                  <a:extLst>
                    <a:ext uri="{9D8B030D-6E8A-4147-A177-3AD203B41FA5}">
                      <a16:colId xmlns:a16="http://schemas.microsoft.com/office/drawing/2014/main" val="2817399161"/>
                    </a:ext>
                  </a:extLst>
                </a:gridCol>
                <a:gridCol w="2579094">
                  <a:extLst>
                    <a:ext uri="{9D8B030D-6E8A-4147-A177-3AD203B41FA5}">
                      <a16:colId xmlns:a16="http://schemas.microsoft.com/office/drawing/2014/main" val="2379756693"/>
                    </a:ext>
                  </a:extLst>
                </a:gridCol>
              </a:tblGrid>
              <a:tr h="3556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549944182"/>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713</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17</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Assigned to Hitoshi</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204495492"/>
                  </a:ext>
                </a:extLst>
              </a:tr>
              <a:tr h="165100">
                <a:tc>
                  <a:txBody>
                    <a:bodyPr/>
                    <a:lstStyle/>
                    <a:p>
                      <a:pPr algn="r" fontAlgn="b"/>
                      <a:r>
                        <a:rPr lang="en-GB" sz="1000" u="none" strike="noStrike">
                          <a:effectLst/>
                        </a:rPr>
                        <a:t>11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964</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Proposed Resolution Text for EBCS Traffic Stream Mapper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242199549"/>
                  </a:ext>
                </a:extLst>
              </a:tr>
              <a:tr h="165100">
                <a:tc>
                  <a:txBody>
                    <a:bodyPr/>
                    <a:lstStyle/>
                    <a:p>
                      <a:pPr algn="r" fontAlgn="b"/>
                      <a:r>
                        <a:rPr lang="en-GB" sz="1000" u="none" strike="noStrike">
                          <a:effectLst/>
                        </a:rPr>
                        <a:t>12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867</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Proposed Resolution Text for Clause 4.3.31.2.4</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23214045"/>
                  </a:ext>
                </a:extLst>
              </a:tr>
              <a:tr h="165100">
                <a:tc>
                  <a:txBody>
                    <a:bodyPr/>
                    <a:lstStyle/>
                    <a:p>
                      <a:pPr algn="r" fontAlgn="b"/>
                      <a:r>
                        <a:rPr lang="en-GB" sz="1000" u="none" strike="noStrike">
                          <a:effectLst/>
                        </a:rPr>
                        <a:t>13</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954</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Proposed Resolution Text for CID 3071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Hitoshi Morioka (SRC Software)</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994965227"/>
                  </a:ext>
                </a:extLst>
              </a:tr>
              <a:tr h="165100">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dirty="0">
                        <a:effectLst/>
                        <a:latin typeface="Arial" panose="020B0604020202020204" pitchFamily="34" charset="0"/>
                      </a:endParaRPr>
                    </a:p>
                  </a:txBody>
                  <a:tcPr marL="9525" marR="9525" marT="9525" marB="0" anchor="b"/>
                </a:tc>
                <a:tc>
                  <a:txBody>
                    <a:bodyPr/>
                    <a:lstStyle/>
                    <a:p>
                      <a:pPr algn="l" fontAlgn="b"/>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594041755"/>
                  </a:ext>
                </a:extLst>
              </a:tr>
            </a:tbl>
          </a:graphicData>
        </a:graphic>
      </p:graphicFrame>
    </p:spTree>
    <p:extLst>
      <p:ext uri="{BB962C8B-B14F-4D97-AF65-F5344CB8AC3E}">
        <p14:creationId xmlns:p14="http://schemas.microsoft.com/office/powerpoint/2010/main" val="938269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7217</TotalTime>
  <Words>2350</Words>
  <Application>Microsoft Macintosh PowerPoint</Application>
  <PresentationFormat>On-screen Show (16:9)</PresentationFormat>
  <Paragraphs>278</Paragraphs>
  <Slides>27</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Calibri</vt:lpstr>
      <vt:lpstr>Monotype Sorts</vt:lpstr>
      <vt:lpstr>Times New Roman</vt:lpstr>
      <vt:lpstr>802-11-BCS-Chair-Slides-Template</vt:lpstr>
      <vt:lpstr>Document</vt:lpstr>
      <vt:lpstr>Agenda TGbc Telco July 05,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Review Open CIDs</vt:lpstr>
      <vt:lpstr>Status Quo Open CIDs</vt:lpstr>
      <vt:lpstr>Comment Resolution</vt:lpstr>
      <vt:lpstr>AOB</vt:lpstr>
      <vt:lpstr>Adjourn</vt:lpstr>
      <vt:lpstr>Timeline</vt:lpstr>
      <vt:lpstr>Current TGbc Schedule (Revision as of 2022-05-03)</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453</cp:revision>
  <cp:lastPrinted>1601-01-01T00:00:00Z</cp:lastPrinted>
  <dcterms:created xsi:type="dcterms:W3CDTF">2020-02-25T15:01:23Z</dcterms:created>
  <dcterms:modified xsi:type="dcterms:W3CDTF">2022-07-05T14:12:31Z</dcterms:modified>
  <cp:category/>
</cp:coreProperties>
</file>