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309" r:id="rId4"/>
    <p:sldId id="316" r:id="rId5"/>
    <p:sldId id="287" r:id="rId6"/>
    <p:sldId id="308" r:id="rId7"/>
    <p:sldId id="379" r:id="rId8"/>
    <p:sldId id="300" r:id="rId9"/>
    <p:sldId id="301" r:id="rId10"/>
    <p:sldId id="303" r:id="rId11"/>
    <p:sldId id="304" r:id="rId12"/>
    <p:sldId id="305" r:id="rId13"/>
    <p:sldId id="302" r:id="rId14"/>
    <p:sldId id="306" r:id="rId15"/>
    <p:sldId id="342" r:id="rId16"/>
    <p:sldId id="343" r:id="rId17"/>
    <p:sldId id="383" r:id="rId18"/>
    <p:sldId id="385" r:id="rId19"/>
    <p:sldId id="386" r:id="rId20"/>
    <p:sldId id="384" r:id="rId21"/>
    <p:sldId id="381" r:id="rId22"/>
    <p:sldId id="347" r:id="rId23"/>
    <p:sldId id="344" r:id="rId24"/>
    <p:sldId id="372" r:id="rId25"/>
    <p:sldId id="322" r:id="rId26"/>
    <p:sldId id="320" r:id="rId27"/>
    <p:sldId id="327" r:id="rId28"/>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27" autoAdjust="0"/>
    <p:restoredTop sz="94694"/>
  </p:normalViewPr>
  <p:slideViewPr>
    <p:cSldViewPr>
      <p:cViewPr varScale="1">
        <p:scale>
          <a:sx n="161" d="100"/>
          <a:sy n="161" d="100"/>
        </p:scale>
        <p:origin x="688"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802.11-22/0968</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July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802.11-22/0968</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July 2022</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802.11-22/0968</a:t>
            </a:r>
            <a:endParaRPr lang="en-US"/>
          </a:p>
        </p:txBody>
      </p:sp>
      <p:sp>
        <p:nvSpPr>
          <p:cNvPr id="5" name="Rectangle 3"/>
          <p:cNvSpPr>
            <a:spLocks noGrp="1" noChangeArrowheads="1"/>
          </p:cNvSpPr>
          <p:nvPr>
            <p:ph type="dt"/>
          </p:nvPr>
        </p:nvSpPr>
        <p:spPr>
          <a:ln/>
        </p:spPr>
        <p:txBody>
          <a:bodyPr/>
          <a:lstStyle/>
          <a:p>
            <a:r>
              <a:rPr lang="en-GB"/>
              <a:t>July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802.11-22/0968</a:t>
            </a:r>
            <a:endParaRPr lang="en-US"/>
          </a:p>
        </p:txBody>
      </p:sp>
      <p:sp>
        <p:nvSpPr>
          <p:cNvPr id="5" name="Rectangle 3"/>
          <p:cNvSpPr>
            <a:spLocks noGrp="1" noChangeArrowheads="1"/>
          </p:cNvSpPr>
          <p:nvPr>
            <p:ph type="dt"/>
          </p:nvPr>
        </p:nvSpPr>
        <p:spPr>
          <a:ln/>
        </p:spPr>
        <p:txBody>
          <a:bodyPr/>
          <a:lstStyle/>
          <a:p>
            <a:r>
              <a:rPr lang="en-GB"/>
              <a:t>July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July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July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July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July 2022</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July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July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July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July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July 2022</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802.11-22/0968r00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0686-11-00bc-lb264-comments-on-p802-11bc-d3-0.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July 2022</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July 05, 2022</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2022-07-05</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3409973476"/>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name="Document" r:id="rId3" imgW="8432800" imgH="1473200" progId="Word.Document.8">
                  <p:embed/>
                </p:oleObj>
              </mc:Choice>
              <mc:Fallback>
                <p:oleObj name="Document" r:id="rId3"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4"/>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Motions</a:t>
            </a:r>
          </a:p>
        </p:txBody>
      </p:sp>
      <p:sp>
        <p:nvSpPr>
          <p:cNvPr id="6" name="Datumsplatzhalter 5"/>
          <p:cNvSpPr>
            <a:spLocks noGrp="1"/>
          </p:cNvSpPr>
          <p:nvPr>
            <p:ph type="dt" idx="10"/>
          </p:nvPr>
        </p:nvSpPr>
        <p:spPr/>
        <p:txBody>
          <a:bodyPr/>
          <a:lstStyle/>
          <a:p>
            <a:r>
              <a:rPr lang="en-GB"/>
              <a:t>July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8168503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Review Open CIDs</a:t>
            </a:r>
          </a:p>
        </p:txBody>
      </p:sp>
      <p:sp>
        <p:nvSpPr>
          <p:cNvPr id="6" name="Datumsplatzhalter 5"/>
          <p:cNvSpPr>
            <a:spLocks noGrp="1"/>
          </p:cNvSpPr>
          <p:nvPr>
            <p:ph type="dt" idx="10"/>
          </p:nvPr>
        </p:nvSpPr>
        <p:spPr/>
        <p:txBody>
          <a:bodyPr/>
          <a:lstStyle/>
          <a:p>
            <a:r>
              <a:rPr lang="en-GB"/>
              <a:t>July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42812843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6F613-1C03-67EB-633F-B9C5717D36E9}"/>
              </a:ext>
            </a:extLst>
          </p:cNvPr>
          <p:cNvSpPr>
            <a:spLocks noGrp="1"/>
          </p:cNvSpPr>
          <p:nvPr>
            <p:ph type="title"/>
          </p:nvPr>
        </p:nvSpPr>
        <p:spPr/>
        <p:txBody>
          <a:bodyPr/>
          <a:lstStyle/>
          <a:p>
            <a:r>
              <a:rPr lang="en-US" dirty="0"/>
              <a:t>Status Quo Open CIDs</a:t>
            </a:r>
          </a:p>
        </p:txBody>
      </p:sp>
      <p:sp>
        <p:nvSpPr>
          <p:cNvPr id="3" name="Content Placeholder 2">
            <a:extLst>
              <a:ext uri="{FF2B5EF4-FFF2-40B4-BE49-F238E27FC236}">
                <a16:creationId xmlns:a16="http://schemas.microsoft.com/office/drawing/2014/main" id="{07188475-2A03-3247-EC5A-0BDDBF5C5362}"/>
              </a:ext>
            </a:extLst>
          </p:cNvPr>
          <p:cNvSpPr>
            <a:spLocks noGrp="1"/>
          </p:cNvSpPr>
          <p:nvPr>
            <p:ph idx="1"/>
          </p:nvPr>
        </p:nvSpPr>
        <p:spPr/>
        <p:txBody>
          <a:bodyPr/>
          <a:lstStyle/>
          <a:p>
            <a:pPr marL="285750" indent="-285750">
              <a:buFont typeface="Arial" panose="020B0604020202020204" pitchFamily="34" charset="0"/>
              <a:buChar char="•"/>
            </a:pPr>
            <a:r>
              <a:rPr lang="en-US" dirty="0"/>
              <a:t>13 Open CIDs (i.e., comments without a resolution in the DB)</a:t>
            </a:r>
          </a:p>
          <a:p>
            <a:pPr marL="585788" lvl="1" indent="-285750">
              <a:buFont typeface="Arial" panose="020B0604020202020204" pitchFamily="34" charset="0"/>
              <a:buChar char="•"/>
            </a:pPr>
            <a:r>
              <a:rPr lang="en-US" dirty="0"/>
              <a:t>Please review the “OPEN CIDs” tab in </a:t>
            </a:r>
            <a:r>
              <a:rPr lang="en-GB" b="0" dirty="0">
                <a:hlinkClick r:id="rId2"/>
              </a:rPr>
              <a:t>https://mentor.ieee.org/802.11/dcn/22/11-22-0686-11-00bc-lb264-comments-on-p802-11bc-d3-0.xlsx</a:t>
            </a:r>
            <a:endParaRPr lang="en-GB" b="0" dirty="0"/>
          </a:p>
          <a:p>
            <a:pPr marL="585788" lvl="1" indent="-285750">
              <a:buFont typeface="Arial" panose="020B0604020202020204" pitchFamily="34" charset="0"/>
              <a:buChar char="•"/>
            </a:pPr>
            <a:r>
              <a:rPr lang="en-GB" b="0" dirty="0"/>
              <a:t>Please send an e-mail to the TG Chair if you spot CIDs that have been discussed before and were indicated as ready for motion. Please send the Chair the link to the XL on mentor, containing the resolution, and the DB can be updated</a:t>
            </a:r>
          </a:p>
          <a:p>
            <a:pPr marL="285750" indent="-285750">
              <a:buFont typeface="Arial" panose="020B0604020202020204" pitchFamily="34" charset="0"/>
              <a:buChar char="•"/>
            </a:pPr>
            <a:r>
              <a:rPr lang="en-GB" b="0" dirty="0"/>
              <a:t>Direct message has been sent today to volunteers having Open CIDs</a:t>
            </a:r>
          </a:p>
          <a:p>
            <a:pPr marL="285750" indent="-285750">
              <a:buFont typeface="Arial" panose="020B0604020202020204" pitchFamily="34" charset="0"/>
              <a:buChar char="•"/>
            </a:pPr>
            <a:r>
              <a:rPr lang="en-GB" b="0" dirty="0"/>
              <a:t>Two CIDs on “S1G” support</a:t>
            </a:r>
          </a:p>
          <a:p>
            <a:pPr marL="585788" lvl="1" indent="-285750">
              <a:buFont typeface="Arial" panose="020B0604020202020204" pitchFamily="34" charset="0"/>
              <a:buChar char="•"/>
            </a:pPr>
            <a:r>
              <a:rPr lang="en-GB" dirty="0"/>
              <a:t>Asking for clarification and potentially draft text to add S1G support but do not contain actionable resolutions</a:t>
            </a:r>
          </a:p>
          <a:p>
            <a:pPr marL="585788" lvl="1" indent="-285750">
              <a:buFont typeface="Arial" panose="020B0604020202020204" pitchFamily="34" charset="0"/>
              <a:buChar char="•"/>
            </a:pPr>
            <a:r>
              <a:rPr lang="en-GB" b="0" dirty="0"/>
              <a:t>Talk to commenter face to face next week</a:t>
            </a:r>
          </a:p>
        </p:txBody>
      </p:sp>
      <p:sp>
        <p:nvSpPr>
          <p:cNvPr id="4" name="Slide Number Placeholder 3">
            <a:extLst>
              <a:ext uri="{FF2B5EF4-FFF2-40B4-BE49-F238E27FC236}">
                <a16:creationId xmlns:a16="http://schemas.microsoft.com/office/drawing/2014/main" id="{CE62768C-3A51-613F-118E-CFD2DF96031A}"/>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5495B90-24D4-09C7-78B2-49710E534A6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13CFC96-B0CA-7B75-8C88-F43C0252CAFE}"/>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280019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July 2022</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July 05, 2022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Comment Resolution</a:t>
            </a:r>
          </a:p>
        </p:txBody>
      </p:sp>
      <p:sp>
        <p:nvSpPr>
          <p:cNvPr id="6" name="Datumsplatzhalter 5"/>
          <p:cNvSpPr>
            <a:spLocks noGrp="1"/>
          </p:cNvSpPr>
          <p:nvPr>
            <p:ph type="dt" idx="10"/>
          </p:nvPr>
        </p:nvSpPr>
        <p:spPr/>
        <p:txBody>
          <a:bodyPr/>
          <a:lstStyle/>
          <a:p>
            <a:r>
              <a:rPr lang="en-GB"/>
              <a:t>July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146275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July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2101672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July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July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sz="2000" dirty="0"/>
              <a:t>Current </a:t>
            </a:r>
            <a:r>
              <a:rPr lang="en-US" sz="2000" dirty="0" err="1"/>
              <a:t>TGbc</a:t>
            </a:r>
            <a:r>
              <a:rPr lang="en-US" sz="2000" dirty="0"/>
              <a:t> Schedule (Revision as of 2022-05-03)</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sz="1400" dirty="0">
                <a:solidFill>
                  <a:schemeClr val="tx1"/>
                </a:solidFill>
              </a:rPr>
              <a:t>January 2019		First meeting as a task group</a:t>
            </a:r>
          </a:p>
          <a:p>
            <a:pPr marL="0" indent="0">
              <a:lnSpc>
                <a:spcPct val="80000"/>
              </a:lnSpc>
            </a:pPr>
            <a:r>
              <a:rPr lang="en-US" altLang="en-US" sz="1400" dirty="0">
                <a:solidFill>
                  <a:schemeClr val="tx1"/>
                </a:solidFill>
              </a:rPr>
              <a:t>June 2020			Call for comments on D0.1</a:t>
            </a:r>
          </a:p>
          <a:p>
            <a:pPr marL="0" indent="0">
              <a:lnSpc>
                <a:spcPct val="80000"/>
              </a:lnSpc>
            </a:pPr>
            <a:r>
              <a:rPr lang="en-US" altLang="en-US" sz="1400" dirty="0">
                <a:solidFill>
                  <a:schemeClr val="tx1"/>
                </a:solidFill>
              </a:rPr>
              <a:t>November 2020		Initial WGLB (D1.0)</a:t>
            </a:r>
          </a:p>
          <a:p>
            <a:pPr marL="0" indent="0">
              <a:lnSpc>
                <a:spcPct val="80000"/>
              </a:lnSpc>
            </a:pPr>
            <a:r>
              <a:rPr lang="en-US" altLang="en-US" sz="1400" dirty="0">
                <a:solidFill>
                  <a:schemeClr val="tx1"/>
                </a:solidFill>
              </a:rPr>
              <a:t>September 2021		D2.0 WG Recirculation LB</a:t>
            </a:r>
          </a:p>
          <a:p>
            <a:pPr marL="0" indent="0">
              <a:lnSpc>
                <a:spcPct val="80000"/>
              </a:lnSpc>
            </a:pPr>
            <a:r>
              <a:rPr lang="en-US" altLang="en-US" sz="1400" dirty="0">
                <a:solidFill>
                  <a:schemeClr val="tx1"/>
                </a:solidFill>
              </a:rPr>
              <a:t>March 2022			D3.0 WG Recirculation LB</a:t>
            </a:r>
          </a:p>
          <a:p>
            <a:pPr marL="0" indent="0">
              <a:lnSpc>
                <a:spcPct val="80000"/>
              </a:lnSpc>
            </a:pPr>
            <a:r>
              <a:rPr lang="en-US" altLang="en-US" sz="1400" dirty="0">
                <a:solidFill>
                  <a:schemeClr val="tx1"/>
                </a:solidFill>
              </a:rPr>
              <a:t>May				intermediate version D3.1</a:t>
            </a:r>
          </a:p>
          <a:p>
            <a:pPr marL="0" indent="0">
              <a:lnSpc>
                <a:spcPct val="80000"/>
              </a:lnSpc>
            </a:pPr>
            <a:r>
              <a:rPr lang="en-US" altLang="en-US" sz="1400" dirty="0">
                <a:solidFill>
                  <a:schemeClr val="tx1"/>
                </a:solidFill>
              </a:rPr>
              <a:t>					Editorial reviews: MEC &amp; MDR on D3.1</a:t>
            </a:r>
          </a:p>
          <a:p>
            <a:pPr marL="0" indent="0">
              <a:lnSpc>
                <a:spcPct val="80000"/>
              </a:lnSpc>
            </a:pPr>
            <a:r>
              <a:rPr lang="en-US" altLang="en-US" sz="1400" dirty="0">
                <a:solidFill>
                  <a:schemeClr val="tx1"/>
                </a:solidFill>
              </a:rPr>
              <a:t>June				Form SAB Pool</a:t>
            </a:r>
          </a:p>
          <a:p>
            <a:pPr marL="0" indent="0">
              <a:lnSpc>
                <a:spcPct val="80000"/>
              </a:lnSpc>
            </a:pPr>
            <a:r>
              <a:rPr lang="en-US" altLang="en-US" sz="1400" dirty="0">
                <a:solidFill>
                  <a:schemeClr val="tx1"/>
                </a:solidFill>
                <a:highlight>
                  <a:srgbClr val="FFFF00"/>
                </a:highlight>
              </a:rPr>
              <a:t>July 	2022		D4.0 WG Recirculation LB </a:t>
            </a:r>
          </a:p>
          <a:p>
            <a:pPr marL="0" indent="0">
              <a:lnSpc>
                <a:spcPct val="80000"/>
              </a:lnSpc>
            </a:pPr>
            <a:r>
              <a:rPr lang="en-US" altLang="en-US" sz="1400" dirty="0">
                <a:solidFill>
                  <a:schemeClr val="tx1"/>
                </a:solidFill>
              </a:rPr>
              <a:t>					EC Request for conditional approval</a:t>
            </a:r>
          </a:p>
          <a:p>
            <a:pPr marL="0" indent="0">
              <a:lnSpc>
                <a:spcPct val="80000"/>
              </a:lnSpc>
            </a:pPr>
            <a:r>
              <a:rPr lang="en-US" altLang="en-US" sz="1400" dirty="0">
                <a:solidFill>
                  <a:schemeClr val="tx1"/>
                </a:solidFill>
              </a:rPr>
              <a:t>Jul -- Sep 2022		D4.0-unchanged WG Recirculation LB (if required)</a:t>
            </a:r>
          </a:p>
          <a:p>
            <a:pPr marL="0" indent="0">
              <a:lnSpc>
                <a:spcPct val="80000"/>
              </a:lnSpc>
            </a:pPr>
            <a:r>
              <a:rPr lang="en-US" altLang="en-US" sz="1400" dirty="0">
                <a:solidFill>
                  <a:schemeClr val="tx1"/>
                </a:solidFill>
              </a:rPr>
              <a:t>August				Initial SAB (D4.0)</a:t>
            </a:r>
          </a:p>
          <a:p>
            <a:pPr marL="0" indent="0">
              <a:lnSpc>
                <a:spcPct val="80000"/>
              </a:lnSpc>
            </a:pPr>
            <a:r>
              <a:rPr lang="en-US" altLang="en-US" sz="1400" dirty="0">
                <a:solidFill>
                  <a:schemeClr val="tx1"/>
                </a:solidFill>
              </a:rPr>
              <a:t>January 2023		Recirculation SAB</a:t>
            </a:r>
          </a:p>
          <a:p>
            <a:pPr marL="0" indent="0">
              <a:lnSpc>
                <a:spcPct val="80000"/>
              </a:lnSpc>
            </a:pPr>
            <a:r>
              <a:rPr lang="en-US" altLang="en-US" sz="1400" dirty="0">
                <a:solidFill>
                  <a:schemeClr val="tx1"/>
                </a:solidFill>
              </a:rPr>
              <a:t>July 2023			EC approval to </a:t>
            </a:r>
            <a:r>
              <a:rPr lang="en-US" altLang="en-US" sz="1400" dirty="0" err="1">
                <a:solidFill>
                  <a:schemeClr val="tx1"/>
                </a:solidFill>
              </a:rPr>
              <a:t>RevCom</a:t>
            </a:r>
            <a:endParaRPr lang="en-US" altLang="en-US" sz="1400" dirty="0">
              <a:solidFill>
                <a:schemeClr val="tx1"/>
              </a:solidFill>
            </a:endParaRPr>
          </a:p>
          <a:p>
            <a:pPr marL="0" indent="0">
              <a:lnSpc>
                <a:spcPct val="80000"/>
              </a:lnSpc>
            </a:pPr>
            <a:r>
              <a:rPr lang="en-US" altLang="en-US" sz="1400" dirty="0">
                <a:solidFill>
                  <a:schemeClr val="tx1"/>
                </a:solidFill>
              </a:rPr>
              <a:t>July 2023			</a:t>
            </a:r>
            <a:r>
              <a:rPr lang="en-US" altLang="en-US" sz="1400" dirty="0" err="1">
                <a:solidFill>
                  <a:schemeClr val="tx1"/>
                </a:solidFill>
              </a:rPr>
              <a:t>RevCom</a:t>
            </a:r>
            <a:r>
              <a:rPr lang="en-US" altLang="en-US" sz="1400" dirty="0">
                <a:solidFill>
                  <a:schemeClr val="tx1"/>
                </a:solidFill>
              </a:rPr>
              <a:t>/SASB approval</a:t>
            </a:r>
            <a:endParaRPr lang="en-US" sz="1400" dirty="0">
              <a:solidFill>
                <a:schemeClr val="tx1"/>
              </a:solidFill>
            </a:endParaRPr>
          </a:p>
          <a:p>
            <a:endParaRPr lang="en-US" sz="14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3573856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July 2022</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25</a:t>
            </a:fld>
            <a:endParaRPr lang="en-GB"/>
          </a:p>
        </p:txBody>
      </p:sp>
    </p:spTree>
    <p:extLst>
      <p:ext uri="{BB962C8B-B14F-4D97-AF65-F5344CB8AC3E}">
        <p14:creationId xmlns:p14="http://schemas.microsoft.com/office/powerpoint/2010/main" val="34387422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July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Webex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=m8b972ee8460bc3efa9574e76872f6992</a:t>
            </a:r>
          </a:p>
          <a:p>
            <a:endParaRPr lang="en-GB" sz="1600" dirty="0"/>
          </a:p>
          <a:p>
            <a:r>
              <a:rPr lang="en-GB" sz="1600" dirty="0"/>
              <a:t>Meeting number: 2349 187 8492</a:t>
            </a:r>
          </a:p>
          <a:p>
            <a:r>
              <a:rPr lang="en-GB" sz="1600" dirty="0"/>
              <a:t>Meeting password: wireless (94735377 from phones and video systems)</a:t>
            </a:r>
          </a:p>
          <a:p>
            <a:endParaRPr lang="en-GB" sz="1600" dirty="0">
              <a:highlight>
                <a:srgbClr val="FFFF00"/>
              </a:highlight>
            </a:endParaRP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July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July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131590"/>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Reminder: we have a 2-hour telco today</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dirty="0"/>
              <a:t>Motions</a:t>
            </a:r>
          </a:p>
          <a:p>
            <a:pPr>
              <a:buFont typeface="Arial" panose="020B0604020202020204" pitchFamily="34" charset="0"/>
              <a:buChar char="•"/>
            </a:pPr>
            <a:r>
              <a:rPr lang="en-US" dirty="0"/>
              <a:t>Review open CIDs</a:t>
            </a:r>
          </a:p>
          <a:p>
            <a:pPr>
              <a:buFont typeface="Arial" panose="020B0604020202020204" pitchFamily="34" charset="0"/>
              <a:buChar char="•"/>
            </a:pPr>
            <a:r>
              <a:rPr lang="en-US" dirty="0"/>
              <a:t>Comment Resolution</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7F37D-1BCC-0ACA-EAAA-D89A76F7F653}"/>
              </a:ext>
            </a:extLst>
          </p:cNvPr>
          <p:cNvSpPr>
            <a:spLocks noGrp="1"/>
          </p:cNvSpPr>
          <p:nvPr>
            <p:ph type="title"/>
          </p:nvPr>
        </p:nvSpPr>
        <p:spPr/>
        <p:txBody>
          <a:bodyPr/>
          <a:lstStyle/>
          <a:p>
            <a:r>
              <a:rPr lang="en-US" dirty="0"/>
              <a:t>Submission List</a:t>
            </a:r>
          </a:p>
        </p:txBody>
      </p:sp>
      <p:sp>
        <p:nvSpPr>
          <p:cNvPr id="4" name="Slide Number Placeholder 3">
            <a:extLst>
              <a:ext uri="{FF2B5EF4-FFF2-40B4-BE49-F238E27FC236}">
                <a16:creationId xmlns:a16="http://schemas.microsoft.com/office/drawing/2014/main" id="{1C2F9252-1C78-6E03-EE46-18FBF9A3D86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5663395-E41A-66ED-761C-A743BFA2D73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103F3D-840C-52D4-886C-CEB85BB64619}"/>
              </a:ext>
            </a:extLst>
          </p:cNvPr>
          <p:cNvSpPr>
            <a:spLocks noGrp="1"/>
          </p:cNvSpPr>
          <p:nvPr>
            <p:ph type="dt" idx="15"/>
          </p:nvPr>
        </p:nvSpPr>
        <p:spPr/>
        <p:txBody>
          <a:bodyPr/>
          <a:lstStyle/>
          <a:p>
            <a:r>
              <a:rPr lang="en-GB"/>
              <a:t>July 2022</a:t>
            </a:r>
            <a:endParaRPr lang="en-GB" dirty="0"/>
          </a:p>
        </p:txBody>
      </p:sp>
      <p:graphicFrame>
        <p:nvGraphicFramePr>
          <p:cNvPr id="9" name="Content Placeholder 8">
            <a:extLst>
              <a:ext uri="{FF2B5EF4-FFF2-40B4-BE49-F238E27FC236}">
                <a16:creationId xmlns:a16="http://schemas.microsoft.com/office/drawing/2014/main" id="{7B370F37-1C5A-E00F-2A6E-FB913261047C}"/>
              </a:ext>
            </a:extLst>
          </p:cNvPr>
          <p:cNvGraphicFramePr>
            <a:graphicFrameLocks noGrp="1"/>
          </p:cNvGraphicFramePr>
          <p:nvPr>
            <p:ph idx="1"/>
            <p:extLst>
              <p:ext uri="{D42A27DB-BD31-4B8C-83A1-F6EECF244321}">
                <p14:modId xmlns:p14="http://schemas.microsoft.com/office/powerpoint/2010/main" val="2935415693"/>
              </p:ext>
            </p:extLst>
          </p:nvPr>
        </p:nvGraphicFramePr>
        <p:xfrm>
          <a:off x="685801" y="2067694"/>
          <a:ext cx="7502499" cy="1330325"/>
        </p:xfrm>
        <a:graphic>
          <a:graphicData uri="http://schemas.openxmlformats.org/drawingml/2006/table">
            <a:tbl>
              <a:tblPr>
                <a:tableStyleId>{5C22544A-7EE6-4342-B048-85BDC9FD1C3A}</a:tableStyleId>
              </a:tblPr>
              <a:tblGrid>
                <a:gridCol w="651183">
                  <a:extLst>
                    <a:ext uri="{9D8B030D-6E8A-4147-A177-3AD203B41FA5}">
                      <a16:colId xmlns:a16="http://schemas.microsoft.com/office/drawing/2014/main" val="3894993507"/>
                    </a:ext>
                  </a:extLst>
                </a:gridCol>
                <a:gridCol w="397557">
                  <a:extLst>
                    <a:ext uri="{9D8B030D-6E8A-4147-A177-3AD203B41FA5}">
                      <a16:colId xmlns:a16="http://schemas.microsoft.com/office/drawing/2014/main" val="1630453891"/>
                    </a:ext>
                  </a:extLst>
                </a:gridCol>
                <a:gridCol w="477068">
                  <a:extLst>
                    <a:ext uri="{9D8B030D-6E8A-4147-A177-3AD203B41FA5}">
                      <a16:colId xmlns:a16="http://schemas.microsoft.com/office/drawing/2014/main" val="962588784"/>
                    </a:ext>
                  </a:extLst>
                </a:gridCol>
                <a:gridCol w="397557">
                  <a:extLst>
                    <a:ext uri="{9D8B030D-6E8A-4147-A177-3AD203B41FA5}">
                      <a16:colId xmlns:a16="http://schemas.microsoft.com/office/drawing/2014/main" val="4262416060"/>
                    </a:ext>
                  </a:extLst>
                </a:gridCol>
                <a:gridCol w="3000040">
                  <a:extLst>
                    <a:ext uri="{9D8B030D-6E8A-4147-A177-3AD203B41FA5}">
                      <a16:colId xmlns:a16="http://schemas.microsoft.com/office/drawing/2014/main" val="2817399161"/>
                    </a:ext>
                  </a:extLst>
                </a:gridCol>
                <a:gridCol w="2579094">
                  <a:extLst>
                    <a:ext uri="{9D8B030D-6E8A-4147-A177-3AD203B41FA5}">
                      <a16:colId xmlns:a16="http://schemas.microsoft.com/office/drawing/2014/main" val="2379756693"/>
                    </a:ext>
                  </a:extLst>
                </a:gridCol>
              </a:tblGrid>
              <a:tr h="355600">
                <a:tc>
                  <a:txBody>
                    <a:bodyPr/>
                    <a:lstStyle/>
                    <a:p>
                      <a:pPr algn="l" fontAlgn="b"/>
                      <a:r>
                        <a:rPr lang="en-GB" sz="1000" u="none" strike="noStrike">
                          <a:effectLst/>
                        </a:rPr>
                        <a:t>Discussion Order</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Year</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DCN</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Rev</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Title</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Author (Affiliation)</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549944182"/>
                  </a:ext>
                </a:extLst>
              </a:tr>
              <a:tr h="165100">
                <a:tc>
                  <a:txBody>
                    <a:bodyPr/>
                    <a:lstStyle/>
                    <a:p>
                      <a:pPr algn="r" fontAlgn="b"/>
                      <a:r>
                        <a:rPr lang="en-GB" sz="1000" u="none" strike="noStrike">
                          <a:effectLst/>
                        </a:rPr>
                        <a:t>10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2022</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713</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17</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Resolutions Assigned to Hitoshi</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Hitoshi MORIOKA (SRC Software)</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204495492"/>
                  </a:ext>
                </a:extLst>
              </a:tr>
              <a:tr h="165100">
                <a:tc>
                  <a:txBody>
                    <a:bodyPr/>
                    <a:lstStyle/>
                    <a:p>
                      <a:pPr algn="r" fontAlgn="b"/>
                      <a:r>
                        <a:rPr lang="en-GB" sz="1000" u="none" strike="noStrike">
                          <a:effectLst/>
                        </a:rPr>
                        <a:t>11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2022</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964</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Proposed Resolution Text for EBCS Traffic Stream Mapper</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Hitoshi Morioka (SRC Software)</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4242199549"/>
                  </a:ext>
                </a:extLst>
              </a:tr>
              <a:tr h="165100">
                <a:tc>
                  <a:txBody>
                    <a:bodyPr/>
                    <a:lstStyle/>
                    <a:p>
                      <a:pPr algn="r" fontAlgn="b"/>
                      <a:r>
                        <a:rPr lang="en-GB" sz="1000" u="none" strike="noStrike">
                          <a:effectLst/>
                        </a:rPr>
                        <a:t>12</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2022</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867</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Proposed Resolution Text for Clause 4.3.31.2.4</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Hitoshi Morioka (SRC Software)</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23214045"/>
                  </a:ext>
                </a:extLst>
              </a:tr>
              <a:tr h="165100">
                <a:tc>
                  <a:txBody>
                    <a:bodyPr/>
                    <a:lstStyle/>
                    <a:p>
                      <a:pPr algn="r" fontAlgn="b"/>
                      <a:r>
                        <a:rPr lang="en-GB" sz="1000" u="none" strike="noStrike">
                          <a:effectLst/>
                        </a:rPr>
                        <a:t>13</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2022</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954</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Proposed Resolution Text for CID 3071</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dirty="0">
                          <a:effectLst/>
                        </a:rPr>
                        <a:t>Hitoshi Morioka (SRC Software)</a:t>
                      </a:r>
                      <a:endParaRPr lang="en-GB" sz="10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994965227"/>
                  </a:ext>
                </a:extLst>
              </a:tr>
              <a:tr h="165100">
                <a:tc>
                  <a:txBody>
                    <a:bodyPr/>
                    <a:lstStyle/>
                    <a:p>
                      <a:pPr algn="r" fontAlgn="b"/>
                      <a:endParaRPr lang="en-GB" sz="1000" b="0" i="0" u="none" strike="noStrike">
                        <a:effectLst/>
                        <a:latin typeface="Arial" panose="020B0604020202020204" pitchFamily="34" charset="0"/>
                      </a:endParaRPr>
                    </a:p>
                  </a:txBody>
                  <a:tcPr marL="9525" marR="9525" marT="9525" marB="0" anchor="b"/>
                </a:tc>
                <a:tc>
                  <a:txBody>
                    <a:bodyPr/>
                    <a:lstStyle/>
                    <a:p>
                      <a:pPr algn="r" fontAlgn="b"/>
                      <a:endParaRPr lang="en-GB" sz="1000" b="0" i="0" u="none" strike="noStrike">
                        <a:effectLst/>
                        <a:latin typeface="Arial" panose="020B0604020202020204" pitchFamily="34" charset="0"/>
                      </a:endParaRPr>
                    </a:p>
                  </a:txBody>
                  <a:tcPr marL="9525" marR="9525" marT="9525" marB="0" anchor="b"/>
                </a:tc>
                <a:tc>
                  <a:txBody>
                    <a:bodyPr/>
                    <a:lstStyle/>
                    <a:p>
                      <a:pPr algn="r" fontAlgn="b"/>
                      <a:endParaRPr lang="en-GB" sz="1000" b="0" i="0" u="none" strike="noStrike">
                        <a:effectLst/>
                        <a:latin typeface="Arial" panose="020B0604020202020204" pitchFamily="34" charset="0"/>
                      </a:endParaRPr>
                    </a:p>
                  </a:txBody>
                  <a:tcPr marL="9525" marR="9525" marT="9525" marB="0" anchor="b"/>
                </a:tc>
                <a:tc>
                  <a:txBody>
                    <a:bodyPr/>
                    <a:lstStyle/>
                    <a:p>
                      <a:pPr algn="r" fontAlgn="b"/>
                      <a:endParaRPr lang="en-GB" sz="1000" b="0" i="0" u="none" strike="noStrike">
                        <a:effectLst/>
                        <a:latin typeface="Arial" panose="020B0604020202020204" pitchFamily="34" charset="0"/>
                      </a:endParaRPr>
                    </a:p>
                  </a:txBody>
                  <a:tcPr marL="9525" marR="9525" marT="9525" marB="0" anchor="b"/>
                </a:tc>
                <a:tc>
                  <a:txBody>
                    <a:bodyPr/>
                    <a:lstStyle/>
                    <a:p>
                      <a:pPr algn="l" fontAlgn="b"/>
                      <a:endParaRPr lang="en-GB" sz="1000" b="0" i="0" u="none" strike="noStrike" dirty="0">
                        <a:effectLst/>
                        <a:latin typeface="Arial" panose="020B0604020202020204" pitchFamily="34" charset="0"/>
                      </a:endParaRPr>
                    </a:p>
                  </a:txBody>
                  <a:tcPr marL="9525" marR="9525" marT="9525" marB="0" anchor="b"/>
                </a:tc>
                <a:tc>
                  <a:txBody>
                    <a:bodyPr/>
                    <a:lstStyle/>
                    <a:p>
                      <a:pPr algn="l" fontAlgn="b"/>
                      <a:endParaRPr lang="en-GB" sz="10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1594041755"/>
                  </a:ext>
                </a:extLst>
              </a:tr>
            </a:tbl>
          </a:graphicData>
        </a:graphic>
      </p:graphicFrame>
    </p:spTree>
    <p:extLst>
      <p:ext uri="{BB962C8B-B14F-4D97-AF65-F5344CB8AC3E}">
        <p14:creationId xmlns:p14="http://schemas.microsoft.com/office/powerpoint/2010/main" val="938269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July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7201</TotalTime>
  <Words>2350</Words>
  <Application>Microsoft Macintosh PowerPoint</Application>
  <PresentationFormat>On-screen Show (16:9)</PresentationFormat>
  <Paragraphs>278</Paragraphs>
  <Slides>27</Slides>
  <Notes>2</Notes>
  <HiddenSlides>5</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3" baseType="lpstr">
      <vt:lpstr>Arial</vt:lpstr>
      <vt:lpstr>Calibri</vt:lpstr>
      <vt:lpstr>Monotype Sorts</vt:lpstr>
      <vt:lpstr>Times New Roman</vt:lpstr>
      <vt:lpstr>802-11-BCS-Chair-Slides-Template</vt:lpstr>
      <vt:lpstr>Document</vt:lpstr>
      <vt:lpstr>Agenda TGbc Telco July 05, 2022</vt:lpstr>
      <vt:lpstr>Abstract</vt:lpstr>
      <vt:lpstr>Dial-in Information</vt:lpstr>
      <vt:lpstr>Call Meeting to Order</vt:lpstr>
      <vt:lpstr>Approval of Agenda</vt:lpstr>
      <vt:lpstr>Agenda</vt:lpstr>
      <vt:lpstr>Submission List</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Review Open CIDs</vt:lpstr>
      <vt:lpstr>Status Quo Open CIDs</vt:lpstr>
      <vt:lpstr>Comment Resolution</vt:lpstr>
      <vt:lpstr>AOB</vt:lpstr>
      <vt:lpstr>Adjourn</vt:lpstr>
      <vt:lpstr>Timeline</vt:lpstr>
      <vt:lpstr>Current TGbc Schedule (Revision as of 2022-05-03)</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451</cp:revision>
  <cp:lastPrinted>1601-01-01T00:00:00Z</cp:lastPrinted>
  <dcterms:created xsi:type="dcterms:W3CDTF">2020-02-25T15:01:23Z</dcterms:created>
  <dcterms:modified xsi:type="dcterms:W3CDTF">2022-07-05T11:02:08Z</dcterms:modified>
  <cp:category/>
</cp:coreProperties>
</file>