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69" r:id="rId5"/>
    <p:sldId id="455" r:id="rId6"/>
    <p:sldId id="464" r:id="rId7"/>
    <p:sldId id="486" r:id="rId8"/>
    <p:sldId id="465" r:id="rId9"/>
    <p:sldId id="485" r:id="rId10"/>
    <p:sldId id="469" r:id="rId11"/>
    <p:sldId id="470" r:id="rId12"/>
    <p:sldId id="461" r:id="rId13"/>
    <p:sldId id="482" r:id="rId14"/>
    <p:sldId id="463" r:id="rId15"/>
    <p:sldId id="419" r:id="rId16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9753C549-4C86-4620-861C-FFE47EF1654B}">
          <p14:sldIdLst>
            <p14:sldId id="269"/>
            <p14:sldId id="455"/>
            <p14:sldId id="464"/>
            <p14:sldId id="486"/>
            <p14:sldId id="465"/>
            <p14:sldId id="485"/>
            <p14:sldId id="469"/>
            <p14:sldId id="470"/>
            <p14:sldId id="461"/>
            <p14:sldId id="482"/>
            <p14:sldId id="463"/>
            <p14:sldId id="41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584" userDrawn="1">
          <p15:clr>
            <a:srgbClr val="A4A3A4"/>
          </p15:clr>
        </p15:guide>
        <p15:guide id="2" pos="412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ney, William" initials="CW" lastIdx="9" clrIdx="0"/>
  <p:cmAuthor id="2" name="Morioka, Yuichi" initials="MY" lastIdx="2" clrIdx="1"/>
  <p:cmAuthor id="3" name="Furuichi, Sho" initials="FS" lastIdx="8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FF"/>
    <a:srgbClr val="FF97DA"/>
    <a:srgbClr val="FF33CC"/>
    <a:srgbClr val="00CC99"/>
    <a:srgbClr val="FFFFCC"/>
    <a:srgbClr val="99FF66"/>
    <a:srgbClr val="99CCFF"/>
    <a:srgbClr val="85FFE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68" autoAdjust="0"/>
    <p:restoredTop sz="94639" autoAdjust="0"/>
  </p:normalViewPr>
  <p:slideViewPr>
    <p:cSldViewPr>
      <p:cViewPr>
        <p:scale>
          <a:sx n="100" d="100"/>
          <a:sy n="100" d="100"/>
        </p:scale>
        <p:origin x="1830" y="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-2580"/>
    </p:cViewPr>
  </p:sorterViewPr>
  <p:notesViewPr>
    <p:cSldViewPr>
      <p:cViewPr>
        <p:scale>
          <a:sx n="100" d="100"/>
          <a:sy n="100" d="100"/>
        </p:scale>
        <p:origin x="2304" y="450"/>
      </p:cViewPr>
      <p:guideLst>
        <p:guide orient="horz" pos="1584"/>
        <p:guide pos="41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7246" y="70514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dirty="0"/>
              <a:t>doc.: IEEE 802.11-18/</a:t>
            </a:r>
            <a:r>
              <a:rPr lang="en-US" altLang="ja-JP" dirty="0"/>
              <a:t>1533</a:t>
            </a:r>
            <a:r>
              <a:rPr lang="en-US" dirty="0"/>
              <a:t>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236" y="70514"/>
            <a:ext cx="12278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altLang="ja-JP" dirty="0"/>
              <a:t>September 2018</a:t>
            </a:r>
            <a:endParaRPr lang="en-GB" alt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542461" y="6588663"/>
            <a:ext cx="2513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r>
              <a:rPr lang="fr-FR" altLang="ja-JP" dirty="0" err="1"/>
              <a:t>Yusuke</a:t>
            </a:r>
            <a:r>
              <a:rPr lang="fr-FR" altLang="ja-JP" dirty="0"/>
              <a:t> Tanaka(Sony Corporation), et al.</a:t>
            </a:r>
            <a:endParaRPr lang="en-US" altLang="ja-JP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9198" y="6588663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 dirty="0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934" y="283633"/>
            <a:ext cx="795147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993935" y="658866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934" y="6580527"/>
            <a:ext cx="817234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9366" y="12393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dirty="0"/>
              <a:t>doc.: IEEE 802.11-18/</a:t>
            </a:r>
            <a:r>
              <a:rPr lang="en-US" altLang="ja-JP" dirty="0"/>
              <a:t>1533</a:t>
            </a:r>
            <a:r>
              <a:rPr lang="en-US" dirty="0"/>
              <a:t>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417" y="12393"/>
            <a:ext cx="12278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altLang="ja-JP" dirty="0"/>
              <a:t>September 2018</a:t>
            </a:r>
            <a:endParaRPr lang="en-GB" alt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5663" cy="25463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5245" y="3233885"/>
            <a:ext cx="7288848" cy="3064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37452" y="6590988"/>
            <a:ext cx="26845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/>
            </a:lvl1pPr>
            <a:lvl5pPr marL="458788" lvl="4" algn="r" defTabSz="938213">
              <a:defRPr sz="1200" b="0"/>
            </a:lvl5pPr>
          </a:lstStyle>
          <a:p>
            <a:r>
              <a:rPr lang="fr-FR" altLang="ja-JP" sz="1200" dirty="0" err="1"/>
              <a:t>Yusuke</a:t>
            </a:r>
            <a:r>
              <a:rPr lang="fr-FR" altLang="ja-JP" sz="1200" dirty="0"/>
              <a:t> Tanaka(Sony Corporation), et al.</a:t>
            </a:r>
            <a:endParaRPr lang="en-US" altLang="ja-JP" sz="1200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6130" y="6590988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dirty="0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1037649" y="6590988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7650" y="6589825"/>
            <a:ext cx="786404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27214" y="217375"/>
            <a:ext cx="808491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dirty="0"/>
              <a:t>doc.: IEEE 802.11-16/1066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dirty="0"/>
              <a:t>Sept 2016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dirty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22" y="6590988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dirty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dirty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73425" y="514350"/>
            <a:ext cx="3395663" cy="2546350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5" name="日付プレースホルダー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July 2022</a:t>
            </a:r>
            <a:endParaRPr lang="en-GB" altLang="en-US" dirty="0"/>
          </a:p>
        </p:txBody>
      </p:sp>
      <p:sp>
        <p:nvSpPr>
          <p:cNvPr id="16" name="フッター プレースホルダー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Yusuke Tanaka (Sony Group Corporation)</a:t>
            </a:r>
            <a:endParaRPr lang="en-US" altLang="ja-JP" dirty="0"/>
          </a:p>
        </p:txBody>
      </p:sp>
      <p:sp>
        <p:nvSpPr>
          <p:cNvPr id="17" name="スライド番号プレースホルダー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8" name="タイトル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July 2022</a:t>
            </a:r>
            <a:endParaRPr lang="en-GB" altLang="en-US" dirty="0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>
          <a:xfrm>
            <a:off x="6040740" y="6475413"/>
            <a:ext cx="2503186" cy="184666"/>
          </a:xfrm>
        </p:spPr>
        <p:txBody>
          <a:bodyPr/>
          <a:lstStyle/>
          <a:p>
            <a:pPr>
              <a:defRPr/>
            </a:pPr>
            <a:r>
              <a:rPr lang="en-US" altLang="ja-JP"/>
              <a:t>Yusuke Tanaka (Sony Group Corporation)</a:t>
            </a:r>
            <a:endParaRPr lang="en-US" altLang="ja-JP" dirty="0"/>
          </a:p>
        </p:txBody>
      </p:sp>
      <p:sp>
        <p:nvSpPr>
          <p:cNvPr id="12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40740" y="6475413"/>
            <a:ext cx="250318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1"/>
            </a:lvl1pPr>
          </a:lstStyle>
          <a:p>
            <a:pPr>
              <a:defRPr/>
            </a:pPr>
            <a:r>
              <a:rPr lang="en-US"/>
              <a:t>Yusuke Tanaka (Sony Group Corporation)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400" y="6475413"/>
            <a:ext cx="5354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244565" y="331808"/>
            <a:ext cx="31675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802.11-22/965r0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332195"/>
            <a:ext cx="1828800" cy="276225"/>
          </a:xfrm>
          <a:prstGeom prst="rect">
            <a:avLst/>
          </a:prstGeom>
        </p:spPr>
        <p:txBody>
          <a:bodyPr anchor="ctr"/>
          <a:lstStyle>
            <a:lvl1pPr>
              <a:defRPr sz="1800"/>
            </a:lvl1pPr>
          </a:lstStyle>
          <a:p>
            <a:pPr>
              <a:defRPr/>
            </a:pPr>
            <a:r>
              <a:rPr lang="en-US" altLang="ja-JP"/>
              <a:t>July 2022</a:t>
            </a:r>
            <a:endParaRPr lang="en-GB" alt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5800" y="6475413"/>
            <a:ext cx="75020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b="1" dirty="0"/>
              <a:t>Submission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microsoft.com/office/2007/relationships/hdphoto" Target="../media/hdphoto1.wdp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ja-JP" dirty="0"/>
              <a:t>View on </a:t>
            </a:r>
            <a:r>
              <a:rPr lang="en-US" altLang="ja-JP"/>
              <a:t>Beyond BE</a:t>
            </a:r>
            <a:endParaRPr lang="en-US" dirty="0"/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286000"/>
            <a:ext cx="7772400" cy="32766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2022-07-12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8618" y="6475413"/>
            <a:ext cx="182530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/>
              <a:t>Yusuke Tanaka (Sony Group Corporation)</a:t>
            </a:r>
            <a:endParaRPr lang="en-US" sz="1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936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381000" y="24384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697167"/>
              </p:ext>
            </p:extLst>
          </p:nvPr>
        </p:nvGraphicFramePr>
        <p:xfrm>
          <a:off x="384463" y="2819400"/>
          <a:ext cx="8458200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kumimoji="1" lang="en-US" altLang="ja-JP" sz="1200" b="1" dirty="0"/>
                        <a:t>Name</a:t>
                      </a:r>
                      <a:endParaRPr kumimoji="1" lang="ja-JP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1" dirty="0"/>
                        <a:t>Company</a:t>
                      </a:r>
                      <a:endParaRPr kumimoji="1" lang="ja-JP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1" dirty="0"/>
                        <a:t>Address</a:t>
                      </a:r>
                      <a:endParaRPr kumimoji="1" lang="ja-JP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1" dirty="0"/>
                        <a:t>Phone</a:t>
                      </a:r>
                      <a:endParaRPr kumimoji="1" lang="ja-JP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1" dirty="0"/>
                        <a:t>Email</a:t>
                      </a:r>
                      <a:endParaRPr kumimoji="1" lang="ja-JP" alt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Yusuke Tanaka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rowSpan="11">
                  <a:txBody>
                    <a:bodyPr/>
                    <a:lstStyle/>
                    <a:p>
                      <a:r>
                        <a:rPr kumimoji="1" lang="en-US" altLang="ja-JP" sz="1200" dirty="0"/>
                        <a:t>Sony Group Corporation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Yusuke.YT.Tanaka@sony.com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Thomas Handte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/>
                        <a:t>Thomas.Handte@sony.com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70759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Li-Hsiang Sun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/>
                        <a:t>Li-Hsiang.Sun@sony.com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9318002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William Carney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/>
                        <a:t>William.Carney@sony.com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6694171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Kosuke Aio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566495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Ryuichi Hirata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2354218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de-DE" altLang="ja-JP" sz="1200" dirty="0"/>
                        <a:t>Daniel Verenzuela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049262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de-DE" altLang="ja-JP" sz="1200" dirty="0"/>
                        <a:t>Ken Tanaka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338299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de-DE" altLang="ja-JP" sz="1200" dirty="0"/>
                        <a:t>Pukar Shakya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189114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Liangxiao Xin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7130454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Xia Qing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61530421"/>
                  </a:ext>
                </a:extLst>
              </a:tr>
            </a:tbl>
          </a:graphicData>
        </a:graphic>
      </p:graphicFrame>
      <p:sp>
        <p:nvSpPr>
          <p:cNvPr id="9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685800" y="332195"/>
            <a:ext cx="1752600" cy="276225"/>
          </a:xfrm>
        </p:spPr>
        <p:txBody>
          <a:bodyPr/>
          <a:lstStyle/>
          <a:p>
            <a:pPr>
              <a:defRPr/>
            </a:pPr>
            <a:r>
              <a:rPr lang="en-US" altLang="ja-JP"/>
              <a:t>July 2022</a:t>
            </a:r>
            <a:endParaRPr lang="en-GB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68DCF4DE-8294-4E59-9DEE-C8573662F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dirty="0"/>
              <a:t>[10] provided draft motion texts. This is a very good starting point for discussing the establishment of the new SG, as the discussions so far have been properly covered.</a:t>
            </a:r>
          </a:p>
          <a:p>
            <a:pPr lvl="1"/>
            <a:r>
              <a:rPr kumimoji="1" lang="en-US" altLang="ja-JP" sz="1600" i="1" dirty="0"/>
              <a:t>“Approve formation of Ultra High Reliability SG (UHR SG) to develop a Project Authorization Request (PAR) and a Criteria for Standards Development (CSD) for a new 802.11 MAC/PHY amendment.  The Study Group will investigate technology which may improve reliability of WLAN connectivity, reduce latencies, increase manageability, increase throughput, and reduce device level power consumption.”</a:t>
            </a:r>
          </a:p>
          <a:p>
            <a:pPr lvl="1"/>
            <a:endParaRPr kumimoji="1" lang="en-US" altLang="ja-JP" sz="1800" dirty="0"/>
          </a:p>
          <a:p>
            <a:r>
              <a:rPr kumimoji="1" lang="en-US" altLang="ja-JP" sz="2000" dirty="0"/>
              <a:t>While it is a good direction to investigate features for improving reliability, it should not be limited to connectivity.</a:t>
            </a:r>
          </a:p>
          <a:p>
            <a:pPr lvl="1"/>
            <a:r>
              <a:rPr kumimoji="1" lang="en-US" altLang="ja-JP" sz="1800" dirty="0"/>
              <a:t>Suggestion is to remove “of WLAN connectivity” from the draft motion texts to be more generalized.</a:t>
            </a:r>
          </a:p>
          <a:p>
            <a:pPr lvl="1"/>
            <a:endParaRPr kumimoji="1" lang="en-US" altLang="ja-JP" sz="1800" dirty="0"/>
          </a:p>
          <a:p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859416E-017F-43E7-BFE6-9F5DC764D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2022</a:t>
            </a:r>
            <a:endParaRPr lang="en-GB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380DD5F-1FAF-4C6B-8F12-6C672750D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Yusuke Tanaka (Sony Group Corporation)</a:t>
            </a:r>
            <a:endParaRPr lang="en-US" altLang="ja-JP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77BB6C5-79CD-4225-B771-17BD53CAC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41C6CED9-C53E-4DDB-9B4B-404295254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3200" dirty="0"/>
              <a:t>Motion texts to establish the new SG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06594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D72E7342-F39D-4D67-91AB-EB4315B30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dirty="0"/>
              <a:t>This contribution offered views on the following three points.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2000" dirty="0"/>
              <a:t>Improving low latency</a:t>
            </a:r>
          </a:p>
          <a:p>
            <a:pPr lvl="1"/>
            <a:r>
              <a:rPr kumimoji="1" lang="en-US" altLang="ja-JP" sz="1800" dirty="0"/>
              <a:t>I</a:t>
            </a:r>
            <a:r>
              <a:rPr lang="en-US" altLang="ko-KR" sz="1800" dirty="0"/>
              <a:t>t is necessary to consider not only the numerical value but also the characteristics of the traffic in improving low latency. </a:t>
            </a:r>
            <a:r>
              <a:rPr lang="en-US" altLang="ja-JP" sz="1800" dirty="0"/>
              <a:t>Time-varying or event-driven traffic should be considered.</a:t>
            </a:r>
            <a:endParaRPr kumimoji="1" lang="en-US" altLang="ja-JP" sz="1800" dirty="0"/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2000" dirty="0"/>
              <a:t>Improving reliability</a:t>
            </a:r>
          </a:p>
          <a:p>
            <a:pPr lvl="1"/>
            <a:r>
              <a:rPr kumimoji="1" lang="en-US" altLang="ja-JP" sz="1800" dirty="0"/>
              <a:t>Reliability has been shown in several contexts and requirements should be discussed and defined along with specific use cases and other metrics.</a:t>
            </a:r>
          </a:p>
          <a:p>
            <a:pPr lvl="1"/>
            <a:r>
              <a:rPr kumimoji="1" lang="en-US" altLang="ja-JP" sz="1800" dirty="0"/>
              <a:t>Motion texts about reliability improvement should be more generalized.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2000" dirty="0"/>
              <a:t>Multiple access point environment</a:t>
            </a:r>
          </a:p>
          <a:p>
            <a:pPr lvl="1"/>
            <a:r>
              <a:rPr kumimoji="1" lang="en-US" altLang="ja-JP" sz="1800" dirty="0"/>
              <a:t>Multiple APs are widely introduced and accepted in the market, and it is natural to utilize and enhance the environments and spatial resources.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992D03F-0EC2-44D6-A82E-209DE4075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2022</a:t>
            </a:r>
            <a:endParaRPr lang="en-GB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BDFBE0D-F77D-481B-8014-2AC67D7A5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Yusuke Tanaka (Sony Group Corporation)</a:t>
            </a:r>
            <a:endParaRPr lang="en-US" altLang="ja-JP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4610783-4F3B-4AC4-808C-364EAF1EE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91F48A29-105C-4664-BC9A-11D982FFB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Summary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428168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C1F3319-A374-4E4C-B1DC-33E0F32D88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7150" lvl="2" indent="0">
              <a:buNone/>
              <a:defRPr/>
            </a:pPr>
            <a:r>
              <a:rPr kumimoji="1" lang="en-US" altLang="ja-JP" sz="1400" b="1" dirty="0">
                <a:ea typeface="+mn-ea"/>
                <a:cs typeface="+mn-cs"/>
              </a:rPr>
              <a:t>[1] “Beyond be’” – Rolf de </a:t>
            </a:r>
            <a:r>
              <a:rPr kumimoji="1" lang="en-US" altLang="ja-JP" sz="1400" b="1" dirty="0" err="1">
                <a:ea typeface="+mn-ea"/>
                <a:cs typeface="+mn-cs"/>
              </a:rPr>
              <a:t>Vegt</a:t>
            </a:r>
            <a:r>
              <a:rPr kumimoji="1" lang="en-US" altLang="ja-JP" sz="1400" b="1" dirty="0">
                <a:ea typeface="+mn-ea"/>
                <a:cs typeface="+mn-cs"/>
              </a:rPr>
              <a:t> (Qualcomm)</a:t>
            </a:r>
          </a:p>
          <a:p>
            <a:pPr marL="57150" lvl="2" indent="0">
              <a:buNone/>
              <a:defRPr/>
            </a:pPr>
            <a:r>
              <a:rPr kumimoji="1" lang="en-US" altLang="ja-JP" sz="1400" b="1" dirty="0">
                <a:ea typeface="+mn-ea"/>
                <a:cs typeface="+mn-cs"/>
              </a:rPr>
              <a:t>[2] “Next-Gen-After-11be” - </a:t>
            </a:r>
            <a:r>
              <a:rPr kumimoji="1" lang="en-US" altLang="ja-JP" sz="1400" b="1" dirty="0" err="1">
                <a:ea typeface="+mn-ea"/>
                <a:cs typeface="+mn-cs"/>
              </a:rPr>
              <a:t>Vinko</a:t>
            </a:r>
            <a:r>
              <a:rPr kumimoji="1" lang="en-US" altLang="ja-JP" sz="1400" b="1" dirty="0">
                <a:ea typeface="+mn-ea"/>
                <a:cs typeface="+mn-cs"/>
              </a:rPr>
              <a:t> Erceg (Broadcom)</a:t>
            </a:r>
          </a:p>
          <a:p>
            <a:pPr marL="57150" lvl="2" indent="0">
              <a:buNone/>
              <a:defRPr/>
            </a:pPr>
            <a:r>
              <a:rPr kumimoji="1" lang="en-US" altLang="ja-JP" sz="1400" b="1" dirty="0">
                <a:ea typeface="+mn-ea"/>
                <a:cs typeface="+mn-cs"/>
              </a:rPr>
              <a:t>[3] “Next generation after 802.11be” – Laurent </a:t>
            </a:r>
            <a:r>
              <a:rPr kumimoji="1" lang="en-US" altLang="ja-JP" sz="1400" b="1" dirty="0" err="1">
                <a:ea typeface="+mn-ea"/>
                <a:cs typeface="+mn-cs"/>
              </a:rPr>
              <a:t>Cariou</a:t>
            </a:r>
            <a:r>
              <a:rPr kumimoji="1" lang="en-US" altLang="ja-JP" sz="1400" b="1" dirty="0">
                <a:ea typeface="+mn-ea"/>
                <a:cs typeface="+mn-cs"/>
              </a:rPr>
              <a:t> (Intel)</a:t>
            </a:r>
          </a:p>
          <a:p>
            <a:pPr marL="57150" lvl="2" indent="0">
              <a:buNone/>
              <a:defRPr/>
            </a:pPr>
            <a:r>
              <a:rPr kumimoji="1" lang="en-US" altLang="ja-JP" sz="1400" b="1" dirty="0">
                <a:ea typeface="+mn-ea"/>
                <a:cs typeface="+mn-cs"/>
              </a:rPr>
              <a:t>[4] “Look ahead to next generation” - Ming Gan (Huawei)</a:t>
            </a:r>
          </a:p>
          <a:p>
            <a:pPr marL="57150" lvl="2" indent="0">
              <a:buNone/>
              <a:defRPr/>
            </a:pPr>
            <a:r>
              <a:rPr kumimoji="1" lang="en-US" altLang="ja-JP" sz="1400" b="1" dirty="0">
                <a:ea typeface="+mn-ea"/>
                <a:cs typeface="+mn-cs"/>
              </a:rPr>
              <a:t>[5] “Considerations of Next Generation Beyond 11be” – </a:t>
            </a:r>
            <a:r>
              <a:rPr kumimoji="1" lang="en-US" altLang="ja-JP" sz="1400" b="1" dirty="0" err="1">
                <a:ea typeface="+mn-ea"/>
                <a:cs typeface="+mn-cs"/>
              </a:rPr>
              <a:t>Jianhan</a:t>
            </a:r>
            <a:r>
              <a:rPr kumimoji="1" lang="en-US" altLang="ja-JP" sz="1400" b="1" dirty="0">
                <a:ea typeface="+mn-ea"/>
                <a:cs typeface="+mn-cs"/>
              </a:rPr>
              <a:t> Liu (</a:t>
            </a:r>
            <a:r>
              <a:rPr kumimoji="1" lang="en-US" altLang="ja-JP" sz="1400" b="1" dirty="0" err="1">
                <a:ea typeface="+mn-ea"/>
                <a:cs typeface="+mn-cs"/>
              </a:rPr>
              <a:t>Mediatek</a:t>
            </a:r>
            <a:r>
              <a:rPr kumimoji="1" lang="en-US" altLang="ja-JP" sz="1400" b="1" dirty="0">
                <a:ea typeface="+mn-ea"/>
                <a:cs typeface="+mn-cs"/>
              </a:rPr>
              <a:t>)</a:t>
            </a:r>
          </a:p>
          <a:p>
            <a:pPr marL="57150" lvl="2" indent="0">
              <a:buNone/>
              <a:defRPr/>
            </a:pPr>
            <a:r>
              <a:rPr kumimoji="1" lang="en-US" altLang="ja-JP" sz="1400" b="1" dirty="0">
                <a:ea typeface="+mn-ea"/>
                <a:cs typeface="+mn-cs"/>
              </a:rPr>
              <a:t>[6] “Looking ahead to next generation: follow-up” – Ming Gan (Huawei)</a:t>
            </a:r>
          </a:p>
          <a:p>
            <a:pPr marL="57150" lvl="2" indent="0">
              <a:buNone/>
              <a:defRPr/>
            </a:pPr>
            <a:r>
              <a:rPr kumimoji="1" lang="en-US" altLang="ja-JP" sz="1400" b="1" dirty="0">
                <a:ea typeface="+mn-ea"/>
                <a:cs typeface="+mn-cs"/>
              </a:rPr>
              <a:t>[7] “Next Generation after be – follow up”, Laurent </a:t>
            </a:r>
            <a:r>
              <a:rPr kumimoji="1" lang="en-US" altLang="ja-JP" sz="1400" b="1" dirty="0" err="1">
                <a:ea typeface="+mn-ea"/>
                <a:cs typeface="+mn-cs"/>
              </a:rPr>
              <a:t>Cariou</a:t>
            </a:r>
            <a:r>
              <a:rPr kumimoji="1" lang="en-US" altLang="ja-JP" sz="1400" b="1" dirty="0">
                <a:ea typeface="+mn-ea"/>
                <a:cs typeface="+mn-cs"/>
              </a:rPr>
              <a:t> (Intel)</a:t>
            </a:r>
          </a:p>
          <a:p>
            <a:pPr marL="57150" lvl="2" indent="0">
              <a:buNone/>
              <a:defRPr/>
            </a:pPr>
            <a:r>
              <a:rPr kumimoji="1" lang="en-US" altLang="ja-JP" sz="1400" b="1" dirty="0">
                <a:ea typeface="+mn-ea"/>
                <a:cs typeface="+mn-cs"/>
              </a:rPr>
              <a:t>[8] “Next generation WLAN beyond 11be”, </a:t>
            </a:r>
            <a:r>
              <a:rPr kumimoji="1" lang="en-US" altLang="ja-JP" sz="1400" b="1" dirty="0" err="1">
                <a:ea typeface="+mn-ea"/>
                <a:cs typeface="+mn-cs"/>
              </a:rPr>
              <a:t>Jinsoo</a:t>
            </a:r>
            <a:r>
              <a:rPr kumimoji="1" lang="en-US" altLang="ja-JP" sz="1400" b="1" dirty="0">
                <a:ea typeface="+mn-ea"/>
                <a:cs typeface="+mn-cs"/>
              </a:rPr>
              <a:t> Choi (LG Electronics)</a:t>
            </a:r>
          </a:p>
          <a:p>
            <a:pPr marL="57150" lvl="2" indent="0">
              <a:buNone/>
              <a:defRPr/>
            </a:pPr>
            <a:r>
              <a:rPr kumimoji="1" lang="en-US" altLang="ja-JP" sz="1400" b="1" dirty="0">
                <a:ea typeface="+mn-ea"/>
                <a:cs typeface="+mn-cs"/>
              </a:rPr>
              <a:t>[9] "Next Gen After 11be v2", </a:t>
            </a:r>
            <a:r>
              <a:rPr kumimoji="1" lang="en-US" altLang="ja-JP" sz="1400" b="1" dirty="0" err="1">
                <a:ea typeface="+mn-ea"/>
                <a:cs typeface="+mn-cs"/>
              </a:rPr>
              <a:t>Vinko</a:t>
            </a:r>
            <a:r>
              <a:rPr kumimoji="1" lang="en-US" altLang="ja-JP" sz="1400" b="1" dirty="0">
                <a:ea typeface="+mn-ea"/>
                <a:cs typeface="+mn-cs"/>
              </a:rPr>
              <a:t> Erceg (Broadcom)</a:t>
            </a:r>
          </a:p>
          <a:p>
            <a:pPr marL="57150" lvl="2" indent="0">
              <a:buNone/>
              <a:defRPr/>
            </a:pPr>
            <a:r>
              <a:rPr kumimoji="1" lang="en-US" altLang="ja-JP" sz="1400" b="1" dirty="0">
                <a:ea typeface="+mn-ea"/>
                <a:cs typeface="+mn-cs"/>
              </a:rPr>
              <a:t>[10] “Beyond be”, Rolf de </a:t>
            </a:r>
            <a:r>
              <a:rPr kumimoji="1" lang="en-US" altLang="ja-JP" sz="1400" b="1" dirty="0" err="1">
                <a:ea typeface="+mn-ea"/>
                <a:cs typeface="+mn-cs"/>
              </a:rPr>
              <a:t>Vegt</a:t>
            </a:r>
            <a:r>
              <a:rPr kumimoji="1" lang="en-US" altLang="ja-JP" sz="1400" b="1" dirty="0">
                <a:ea typeface="+mn-ea"/>
                <a:cs typeface="+mn-cs"/>
              </a:rPr>
              <a:t> (Qualcomm Technologies, Inc.)</a:t>
            </a:r>
          </a:p>
          <a:p>
            <a:pPr marL="57150" lvl="2" indent="0">
              <a:buNone/>
              <a:defRPr/>
            </a:pPr>
            <a:r>
              <a:rPr kumimoji="1" lang="en-US" altLang="ja-JP" sz="1400" b="1" dirty="0">
                <a:ea typeface="+mn-ea"/>
                <a:cs typeface="+mn-cs"/>
              </a:rPr>
              <a:t>[11] “Next gen WLAN”, E. Lei (Haier)</a:t>
            </a:r>
          </a:p>
          <a:p>
            <a:pPr marL="57150" lvl="2" indent="0">
              <a:buNone/>
              <a:defRPr/>
            </a:pPr>
            <a:r>
              <a:rPr kumimoji="1" lang="en-US" altLang="ja-JP" sz="1400" b="1" dirty="0">
                <a:ea typeface="+mn-ea"/>
                <a:cs typeface="+mn-cs"/>
              </a:rPr>
              <a:t>[12] “Further discussion on next generation WLAN”, Ming Gan (Huawei)</a:t>
            </a:r>
          </a:p>
          <a:p>
            <a:pPr marL="57150" lvl="2" indent="0">
              <a:buNone/>
              <a:defRPr/>
            </a:pPr>
            <a:r>
              <a:rPr kumimoji="1" lang="en-US" altLang="ja-JP" sz="1400" b="1" dirty="0">
                <a:ea typeface="+mn-ea"/>
                <a:cs typeface="+mn-cs"/>
              </a:rPr>
              <a:t>[13] “Next Generation WLAN beyond 11be”, Chunyu Hu (Meta)</a:t>
            </a:r>
          </a:p>
          <a:p>
            <a:pPr marL="57150" lvl="2" indent="0">
              <a:buNone/>
              <a:defRPr/>
            </a:pPr>
            <a:r>
              <a:rPr kumimoji="1" lang="en-US" altLang="ja-JP" sz="1400" b="1" dirty="0">
                <a:ea typeface="+mn-ea"/>
                <a:cs typeface="+mn-cs"/>
              </a:rPr>
              <a:t>[14] “Thoughts on Next Gen WLAN”, </a:t>
            </a:r>
            <a:r>
              <a:rPr kumimoji="1" lang="en-US" altLang="ja-JP" sz="1400" b="1" dirty="0" err="1">
                <a:ea typeface="+mn-ea"/>
                <a:cs typeface="+mn-cs"/>
              </a:rPr>
              <a:t>Xiaofei</a:t>
            </a:r>
            <a:r>
              <a:rPr kumimoji="1" lang="en-US" altLang="ja-JP" sz="1400" b="1" dirty="0">
                <a:ea typeface="+mn-ea"/>
                <a:cs typeface="+mn-cs"/>
              </a:rPr>
              <a:t> Wang (Interdigital)</a:t>
            </a:r>
          </a:p>
          <a:p>
            <a:pPr marL="57150" lvl="2" indent="0">
              <a:buNone/>
              <a:defRPr/>
            </a:pPr>
            <a:r>
              <a:rPr kumimoji="1" lang="en-US" altLang="ja-JP" sz="1400" b="1" dirty="0">
                <a:ea typeface="+mn-ea"/>
                <a:cs typeface="+mn-cs"/>
              </a:rPr>
              <a:t>[15] “IEEE 802.11 Real Time Applications TIG Report”, </a:t>
            </a:r>
            <a:r>
              <a:rPr kumimoji="1" lang="en-GB" altLang="ja-JP" sz="1400" b="1" dirty="0">
                <a:ea typeface="+mn-ea"/>
                <a:cs typeface="+mn-cs"/>
              </a:rPr>
              <a:t>Kate Meng (Tencent)</a:t>
            </a:r>
            <a:endParaRPr kumimoji="1" lang="en-US" altLang="ja-JP" sz="1400" b="1" dirty="0">
              <a:ea typeface="+mn-ea"/>
              <a:cs typeface="+mn-cs"/>
            </a:endParaRPr>
          </a:p>
          <a:p>
            <a:pPr marL="57150" lvl="2" indent="0">
              <a:buNone/>
              <a:defRPr/>
            </a:pPr>
            <a:r>
              <a:rPr kumimoji="1" lang="en-US" altLang="ja-JP" sz="1400" b="1" dirty="0">
                <a:ea typeface="+mn-ea"/>
                <a:cs typeface="+mn-cs"/>
              </a:rPr>
              <a:t>[16] “</a:t>
            </a:r>
            <a:r>
              <a:rPr lang="en-US" altLang="ja-JP" sz="1400" b="1" dirty="0"/>
              <a:t>Gigabit Wi-Fi Access Point Market Outlook – 2022-2027</a:t>
            </a:r>
            <a:r>
              <a:rPr kumimoji="1" lang="en-US" altLang="ja-JP" sz="1400" b="1" dirty="0">
                <a:ea typeface="+mn-ea"/>
                <a:cs typeface="+mn-cs"/>
              </a:rPr>
              <a:t>”, Future Market Insights</a:t>
            </a:r>
          </a:p>
          <a:p>
            <a:pPr marL="57150" lvl="2" indent="0">
              <a:buNone/>
              <a:defRPr/>
            </a:pPr>
            <a:r>
              <a:rPr kumimoji="1" lang="en-US" altLang="ja-JP" sz="1400" b="1" dirty="0">
                <a:ea typeface="+mn-ea"/>
                <a:cs typeface="+mn-cs"/>
              </a:rPr>
              <a:t>[17] “2022 Annual General Meeting (AGM)”, Wi-Fi </a:t>
            </a:r>
            <a:r>
              <a:rPr kumimoji="1" lang="en-US" altLang="ja-JP" sz="1400" b="1" dirty="0" err="1">
                <a:ea typeface="+mn-ea"/>
                <a:cs typeface="+mn-cs"/>
              </a:rPr>
              <a:t>Alliacne</a:t>
            </a:r>
            <a:endParaRPr kumimoji="1" lang="en-US" altLang="ja-JP" sz="1400" b="1" dirty="0">
              <a:ea typeface="+mn-ea"/>
              <a:cs typeface="+mn-cs"/>
            </a:endParaRPr>
          </a:p>
        </p:txBody>
      </p:sp>
      <p:sp>
        <p:nvSpPr>
          <p:cNvPr id="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2022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EDAC3F-D1AD-4F68-9DE8-F17FF748F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Yusuke Tanaka (Sony Group Corporation)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3339484-D9B5-46B3-BEA3-27B548654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7D9CBBA1-47B1-44D2-88EB-E3A239E14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Reference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80717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0B6DE79D-7E8B-4286-A759-F83028B30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126" cy="4114800"/>
          </a:xfrm>
        </p:spPr>
        <p:txBody>
          <a:bodyPr>
            <a:noAutofit/>
          </a:bodyPr>
          <a:lstStyle/>
          <a:p>
            <a:r>
              <a:rPr kumimoji="1" lang="en-US" altLang="ja-JP" sz="2000" dirty="0"/>
              <a:t>Various contributions about proposal of the next generation major WLAN standard have been discussed in the </a:t>
            </a:r>
            <a:r>
              <a:rPr lang="en-US" altLang="ko-KR" sz="2000" dirty="0"/>
              <a:t>preceding</a:t>
            </a:r>
            <a:r>
              <a:rPr kumimoji="1" lang="en-US" altLang="ja-JP" sz="2000" dirty="0"/>
              <a:t> WNG sessions. [1-14]</a:t>
            </a:r>
          </a:p>
          <a:p>
            <a:pPr lvl="1"/>
            <a:r>
              <a:rPr kumimoji="1" lang="en-US" altLang="ja-JP" sz="1800" dirty="0"/>
              <a:t>Use cases : XR, metaverse, hybrid work model, gaming, robotics, etc.</a:t>
            </a:r>
          </a:p>
          <a:p>
            <a:pPr lvl="1"/>
            <a:r>
              <a:rPr kumimoji="1" lang="en-US" altLang="ja-JP" sz="1800" dirty="0"/>
              <a:t>Requirements : reliability, low latency, throughput, mobility, coverage, etc.</a:t>
            </a:r>
          </a:p>
          <a:p>
            <a:pPr lvl="1"/>
            <a:endParaRPr kumimoji="1" lang="en-US" altLang="ja-JP" sz="1800" dirty="0"/>
          </a:p>
          <a:p>
            <a:r>
              <a:rPr kumimoji="1" lang="en-US" altLang="ja-JP" sz="2000" dirty="0"/>
              <a:t>The motion texts that propose establishment of the new Study Group were also discussed. It is time to establish the SG considering the discussed timeline.</a:t>
            </a:r>
          </a:p>
          <a:p>
            <a:pPr lvl="1"/>
            <a:endParaRPr kumimoji="1" lang="en-US" altLang="ja-JP" sz="1600" dirty="0"/>
          </a:p>
          <a:p>
            <a:r>
              <a:rPr kumimoji="1" lang="en-US" altLang="ja-JP" sz="2000" dirty="0"/>
              <a:t>This contribution offers views and considerations that should be cared when establishing a new SG.</a:t>
            </a:r>
            <a:endParaRPr kumimoji="1" lang="ja-JP" altLang="en-US" sz="2000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E2A27A2-AF2D-4030-9597-94625E433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Yusuke Tanaka (Sony Group Corporation)</a:t>
            </a:r>
            <a:endParaRPr 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8754E24-D4D2-4548-A91F-D3AE86565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6B7708A8-0679-46D1-A8C1-5E8042D5F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Introduction</a:t>
            </a:r>
            <a:endParaRPr kumimoji="1" lang="ja-JP" alt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26B4ECCD-4B5F-4CBB-B256-9E3456D3C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2022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735249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58DA4D30-95FE-4C80-A5E1-D68C299B0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981200"/>
            <a:ext cx="7894923" cy="4114800"/>
          </a:xfrm>
        </p:spPr>
        <p:txBody>
          <a:bodyPr/>
          <a:lstStyle/>
          <a:p>
            <a:pPr>
              <a:defRPr/>
            </a:pPr>
            <a:r>
              <a:rPr kumimoji="1" lang="en-US" altLang="ja-JP" sz="2000" dirty="0"/>
              <a:t>Wi-Fi usage has been constantly evolving, supported by new applications, demands and megatrends. It was further accelerated by the pandemic, and realization in beyond-BE is strongly expected.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8D895CB-7E6C-4DC8-8D19-C30477601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2022</a:t>
            </a:r>
            <a:endParaRPr lang="en-GB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202A452-F6FC-45A9-8703-AA68629B3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Yusuke Tanaka (Sony Group Corporation)</a:t>
            </a:r>
            <a:endParaRPr lang="en-US" altLang="ja-JP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74B00E1-7E06-4F2F-B647-3CF8A8FDF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5E0A8DC4-5D55-403F-BF54-63DDC9A8C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Use cases in the beyond BE</a:t>
            </a:r>
            <a:endParaRPr kumimoji="1" lang="ja-JP" altLang="en-US" dirty="0"/>
          </a:p>
        </p:txBody>
      </p:sp>
      <p:sp>
        <p:nvSpPr>
          <p:cNvPr id="235" name="テキスト ボックス 234">
            <a:extLst>
              <a:ext uri="{FF2B5EF4-FFF2-40B4-BE49-F238E27FC236}">
                <a16:creationId xmlns:a16="http://schemas.microsoft.com/office/drawing/2014/main" id="{8C0A1285-B31B-493C-A898-97469D5BA6DC}"/>
              </a:ext>
            </a:extLst>
          </p:cNvPr>
          <p:cNvSpPr txBox="1"/>
          <p:nvPr/>
        </p:nvSpPr>
        <p:spPr>
          <a:xfrm>
            <a:off x="126111" y="3206321"/>
            <a:ext cx="2186178" cy="302729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ja-JP" sz="1600" b="1" kern="0" dirty="0">
                <a:solidFill>
                  <a:schemeClr val="bg1"/>
                </a:solidFill>
                <a:ea typeface="メイリオ"/>
              </a:rPr>
              <a:t>Gaming</a:t>
            </a:r>
            <a:endParaRPr lang="ja-JP" altLang="en-US" sz="1600" b="1" kern="0" dirty="0">
              <a:solidFill>
                <a:schemeClr val="bg1"/>
              </a:solidFill>
              <a:ea typeface="メイリオ"/>
            </a:endParaRPr>
          </a:p>
        </p:txBody>
      </p:sp>
      <p:sp>
        <p:nvSpPr>
          <p:cNvPr id="236" name="テキスト ボックス 235">
            <a:extLst>
              <a:ext uri="{FF2B5EF4-FFF2-40B4-BE49-F238E27FC236}">
                <a16:creationId xmlns:a16="http://schemas.microsoft.com/office/drawing/2014/main" id="{FEBC3BED-C5CF-4B77-BD2F-FFCF4693F0A4}"/>
              </a:ext>
            </a:extLst>
          </p:cNvPr>
          <p:cNvSpPr txBox="1"/>
          <p:nvPr/>
        </p:nvSpPr>
        <p:spPr>
          <a:xfrm>
            <a:off x="4596511" y="3205042"/>
            <a:ext cx="2186178" cy="302729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ja-JP" sz="1600" b="1" kern="0" dirty="0">
                <a:solidFill>
                  <a:schemeClr val="bg1"/>
                </a:solidFill>
                <a:ea typeface="メイリオ"/>
              </a:rPr>
              <a:t>Remote work/education</a:t>
            </a:r>
            <a:endParaRPr lang="ja-JP" altLang="en-US" sz="1600" b="1" kern="0" dirty="0">
              <a:solidFill>
                <a:schemeClr val="bg1"/>
              </a:solidFill>
              <a:ea typeface="メイリオ"/>
            </a:endParaRPr>
          </a:p>
        </p:txBody>
      </p:sp>
      <p:sp>
        <p:nvSpPr>
          <p:cNvPr id="237" name="テキスト ボックス 236">
            <a:extLst>
              <a:ext uri="{FF2B5EF4-FFF2-40B4-BE49-F238E27FC236}">
                <a16:creationId xmlns:a16="http://schemas.microsoft.com/office/drawing/2014/main" id="{68163BC8-D7BA-4B18-9C12-14D29ABD6663}"/>
              </a:ext>
            </a:extLst>
          </p:cNvPr>
          <p:cNvSpPr txBox="1"/>
          <p:nvPr/>
        </p:nvSpPr>
        <p:spPr>
          <a:xfrm>
            <a:off x="2361311" y="3205668"/>
            <a:ext cx="2186178" cy="302729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ja-JP" sz="1600" b="1" kern="0" dirty="0">
                <a:solidFill>
                  <a:schemeClr val="bg1"/>
                </a:solidFill>
                <a:ea typeface="メイリオ"/>
              </a:rPr>
              <a:t>XR/metaverse</a:t>
            </a:r>
            <a:endParaRPr lang="ja-JP" altLang="en-US" sz="1600" b="1" kern="0" dirty="0">
              <a:solidFill>
                <a:schemeClr val="bg1"/>
              </a:solidFill>
              <a:ea typeface="メイリオ"/>
            </a:endParaRPr>
          </a:p>
        </p:txBody>
      </p:sp>
      <p:sp>
        <p:nvSpPr>
          <p:cNvPr id="238" name="テキスト ボックス 237">
            <a:extLst>
              <a:ext uri="{FF2B5EF4-FFF2-40B4-BE49-F238E27FC236}">
                <a16:creationId xmlns:a16="http://schemas.microsoft.com/office/drawing/2014/main" id="{F3C79B96-1941-47E8-B9D0-FF00D881C28C}"/>
              </a:ext>
            </a:extLst>
          </p:cNvPr>
          <p:cNvSpPr txBox="1"/>
          <p:nvPr/>
        </p:nvSpPr>
        <p:spPr>
          <a:xfrm>
            <a:off x="6831711" y="3204250"/>
            <a:ext cx="2186178" cy="302729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ja-JP" sz="1600" kern="0" dirty="0">
                <a:solidFill>
                  <a:schemeClr val="bg1"/>
                </a:solidFill>
                <a:ea typeface="メイリオ"/>
              </a:rPr>
              <a:t>Robotics</a:t>
            </a:r>
            <a:endParaRPr lang="ja-JP" altLang="en-US" sz="1600" b="1" kern="0" dirty="0">
              <a:solidFill>
                <a:schemeClr val="bg1"/>
              </a:solidFill>
              <a:ea typeface="メイリオ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90526509-F4A0-442B-B1DD-491BE037D64F}"/>
              </a:ext>
            </a:extLst>
          </p:cNvPr>
          <p:cNvSpPr txBox="1"/>
          <p:nvPr/>
        </p:nvSpPr>
        <p:spPr>
          <a:xfrm>
            <a:off x="6764037" y="3528439"/>
            <a:ext cx="225385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b="0" dirty="0"/>
              <a:t>Machine control, autonomous vehicle.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b="0" dirty="0"/>
              <a:t>Requires communication between machines, sensors and cameras.</a:t>
            </a:r>
          </a:p>
        </p:txBody>
      </p:sp>
      <p:sp>
        <p:nvSpPr>
          <p:cNvPr id="239" name="テキスト ボックス 238">
            <a:extLst>
              <a:ext uri="{FF2B5EF4-FFF2-40B4-BE49-F238E27FC236}">
                <a16:creationId xmlns:a16="http://schemas.microsoft.com/office/drawing/2014/main" id="{3FE52E0A-FB8F-4049-8C5C-F9E123EF0262}"/>
              </a:ext>
            </a:extLst>
          </p:cNvPr>
          <p:cNvSpPr txBox="1"/>
          <p:nvPr/>
        </p:nvSpPr>
        <p:spPr>
          <a:xfrm>
            <a:off x="4596511" y="3528439"/>
            <a:ext cx="218617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b="0" dirty="0"/>
              <a:t>Conferences, classes or diagnostics via video.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b="0" dirty="0"/>
              <a:t>Requires interactive video, audio and file sharing.</a:t>
            </a:r>
            <a:endParaRPr kumimoji="1" lang="ja-JP" altLang="en-US" sz="1400" b="0" dirty="0"/>
          </a:p>
        </p:txBody>
      </p:sp>
      <p:sp>
        <p:nvSpPr>
          <p:cNvPr id="240" name="テキスト ボックス 239">
            <a:extLst>
              <a:ext uri="{FF2B5EF4-FFF2-40B4-BE49-F238E27FC236}">
                <a16:creationId xmlns:a16="http://schemas.microsoft.com/office/drawing/2014/main" id="{5E19CDB0-748E-4F32-8BB1-4C14F7B57E26}"/>
              </a:ext>
            </a:extLst>
          </p:cNvPr>
          <p:cNvSpPr txBox="1"/>
          <p:nvPr/>
        </p:nvSpPr>
        <p:spPr>
          <a:xfrm>
            <a:off x="2361311" y="3528439"/>
            <a:ext cx="2235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b="0" dirty="0"/>
              <a:t>Immersive VR, enjoying virtual world life.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b="0" dirty="0"/>
              <a:t>Requires high quality and interactive video corresponding to user’s motion.</a:t>
            </a:r>
            <a:endParaRPr kumimoji="1" lang="ja-JP" altLang="en-US" sz="1400" b="0" dirty="0"/>
          </a:p>
        </p:txBody>
      </p:sp>
      <p:sp>
        <p:nvSpPr>
          <p:cNvPr id="241" name="テキスト ボックス 240">
            <a:extLst>
              <a:ext uri="{FF2B5EF4-FFF2-40B4-BE49-F238E27FC236}">
                <a16:creationId xmlns:a16="http://schemas.microsoft.com/office/drawing/2014/main" id="{93C95543-6C23-4D35-B541-3FEDC92024D1}"/>
              </a:ext>
            </a:extLst>
          </p:cNvPr>
          <p:cNvSpPr txBox="1"/>
          <p:nvPr/>
        </p:nvSpPr>
        <p:spPr>
          <a:xfrm>
            <a:off x="126111" y="3528439"/>
            <a:ext cx="22352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b="0" dirty="0"/>
              <a:t>Online gaming (e.g. FPS) with smartphone, console or PC.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b="0" dirty="0"/>
              <a:t>Requires quick response to the user’s inputs.</a:t>
            </a:r>
            <a:endParaRPr kumimoji="1" lang="ja-JP" altLang="en-US" sz="1400" b="0" dirty="0"/>
          </a:p>
        </p:txBody>
      </p: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238E84BF-D44B-49F5-9924-04AE4BB4C16A}"/>
              </a:ext>
            </a:extLst>
          </p:cNvPr>
          <p:cNvGrpSpPr/>
          <p:nvPr/>
        </p:nvGrpSpPr>
        <p:grpSpPr>
          <a:xfrm>
            <a:off x="1747676" y="4860940"/>
            <a:ext cx="5648648" cy="1616060"/>
            <a:chOff x="1498008" y="4570326"/>
            <a:chExt cx="6574400" cy="1880915"/>
          </a:xfrm>
        </p:grpSpPr>
        <p:grpSp>
          <p:nvGrpSpPr>
            <p:cNvPr id="22" name="グループ化 21">
              <a:extLst>
                <a:ext uri="{FF2B5EF4-FFF2-40B4-BE49-F238E27FC236}">
                  <a16:creationId xmlns:a16="http://schemas.microsoft.com/office/drawing/2014/main" id="{3EE8B6EB-7805-4D12-8F2D-958355DC950B}"/>
                </a:ext>
              </a:extLst>
            </p:cNvPr>
            <p:cNvGrpSpPr/>
            <p:nvPr/>
          </p:nvGrpSpPr>
          <p:grpSpPr>
            <a:xfrm>
              <a:off x="1498008" y="4570326"/>
              <a:ext cx="3150192" cy="1880915"/>
              <a:chOff x="1498008" y="4570326"/>
              <a:chExt cx="3150192" cy="1880915"/>
            </a:xfrm>
          </p:grpSpPr>
          <p:grpSp>
            <p:nvGrpSpPr>
              <p:cNvPr id="14" name="グループ化 13">
                <a:extLst>
                  <a:ext uri="{FF2B5EF4-FFF2-40B4-BE49-F238E27FC236}">
                    <a16:creationId xmlns:a16="http://schemas.microsoft.com/office/drawing/2014/main" id="{E2D53682-4442-4EFC-B097-397A80CA4DD8}"/>
                  </a:ext>
                </a:extLst>
              </p:cNvPr>
              <p:cNvGrpSpPr/>
              <p:nvPr/>
            </p:nvGrpSpPr>
            <p:grpSpPr>
              <a:xfrm>
                <a:off x="3096532" y="5025350"/>
                <a:ext cx="1551668" cy="1070650"/>
                <a:chOff x="1498008" y="4570326"/>
                <a:chExt cx="1551668" cy="1070650"/>
              </a:xfrm>
            </p:grpSpPr>
            <p:pic>
              <p:nvPicPr>
                <p:cNvPr id="150" name="図 149" descr="黒い背景と白い文字&#10;&#10;自動的に生成された説明">
                  <a:extLst>
                    <a:ext uri="{FF2B5EF4-FFF2-40B4-BE49-F238E27FC236}">
                      <a16:creationId xmlns:a16="http://schemas.microsoft.com/office/drawing/2014/main" id="{B1DB625E-5333-478B-B87E-FEAF6726644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lum bright="70000" contrast="-70000"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498008" y="4570326"/>
                  <a:ext cx="1551668" cy="1070650"/>
                </a:xfrm>
                <a:prstGeom prst="rect">
                  <a:avLst/>
                </a:prstGeom>
              </p:spPr>
            </p:pic>
            <p:pic>
              <p:nvPicPr>
                <p:cNvPr id="151" name="図 3">
                  <a:extLst>
                    <a:ext uri="{FF2B5EF4-FFF2-40B4-BE49-F238E27FC236}">
                      <a16:creationId xmlns:a16="http://schemas.microsoft.com/office/drawing/2014/main" id="{996DE46A-2577-4631-BB4A-C9EB2A8A8BA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588220" y="4930151"/>
                  <a:ext cx="254293" cy="190400"/>
                </a:xfrm>
                <a:prstGeom prst="rect">
                  <a:avLst/>
                </a:prstGeom>
              </p:spPr>
            </p:pic>
            <p:pic>
              <p:nvPicPr>
                <p:cNvPr id="160" name="図 3">
                  <a:extLst>
                    <a:ext uri="{FF2B5EF4-FFF2-40B4-BE49-F238E27FC236}">
                      <a16:creationId xmlns:a16="http://schemas.microsoft.com/office/drawing/2014/main" id="{2EBA51E3-8F25-447A-A258-51CC03C87E9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715407" y="5411573"/>
                  <a:ext cx="254293" cy="190400"/>
                </a:xfrm>
                <a:prstGeom prst="rect">
                  <a:avLst/>
                </a:prstGeom>
              </p:spPr>
            </p:pic>
            <p:pic>
              <p:nvPicPr>
                <p:cNvPr id="163" name="図 5" descr="モニター画面に映る文字&#10;&#10;自動的に生成された説明">
                  <a:extLst>
                    <a:ext uri="{FF2B5EF4-FFF2-40B4-BE49-F238E27FC236}">
                      <a16:creationId xmlns:a16="http://schemas.microsoft.com/office/drawing/2014/main" id="{A871BCE0-E608-40A6-AE52-FC05712A630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399252" y="5323455"/>
                  <a:ext cx="135205" cy="191019"/>
                </a:xfrm>
                <a:prstGeom prst="rect">
                  <a:avLst/>
                </a:prstGeom>
              </p:spPr>
            </p:pic>
            <p:pic>
              <p:nvPicPr>
                <p:cNvPr id="165" name="図 164" descr="画面, 写真, 異なる, テレビ が含まれている画像&#10;&#10;自動的に生成された説明">
                  <a:extLst>
                    <a:ext uri="{FF2B5EF4-FFF2-40B4-BE49-F238E27FC236}">
                      <a16:creationId xmlns:a16="http://schemas.microsoft.com/office/drawing/2014/main" id="{A012451F-C753-4813-93E8-399A44D3B62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788472" y="4879191"/>
                  <a:ext cx="470700" cy="344199"/>
                </a:xfrm>
                <a:prstGeom prst="rect">
                  <a:avLst/>
                </a:prstGeom>
              </p:spPr>
            </p:pic>
          </p:grpSp>
          <p:sp>
            <p:nvSpPr>
              <p:cNvPr id="136" name="テキスト ボックス 135">
                <a:extLst>
                  <a:ext uri="{FF2B5EF4-FFF2-40B4-BE49-F238E27FC236}">
                    <a16:creationId xmlns:a16="http://schemas.microsoft.com/office/drawing/2014/main" id="{56D33FB1-8074-4F77-958D-D97D07EE9D94}"/>
                  </a:ext>
                </a:extLst>
              </p:cNvPr>
              <p:cNvSpPr txBox="1"/>
              <p:nvPr/>
            </p:nvSpPr>
            <p:spPr>
              <a:xfrm>
                <a:off x="1779975" y="6093023"/>
                <a:ext cx="2586259" cy="358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ja-JP" sz="1400" u="sng" kern="0" dirty="0">
                    <a:solidFill>
                      <a:prstClr val="black"/>
                    </a:solidFill>
                    <a:ea typeface="メイリオ"/>
                  </a:rPr>
                  <a:t>Home (House, Apartment)</a:t>
                </a:r>
                <a:endParaRPr lang="ja-JP" altLang="en-US" sz="1400" u="sng" kern="0" dirty="0">
                  <a:solidFill>
                    <a:prstClr val="black"/>
                  </a:solidFill>
                  <a:ea typeface="メイリオ"/>
                </a:endParaRPr>
              </a:p>
            </p:txBody>
          </p:sp>
          <p:grpSp>
            <p:nvGrpSpPr>
              <p:cNvPr id="13" name="グループ化 12">
                <a:extLst>
                  <a:ext uri="{FF2B5EF4-FFF2-40B4-BE49-F238E27FC236}">
                    <a16:creationId xmlns:a16="http://schemas.microsoft.com/office/drawing/2014/main" id="{699227B8-4048-45E9-A30F-C07A816BB6F3}"/>
                  </a:ext>
                </a:extLst>
              </p:cNvPr>
              <p:cNvGrpSpPr/>
              <p:nvPr/>
            </p:nvGrpSpPr>
            <p:grpSpPr>
              <a:xfrm>
                <a:off x="1498008" y="4570326"/>
                <a:ext cx="1551666" cy="1070649"/>
                <a:chOff x="3096534" y="5025351"/>
                <a:chExt cx="1551666" cy="1070649"/>
              </a:xfrm>
            </p:grpSpPr>
            <p:pic>
              <p:nvPicPr>
                <p:cNvPr id="140" name="図 139" descr="黒い背景と白い文字&#10;&#10;自動的に生成された説明">
                  <a:extLst>
                    <a:ext uri="{FF2B5EF4-FFF2-40B4-BE49-F238E27FC236}">
                      <a16:creationId xmlns:a16="http://schemas.microsoft.com/office/drawing/2014/main" id="{517B0E02-6EB6-44C2-8E38-D39E6ED7A3A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lum bright="70000" contrast="-70000"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096534" y="5025351"/>
                  <a:ext cx="1551666" cy="1070649"/>
                </a:xfrm>
                <a:prstGeom prst="rect">
                  <a:avLst/>
                </a:prstGeom>
              </p:spPr>
            </p:pic>
            <p:pic>
              <p:nvPicPr>
                <p:cNvPr id="161" name="図 3">
                  <a:extLst>
                    <a:ext uri="{FF2B5EF4-FFF2-40B4-BE49-F238E27FC236}">
                      <a16:creationId xmlns:a16="http://schemas.microsoft.com/office/drawing/2014/main" id="{0140010A-B71C-44C5-851F-EC63A301933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184146" y="5343327"/>
                  <a:ext cx="254293" cy="190400"/>
                </a:xfrm>
                <a:prstGeom prst="rect">
                  <a:avLst/>
                </a:prstGeom>
              </p:spPr>
            </p:pic>
            <p:pic>
              <p:nvPicPr>
                <p:cNvPr id="162" name="図 3">
                  <a:extLst>
                    <a:ext uri="{FF2B5EF4-FFF2-40B4-BE49-F238E27FC236}">
                      <a16:creationId xmlns:a16="http://schemas.microsoft.com/office/drawing/2014/main" id="{681F4DCE-3417-422A-AF68-C9128E7B6A8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311333" y="5824749"/>
                  <a:ext cx="254293" cy="190400"/>
                </a:xfrm>
                <a:prstGeom prst="rect">
                  <a:avLst/>
                </a:prstGeom>
              </p:spPr>
            </p:pic>
            <p:pic>
              <p:nvPicPr>
                <p:cNvPr id="164" name="図 163">
                  <a:extLst>
                    <a:ext uri="{FF2B5EF4-FFF2-40B4-BE49-F238E27FC236}">
                      <a16:creationId xmlns:a16="http://schemas.microsoft.com/office/drawing/2014/main" id="{D14F0738-D9B2-45D6-B4F4-016D900F76A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541114" y="5351742"/>
                  <a:ext cx="480278" cy="358707"/>
                </a:xfrm>
                <a:prstGeom prst="rect">
                  <a:avLst/>
                </a:prstGeom>
              </p:spPr>
            </p:pic>
            <p:pic>
              <p:nvPicPr>
                <p:cNvPr id="171" name="図 5" descr="モニター画面に映る文字&#10;&#10;自動的に生成された説明">
                  <a:extLst>
                    <a:ext uri="{FF2B5EF4-FFF2-40B4-BE49-F238E27FC236}">
                      <a16:creationId xmlns:a16="http://schemas.microsoft.com/office/drawing/2014/main" id="{ED03CE9B-FEAB-40EB-A02D-E2E99FAC27E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46361" y="5737349"/>
                  <a:ext cx="135205" cy="191019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21" name="グループ化 20">
              <a:extLst>
                <a:ext uri="{FF2B5EF4-FFF2-40B4-BE49-F238E27FC236}">
                  <a16:creationId xmlns:a16="http://schemas.microsoft.com/office/drawing/2014/main" id="{3B2898F1-E032-40C8-9F83-92212DBE0B07}"/>
                </a:ext>
              </a:extLst>
            </p:cNvPr>
            <p:cNvGrpSpPr/>
            <p:nvPr/>
          </p:nvGrpSpPr>
          <p:grpSpPr>
            <a:xfrm>
              <a:off x="4724400" y="4570326"/>
              <a:ext cx="3348008" cy="1880915"/>
              <a:chOff x="4724400" y="4570326"/>
              <a:chExt cx="3348008" cy="1880915"/>
            </a:xfrm>
          </p:grpSpPr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CC539A99-1818-49D0-8E87-AFEE8F35AF57}"/>
                  </a:ext>
                </a:extLst>
              </p:cNvPr>
              <p:cNvSpPr txBox="1"/>
              <p:nvPr/>
            </p:nvSpPr>
            <p:spPr>
              <a:xfrm>
                <a:off x="5046506" y="6093023"/>
                <a:ext cx="2703798" cy="358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ja-JP"/>
                </a:defPPr>
                <a:lvl1pPr algn="ctr">
                  <a:defRPr sz="1400" kern="0">
                    <a:solidFill>
                      <a:prstClr val="black"/>
                    </a:solidFill>
                    <a:ea typeface="メイリオ"/>
                  </a:defRPr>
                </a:lvl1pPr>
              </a:lstStyle>
              <a:p>
                <a:r>
                  <a:rPr lang="en-US" altLang="ja-JP" u="sng" dirty="0"/>
                  <a:t>Enterprise (Office, Factory)</a:t>
                </a:r>
                <a:endParaRPr lang="ja-JP" altLang="en-US" u="sng" dirty="0"/>
              </a:p>
            </p:txBody>
          </p:sp>
          <p:grpSp>
            <p:nvGrpSpPr>
              <p:cNvPr id="19" name="グループ化 18">
                <a:extLst>
                  <a:ext uri="{FF2B5EF4-FFF2-40B4-BE49-F238E27FC236}">
                    <a16:creationId xmlns:a16="http://schemas.microsoft.com/office/drawing/2014/main" id="{8DDD2075-99E4-401B-AAEE-2058D6152AB6}"/>
                  </a:ext>
                </a:extLst>
              </p:cNvPr>
              <p:cNvGrpSpPr/>
              <p:nvPr/>
            </p:nvGrpSpPr>
            <p:grpSpPr>
              <a:xfrm>
                <a:off x="5943600" y="4988354"/>
                <a:ext cx="2128808" cy="1107646"/>
                <a:chOff x="5943600" y="4988354"/>
                <a:chExt cx="2128808" cy="1107646"/>
              </a:xfrm>
            </p:grpSpPr>
            <p:pic>
              <p:nvPicPr>
                <p:cNvPr id="75" name="図 74" descr="おもちゃ, レゴ, 挿絵 が含まれている画像&#10;&#10;自動的に生成された説明">
                  <a:extLst>
                    <a:ext uri="{FF2B5EF4-FFF2-40B4-BE49-F238E27FC236}">
                      <a16:creationId xmlns:a16="http://schemas.microsoft.com/office/drawing/2014/main" id="{8039444F-7400-4C73-8036-10A8D9039CB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 cstate="print">
                  <a:duotone>
                    <a:prstClr val="black"/>
                    <a:schemeClr val="tx1">
                      <a:tint val="45000"/>
                      <a:satMod val="400000"/>
                    </a:schemeClr>
                  </a:duotone>
                  <a:alphaModFix amt="20000"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943600" y="4988354"/>
                  <a:ext cx="2128808" cy="1107646"/>
                </a:xfrm>
                <a:prstGeom prst="rect">
                  <a:avLst/>
                </a:prstGeom>
              </p:spPr>
            </p:pic>
            <p:pic>
              <p:nvPicPr>
                <p:cNvPr id="172" name="図 171" descr="時計, 挿絵, 記号 が含まれている画像&#10;&#10;自動的に生成された説明">
                  <a:extLst>
                    <a:ext uri="{FF2B5EF4-FFF2-40B4-BE49-F238E27FC236}">
                      <a16:creationId xmlns:a16="http://schemas.microsoft.com/office/drawing/2014/main" id="{06B0776F-9936-46C9-AA49-8D2522CD68B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154576" y="5737349"/>
                  <a:ext cx="554050" cy="285682"/>
                </a:xfrm>
                <a:prstGeom prst="rect">
                  <a:avLst/>
                </a:prstGeom>
              </p:spPr>
            </p:pic>
            <p:pic>
              <p:nvPicPr>
                <p:cNvPr id="173" name="図 172" descr="時計, 挿絵, 記号 が含まれている画像&#10;&#10;自動的に生成された説明">
                  <a:extLst>
                    <a:ext uri="{FF2B5EF4-FFF2-40B4-BE49-F238E27FC236}">
                      <a16:creationId xmlns:a16="http://schemas.microsoft.com/office/drawing/2014/main" id="{8FF0C798-3C2C-4D5C-A30B-E6E368F8011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7020617" y="5737349"/>
                  <a:ext cx="554052" cy="285682"/>
                </a:xfrm>
                <a:prstGeom prst="rect">
                  <a:avLst/>
                </a:prstGeom>
              </p:spPr>
            </p:pic>
            <p:grpSp>
              <p:nvGrpSpPr>
                <p:cNvPr id="174" name="グループ化 173">
                  <a:extLst>
                    <a:ext uri="{FF2B5EF4-FFF2-40B4-BE49-F238E27FC236}">
                      <a16:creationId xmlns:a16="http://schemas.microsoft.com/office/drawing/2014/main" id="{DDE76B04-6E06-41A0-92C1-63775B5949AA}"/>
                    </a:ext>
                  </a:extLst>
                </p:cNvPr>
                <p:cNvGrpSpPr/>
                <p:nvPr/>
              </p:nvGrpSpPr>
              <p:grpSpPr>
                <a:xfrm>
                  <a:off x="6764037" y="5802352"/>
                  <a:ext cx="201169" cy="208913"/>
                  <a:chOff x="8982671" y="4664199"/>
                  <a:chExt cx="288031" cy="299119"/>
                </a:xfrm>
              </p:grpSpPr>
              <p:grpSp>
                <p:nvGrpSpPr>
                  <p:cNvPr id="175" name="グループ化 174">
                    <a:extLst>
                      <a:ext uri="{FF2B5EF4-FFF2-40B4-BE49-F238E27FC236}">
                        <a16:creationId xmlns:a16="http://schemas.microsoft.com/office/drawing/2014/main" id="{336F30E3-BDD4-404B-A596-01050F9AB6FB}"/>
                      </a:ext>
                    </a:extLst>
                  </p:cNvPr>
                  <p:cNvGrpSpPr/>
                  <p:nvPr/>
                </p:nvGrpSpPr>
                <p:grpSpPr>
                  <a:xfrm>
                    <a:off x="8982671" y="4797947"/>
                    <a:ext cx="288031" cy="165371"/>
                    <a:chOff x="8982671" y="4797947"/>
                    <a:chExt cx="504056" cy="289400"/>
                  </a:xfrm>
                </p:grpSpPr>
                <p:sp>
                  <p:nvSpPr>
                    <p:cNvPr id="187" name="直方体 186">
                      <a:extLst>
                        <a:ext uri="{FF2B5EF4-FFF2-40B4-BE49-F238E27FC236}">
                          <a16:creationId xmlns:a16="http://schemas.microsoft.com/office/drawing/2014/main" id="{0227D344-52AA-4610-82A1-51612E66A08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982671" y="4797947"/>
                      <a:ext cx="504056" cy="289400"/>
                    </a:xfrm>
                    <a:prstGeom prst="cube">
                      <a:avLst>
                        <a:gd name="adj" fmla="val 35697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headEnd type="none" w="med" len="med"/>
                      <a:tailEnd type="triangle" w="sm" len="sm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+mn-ea"/>
                      </a:endParaRPr>
                    </a:p>
                  </p:txBody>
                </p:sp>
                <p:grpSp>
                  <p:nvGrpSpPr>
                    <p:cNvPr id="188" name="グループ化 187">
                      <a:extLst>
                        <a:ext uri="{FF2B5EF4-FFF2-40B4-BE49-F238E27FC236}">
                          <a16:creationId xmlns:a16="http://schemas.microsoft.com/office/drawing/2014/main" id="{02F4A45D-A302-439B-9654-89A9788A766F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9038442" y="4937200"/>
                      <a:ext cx="292363" cy="112923"/>
                      <a:chOff x="9050347" y="4922914"/>
                      <a:chExt cx="292363" cy="144016"/>
                    </a:xfrm>
                  </p:grpSpPr>
                  <p:cxnSp>
                    <p:nvCxnSpPr>
                      <p:cNvPr id="190" name="直線コネクタ 189">
                        <a:extLst>
                          <a:ext uri="{FF2B5EF4-FFF2-40B4-BE49-F238E27FC236}">
                            <a16:creationId xmlns:a16="http://schemas.microsoft.com/office/drawing/2014/main" id="{46F7BBEB-B67C-4419-940A-BA9FE13E2A28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9050347" y="4922914"/>
                        <a:ext cx="0" cy="144016"/>
                      </a:xfrm>
                      <a:prstGeom prst="line">
                        <a:avLst/>
                      </a:prstGeom>
                      <a:noFill/>
                      <a:ln w="6350" cap="rnd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headEnd type="none" w="med" len="med"/>
                        <a:tailEnd type="none" w="sm" len="sm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</p:cxnSp>
                  <p:cxnSp>
                    <p:nvCxnSpPr>
                      <p:cNvPr id="191" name="直線コネクタ 190">
                        <a:extLst>
                          <a:ext uri="{FF2B5EF4-FFF2-40B4-BE49-F238E27FC236}">
                            <a16:creationId xmlns:a16="http://schemas.microsoft.com/office/drawing/2014/main" id="{C9EA95A1-EDE8-46E5-AC4D-9F1CE70456D3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9099074" y="4922914"/>
                        <a:ext cx="0" cy="144016"/>
                      </a:xfrm>
                      <a:prstGeom prst="line">
                        <a:avLst/>
                      </a:prstGeom>
                      <a:noFill/>
                      <a:ln w="6350" cap="rnd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headEnd type="none" w="med" len="med"/>
                        <a:tailEnd type="none" w="sm" len="sm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</p:cxnSp>
                  <p:cxnSp>
                    <p:nvCxnSpPr>
                      <p:cNvPr id="192" name="直線コネクタ 191">
                        <a:extLst>
                          <a:ext uri="{FF2B5EF4-FFF2-40B4-BE49-F238E27FC236}">
                            <a16:creationId xmlns:a16="http://schemas.microsoft.com/office/drawing/2014/main" id="{838D2E3B-3E09-4317-8755-08FE36B9BDB7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9147801" y="4922914"/>
                        <a:ext cx="0" cy="144016"/>
                      </a:xfrm>
                      <a:prstGeom prst="line">
                        <a:avLst/>
                      </a:prstGeom>
                      <a:noFill/>
                      <a:ln w="6350" cap="rnd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headEnd type="none" w="med" len="med"/>
                        <a:tailEnd type="none" w="sm" len="sm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</p:cxnSp>
                  <p:cxnSp>
                    <p:nvCxnSpPr>
                      <p:cNvPr id="195" name="直線コネクタ 194">
                        <a:extLst>
                          <a:ext uri="{FF2B5EF4-FFF2-40B4-BE49-F238E27FC236}">
                            <a16:creationId xmlns:a16="http://schemas.microsoft.com/office/drawing/2014/main" id="{8F8F9D22-4905-42D0-8880-BC4D2698D1B6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9196528" y="4922914"/>
                        <a:ext cx="0" cy="144016"/>
                      </a:xfrm>
                      <a:prstGeom prst="line">
                        <a:avLst/>
                      </a:prstGeom>
                      <a:noFill/>
                      <a:ln w="6350" cap="rnd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headEnd type="none" w="med" len="med"/>
                        <a:tailEnd type="none" w="sm" len="sm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</p:cxnSp>
                  <p:cxnSp>
                    <p:nvCxnSpPr>
                      <p:cNvPr id="196" name="直線コネクタ 195">
                        <a:extLst>
                          <a:ext uri="{FF2B5EF4-FFF2-40B4-BE49-F238E27FC236}">
                            <a16:creationId xmlns:a16="http://schemas.microsoft.com/office/drawing/2014/main" id="{1136E4B9-6375-48F2-BF82-6764C24FAD0F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9245255" y="4922914"/>
                        <a:ext cx="0" cy="144016"/>
                      </a:xfrm>
                      <a:prstGeom prst="line">
                        <a:avLst/>
                      </a:prstGeom>
                      <a:noFill/>
                      <a:ln w="6350" cap="rnd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headEnd type="none" w="med" len="med"/>
                        <a:tailEnd type="none" w="sm" len="sm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</p:cxnSp>
                  <p:cxnSp>
                    <p:nvCxnSpPr>
                      <p:cNvPr id="197" name="直線コネクタ 196">
                        <a:extLst>
                          <a:ext uri="{FF2B5EF4-FFF2-40B4-BE49-F238E27FC236}">
                            <a16:creationId xmlns:a16="http://schemas.microsoft.com/office/drawing/2014/main" id="{06DE8F4E-ADEE-4D60-8FD3-01DF93B9E787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9293982" y="4922914"/>
                        <a:ext cx="0" cy="144016"/>
                      </a:xfrm>
                      <a:prstGeom prst="line">
                        <a:avLst/>
                      </a:prstGeom>
                      <a:noFill/>
                      <a:ln w="6350" cap="rnd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headEnd type="none" w="med" len="med"/>
                        <a:tailEnd type="none" w="sm" len="sm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</p:cxnSp>
                  <p:cxnSp>
                    <p:nvCxnSpPr>
                      <p:cNvPr id="198" name="直線コネクタ 197">
                        <a:extLst>
                          <a:ext uri="{FF2B5EF4-FFF2-40B4-BE49-F238E27FC236}">
                            <a16:creationId xmlns:a16="http://schemas.microsoft.com/office/drawing/2014/main" id="{39FDD43F-FE87-46FB-9BDB-0ECCD3043ECA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9342710" y="4922914"/>
                        <a:ext cx="0" cy="144016"/>
                      </a:xfrm>
                      <a:prstGeom prst="line">
                        <a:avLst/>
                      </a:prstGeom>
                      <a:noFill/>
                      <a:ln w="6350" cap="rnd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headEnd type="none" w="med" len="med"/>
                        <a:tailEnd type="none" w="sm" len="sm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</p:cxnSp>
                </p:grpSp>
                <p:cxnSp>
                  <p:nvCxnSpPr>
                    <p:cNvPr id="189" name="直線コネクタ 188">
                      <a:extLst>
                        <a:ext uri="{FF2B5EF4-FFF2-40B4-BE49-F238E27FC236}">
                          <a16:creationId xmlns:a16="http://schemas.microsoft.com/office/drawing/2014/main" id="{9A93DDB4-0946-4313-B079-BE53D24E9C5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9437982" y="4853287"/>
                      <a:ext cx="0" cy="178294"/>
                    </a:xfrm>
                    <a:prstGeom prst="line">
                      <a:avLst/>
                    </a:prstGeom>
                    <a:noFill/>
                    <a:ln w="12700" cap="rnd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headEnd type="none" w="med" len="med"/>
                      <a:tailEnd type="none" w="sm" len="sm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</p:cxnSp>
              </p:grpSp>
              <p:grpSp>
                <p:nvGrpSpPr>
                  <p:cNvPr id="176" name="グループ化 175">
                    <a:extLst>
                      <a:ext uri="{FF2B5EF4-FFF2-40B4-BE49-F238E27FC236}">
                        <a16:creationId xmlns:a16="http://schemas.microsoft.com/office/drawing/2014/main" id="{7583116F-2E29-42E7-96C6-F7B30AFF8074}"/>
                      </a:ext>
                    </a:extLst>
                  </p:cNvPr>
                  <p:cNvGrpSpPr/>
                  <p:nvPr/>
                </p:nvGrpSpPr>
                <p:grpSpPr>
                  <a:xfrm>
                    <a:off x="8982671" y="4664199"/>
                    <a:ext cx="288031" cy="165371"/>
                    <a:chOff x="8982671" y="4797947"/>
                    <a:chExt cx="504056" cy="289400"/>
                  </a:xfrm>
                </p:grpSpPr>
                <p:sp>
                  <p:nvSpPr>
                    <p:cNvPr id="177" name="直方体 176">
                      <a:extLst>
                        <a:ext uri="{FF2B5EF4-FFF2-40B4-BE49-F238E27FC236}">
                          <a16:creationId xmlns:a16="http://schemas.microsoft.com/office/drawing/2014/main" id="{8CC86BFC-F8B6-45E7-968E-D442BD5A190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982671" y="4797947"/>
                      <a:ext cx="504056" cy="289400"/>
                    </a:xfrm>
                    <a:prstGeom prst="cube">
                      <a:avLst>
                        <a:gd name="adj" fmla="val 35697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headEnd type="none" w="med" len="med"/>
                      <a:tailEnd type="triangle" w="sm" len="sm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+mn-ea"/>
                      </a:endParaRPr>
                    </a:p>
                  </p:txBody>
                </p:sp>
                <p:grpSp>
                  <p:nvGrpSpPr>
                    <p:cNvPr id="178" name="グループ化 177">
                      <a:extLst>
                        <a:ext uri="{FF2B5EF4-FFF2-40B4-BE49-F238E27FC236}">
                          <a16:creationId xmlns:a16="http://schemas.microsoft.com/office/drawing/2014/main" id="{520B78FB-8508-45B0-A476-D26827DB0B3E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9038442" y="4937200"/>
                      <a:ext cx="292363" cy="112923"/>
                      <a:chOff x="9050347" y="4922914"/>
                      <a:chExt cx="292363" cy="144016"/>
                    </a:xfrm>
                  </p:grpSpPr>
                  <p:cxnSp>
                    <p:nvCxnSpPr>
                      <p:cNvPr id="180" name="直線コネクタ 179">
                        <a:extLst>
                          <a:ext uri="{FF2B5EF4-FFF2-40B4-BE49-F238E27FC236}">
                            <a16:creationId xmlns:a16="http://schemas.microsoft.com/office/drawing/2014/main" id="{53D88EB3-2D8D-45C2-A95A-9FCD31F7261B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9050347" y="4922914"/>
                        <a:ext cx="0" cy="144016"/>
                      </a:xfrm>
                      <a:prstGeom prst="line">
                        <a:avLst/>
                      </a:prstGeom>
                      <a:noFill/>
                      <a:ln w="6350" cap="rnd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headEnd type="none" w="med" len="med"/>
                        <a:tailEnd type="none" w="sm" len="sm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</p:cxnSp>
                  <p:cxnSp>
                    <p:nvCxnSpPr>
                      <p:cNvPr id="181" name="直線コネクタ 180">
                        <a:extLst>
                          <a:ext uri="{FF2B5EF4-FFF2-40B4-BE49-F238E27FC236}">
                            <a16:creationId xmlns:a16="http://schemas.microsoft.com/office/drawing/2014/main" id="{09C4A0F4-AD66-4A07-ACD7-9D965FF524BF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9099074" y="4922914"/>
                        <a:ext cx="0" cy="144016"/>
                      </a:xfrm>
                      <a:prstGeom prst="line">
                        <a:avLst/>
                      </a:prstGeom>
                      <a:noFill/>
                      <a:ln w="6350" cap="rnd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headEnd type="none" w="med" len="med"/>
                        <a:tailEnd type="none" w="sm" len="sm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</p:cxnSp>
                  <p:cxnSp>
                    <p:nvCxnSpPr>
                      <p:cNvPr id="182" name="直線コネクタ 181">
                        <a:extLst>
                          <a:ext uri="{FF2B5EF4-FFF2-40B4-BE49-F238E27FC236}">
                            <a16:creationId xmlns:a16="http://schemas.microsoft.com/office/drawing/2014/main" id="{47843F7C-4F0F-4907-859C-C2E271456BD4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9147801" y="4922914"/>
                        <a:ext cx="0" cy="144016"/>
                      </a:xfrm>
                      <a:prstGeom prst="line">
                        <a:avLst/>
                      </a:prstGeom>
                      <a:noFill/>
                      <a:ln w="6350" cap="rnd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headEnd type="none" w="med" len="med"/>
                        <a:tailEnd type="none" w="sm" len="sm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</p:cxnSp>
                  <p:cxnSp>
                    <p:nvCxnSpPr>
                      <p:cNvPr id="183" name="直線コネクタ 182">
                        <a:extLst>
                          <a:ext uri="{FF2B5EF4-FFF2-40B4-BE49-F238E27FC236}">
                            <a16:creationId xmlns:a16="http://schemas.microsoft.com/office/drawing/2014/main" id="{DA9EB12D-98C1-4DBA-A4DA-5071470B68DD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9196528" y="4922914"/>
                        <a:ext cx="0" cy="144016"/>
                      </a:xfrm>
                      <a:prstGeom prst="line">
                        <a:avLst/>
                      </a:prstGeom>
                      <a:noFill/>
                      <a:ln w="6350" cap="rnd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headEnd type="none" w="med" len="med"/>
                        <a:tailEnd type="none" w="sm" len="sm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</p:cxnSp>
                  <p:cxnSp>
                    <p:nvCxnSpPr>
                      <p:cNvPr id="184" name="直線コネクタ 183">
                        <a:extLst>
                          <a:ext uri="{FF2B5EF4-FFF2-40B4-BE49-F238E27FC236}">
                            <a16:creationId xmlns:a16="http://schemas.microsoft.com/office/drawing/2014/main" id="{6E0168C4-FB1F-4E9E-8847-0737B13984D0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9245255" y="4922914"/>
                        <a:ext cx="0" cy="144016"/>
                      </a:xfrm>
                      <a:prstGeom prst="line">
                        <a:avLst/>
                      </a:prstGeom>
                      <a:noFill/>
                      <a:ln w="6350" cap="rnd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headEnd type="none" w="med" len="med"/>
                        <a:tailEnd type="none" w="sm" len="sm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</p:cxnSp>
                  <p:cxnSp>
                    <p:nvCxnSpPr>
                      <p:cNvPr id="185" name="直線コネクタ 184">
                        <a:extLst>
                          <a:ext uri="{FF2B5EF4-FFF2-40B4-BE49-F238E27FC236}">
                            <a16:creationId xmlns:a16="http://schemas.microsoft.com/office/drawing/2014/main" id="{473491D0-5F95-4972-888D-6326668D5357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9293982" y="4922914"/>
                        <a:ext cx="0" cy="144016"/>
                      </a:xfrm>
                      <a:prstGeom prst="line">
                        <a:avLst/>
                      </a:prstGeom>
                      <a:noFill/>
                      <a:ln w="6350" cap="rnd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headEnd type="none" w="med" len="med"/>
                        <a:tailEnd type="none" w="sm" len="sm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</p:cxnSp>
                  <p:cxnSp>
                    <p:nvCxnSpPr>
                      <p:cNvPr id="186" name="直線コネクタ 185">
                        <a:extLst>
                          <a:ext uri="{FF2B5EF4-FFF2-40B4-BE49-F238E27FC236}">
                            <a16:creationId xmlns:a16="http://schemas.microsoft.com/office/drawing/2014/main" id="{55899870-4DC1-4D07-A652-C34EBDFD7B05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9342710" y="4922914"/>
                        <a:ext cx="0" cy="144016"/>
                      </a:xfrm>
                      <a:prstGeom prst="line">
                        <a:avLst/>
                      </a:prstGeom>
                      <a:noFill/>
                      <a:ln w="6350" cap="rnd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headEnd type="none" w="med" len="med"/>
                        <a:tailEnd type="none" w="sm" len="sm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</p:cxnSp>
                </p:grpSp>
                <p:cxnSp>
                  <p:nvCxnSpPr>
                    <p:cNvPr id="179" name="直線コネクタ 178">
                      <a:extLst>
                        <a:ext uri="{FF2B5EF4-FFF2-40B4-BE49-F238E27FC236}">
                          <a16:creationId xmlns:a16="http://schemas.microsoft.com/office/drawing/2014/main" id="{D278FF5F-5F64-4FAF-83C0-A1ACFA45660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9437982" y="4853287"/>
                      <a:ext cx="0" cy="178294"/>
                    </a:xfrm>
                    <a:prstGeom prst="line">
                      <a:avLst/>
                    </a:prstGeom>
                    <a:noFill/>
                    <a:ln w="12700" cap="rnd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headEnd type="none" w="med" len="med"/>
                      <a:tailEnd type="none" w="sm" len="sm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</p:cxnSp>
              </p:grpSp>
            </p:grpSp>
            <p:pic>
              <p:nvPicPr>
                <p:cNvPr id="229" name="図 3">
                  <a:extLst>
                    <a:ext uri="{FF2B5EF4-FFF2-40B4-BE49-F238E27FC236}">
                      <a16:creationId xmlns:a16="http://schemas.microsoft.com/office/drawing/2014/main" id="{FBEA35F4-B0D4-4C0A-8DF1-4FCE94E472D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145051" y="5382076"/>
                  <a:ext cx="263747" cy="197479"/>
                </a:xfrm>
                <a:prstGeom prst="rect">
                  <a:avLst/>
                </a:prstGeom>
              </p:spPr>
            </p:pic>
            <p:pic>
              <p:nvPicPr>
                <p:cNvPr id="230" name="図 3">
                  <a:extLst>
                    <a:ext uri="{FF2B5EF4-FFF2-40B4-BE49-F238E27FC236}">
                      <a16:creationId xmlns:a16="http://schemas.microsoft.com/office/drawing/2014/main" id="{11F69CE0-199F-4F6D-AC33-1DD2B9C9F87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829585" y="5389057"/>
                  <a:ext cx="263747" cy="197479"/>
                </a:xfrm>
                <a:prstGeom prst="rect">
                  <a:avLst/>
                </a:prstGeom>
              </p:spPr>
            </p:pic>
            <p:pic>
              <p:nvPicPr>
                <p:cNvPr id="231" name="図 3">
                  <a:extLst>
                    <a:ext uri="{FF2B5EF4-FFF2-40B4-BE49-F238E27FC236}">
                      <a16:creationId xmlns:a16="http://schemas.microsoft.com/office/drawing/2014/main" id="{18DE9A5D-F5CC-478A-99BB-600B7537FB0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514118" y="5389057"/>
                  <a:ext cx="263747" cy="197479"/>
                </a:xfrm>
                <a:prstGeom prst="rect">
                  <a:avLst/>
                </a:prstGeom>
              </p:spPr>
            </p:pic>
            <p:pic>
              <p:nvPicPr>
                <p:cNvPr id="232" name="図 231">
                  <a:extLst>
                    <a:ext uri="{FF2B5EF4-FFF2-40B4-BE49-F238E27FC236}">
                      <a16:creationId xmlns:a16="http://schemas.microsoft.com/office/drawing/2014/main" id="{16737C54-C5E3-4804-B9A5-5479231F2F7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608139" y="5598221"/>
                  <a:ext cx="339451" cy="253527"/>
                </a:xfrm>
                <a:prstGeom prst="rect">
                  <a:avLst/>
                </a:prstGeom>
              </p:spPr>
            </p:pic>
          </p:grpSp>
          <p:grpSp>
            <p:nvGrpSpPr>
              <p:cNvPr id="18" name="グループ化 17">
                <a:extLst>
                  <a:ext uri="{FF2B5EF4-FFF2-40B4-BE49-F238E27FC236}">
                    <a16:creationId xmlns:a16="http://schemas.microsoft.com/office/drawing/2014/main" id="{70EFC37F-4E53-494C-B0C5-92E15528CDB6}"/>
                  </a:ext>
                </a:extLst>
              </p:cNvPr>
              <p:cNvGrpSpPr/>
              <p:nvPr/>
            </p:nvGrpSpPr>
            <p:grpSpPr>
              <a:xfrm>
                <a:off x="4724400" y="4570326"/>
                <a:ext cx="1135635" cy="1154659"/>
                <a:chOff x="4724400" y="4570326"/>
                <a:chExt cx="1135635" cy="1154659"/>
              </a:xfrm>
            </p:grpSpPr>
            <p:pic>
              <p:nvPicPr>
                <p:cNvPr id="60" name="図 59" descr="建物, ブラインド, タワー, 背の高い が含まれている画像&#10;&#10;自動的に生成された説明">
                  <a:extLst>
                    <a:ext uri="{FF2B5EF4-FFF2-40B4-BE49-F238E27FC236}">
                      <a16:creationId xmlns:a16="http://schemas.microsoft.com/office/drawing/2014/main" id="{194D9A57-8934-40DB-90FF-30908715668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0" cstate="print">
                  <a:alphaModFix amt="35000"/>
                  <a:extLst>
                    <a:ext uri="{BEBA8EAE-BF5A-486C-A8C5-ECC9F3942E4B}">
                      <a14:imgProps xmlns:a14="http://schemas.microsoft.com/office/drawing/2010/main">
                        <a14:imgLayer r:embed="rId11">
                          <a14:imgEffect>
                            <a14:saturation sat="0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724400" y="4570326"/>
                  <a:ext cx="1115693" cy="1154659"/>
                </a:xfrm>
                <a:prstGeom prst="rect">
                  <a:avLst/>
                </a:prstGeom>
              </p:spPr>
            </p:pic>
            <p:pic>
              <p:nvPicPr>
                <p:cNvPr id="166" name="図 165" descr="画面, 写真, 異なる, テレビ が含まれている画像&#10;&#10;自動的に生成された説明">
                  <a:extLst>
                    <a:ext uri="{FF2B5EF4-FFF2-40B4-BE49-F238E27FC236}">
                      <a16:creationId xmlns:a16="http://schemas.microsoft.com/office/drawing/2014/main" id="{12DA8AF3-FE90-4A91-BDB7-DD5D8FEC856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368267" y="4648325"/>
                  <a:ext cx="491768" cy="359603"/>
                </a:xfrm>
                <a:prstGeom prst="rect">
                  <a:avLst/>
                </a:prstGeom>
              </p:spPr>
            </p:pic>
            <p:pic>
              <p:nvPicPr>
                <p:cNvPr id="167" name="図 3">
                  <a:extLst>
                    <a:ext uri="{FF2B5EF4-FFF2-40B4-BE49-F238E27FC236}">
                      <a16:creationId xmlns:a16="http://schemas.microsoft.com/office/drawing/2014/main" id="{07DE4C84-AFBB-44AA-A438-598608EFCE2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4886102" y="4680270"/>
                  <a:ext cx="265674" cy="198921"/>
                </a:xfrm>
                <a:prstGeom prst="rect">
                  <a:avLst/>
                </a:prstGeom>
              </p:spPr>
            </p:pic>
            <p:pic>
              <p:nvPicPr>
                <p:cNvPr id="168" name="図 3">
                  <a:extLst>
                    <a:ext uri="{FF2B5EF4-FFF2-40B4-BE49-F238E27FC236}">
                      <a16:creationId xmlns:a16="http://schemas.microsoft.com/office/drawing/2014/main" id="{E8BC4C2B-8119-4CFE-BDCE-D449348FA3E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4897389" y="5006190"/>
                  <a:ext cx="265674" cy="198921"/>
                </a:xfrm>
                <a:prstGeom prst="rect">
                  <a:avLst/>
                </a:prstGeom>
              </p:spPr>
            </p:pic>
            <p:pic>
              <p:nvPicPr>
                <p:cNvPr id="233" name="図 3">
                  <a:extLst>
                    <a:ext uri="{FF2B5EF4-FFF2-40B4-BE49-F238E27FC236}">
                      <a16:creationId xmlns:a16="http://schemas.microsoft.com/office/drawing/2014/main" id="{DC13F99C-FF9B-433C-BB90-2F142C1678E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4906894" y="5351742"/>
                  <a:ext cx="265674" cy="198921"/>
                </a:xfrm>
                <a:prstGeom prst="rect">
                  <a:avLst/>
                </a:prstGeom>
              </p:spPr>
            </p:pic>
            <p:pic>
              <p:nvPicPr>
                <p:cNvPr id="234" name="図 233" descr="画面, 写真, 異なる, テレビ が含まれている画像&#10;&#10;自動的に生成された説明">
                  <a:extLst>
                    <a:ext uri="{FF2B5EF4-FFF2-40B4-BE49-F238E27FC236}">
                      <a16:creationId xmlns:a16="http://schemas.microsoft.com/office/drawing/2014/main" id="{B7D1382A-3B31-424E-8187-003790070E2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364514" y="5135255"/>
                  <a:ext cx="491768" cy="359603"/>
                </a:xfrm>
                <a:prstGeom prst="rect">
                  <a:avLst/>
                </a:prstGeom>
              </p:spPr>
            </p:pic>
          </p:grpSp>
        </p:grpSp>
      </p:grp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74259E57-5DBB-413A-B85A-2AC532FC78A4}"/>
              </a:ext>
            </a:extLst>
          </p:cNvPr>
          <p:cNvCxnSpPr/>
          <p:nvPr/>
        </p:nvCxnSpPr>
        <p:spPr bwMode="auto">
          <a:xfrm flipH="1" flipV="1">
            <a:off x="515206" y="4728375"/>
            <a:ext cx="1084994" cy="3770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2" name="直線コネクタ 241">
            <a:extLst>
              <a:ext uri="{FF2B5EF4-FFF2-40B4-BE49-F238E27FC236}">
                <a16:creationId xmlns:a16="http://schemas.microsoft.com/office/drawing/2014/main" id="{A89D77D9-CD4C-4E93-B6A2-54DB07EF2915}"/>
              </a:ext>
            </a:extLst>
          </p:cNvPr>
          <p:cNvCxnSpPr>
            <a:cxnSpLocks/>
          </p:cNvCxnSpPr>
          <p:nvPr/>
        </p:nvCxnSpPr>
        <p:spPr bwMode="auto">
          <a:xfrm flipV="1">
            <a:off x="7297006" y="4728375"/>
            <a:ext cx="1084994" cy="3770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068482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D72E7342-F39D-4D67-91AB-EB4315B30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dirty="0"/>
              <a:t>Considering the use cases shown in the previous slide and discussed in the </a:t>
            </a:r>
            <a:r>
              <a:rPr lang="en-US" altLang="ko-KR" sz="2000" dirty="0"/>
              <a:t>preceding</a:t>
            </a:r>
            <a:r>
              <a:rPr kumimoji="1" lang="en-US" altLang="ja-JP" sz="2000" dirty="0"/>
              <a:t> WNG sessions so far, this contribution offers views on the following three points.</a:t>
            </a:r>
          </a:p>
          <a:p>
            <a:endParaRPr kumimoji="1" lang="en-US" altLang="ja-JP" sz="2000" dirty="0"/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dirty="0"/>
              <a:t>Improving low latency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dirty="0"/>
              <a:t>Improving reliability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dirty="0"/>
              <a:t>Multiple access point environment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992D03F-0EC2-44D6-A82E-209DE4075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2022</a:t>
            </a:r>
            <a:endParaRPr lang="en-GB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BDFBE0D-F77D-481B-8014-2AC67D7A5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Yusuke Tanaka (Sony Group Corporation)</a:t>
            </a:r>
            <a:endParaRPr lang="en-US" altLang="ja-JP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4610783-4F3B-4AC4-808C-364EAF1EE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91F48A29-105C-4664-BC9A-11D982FFB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Consideration points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70997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B089A4F3-797C-4C16-A596-42B3BA240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sz="1800" kern="0" dirty="0"/>
              <a:t>Low latency is essential in the future use cases, and i</a:t>
            </a:r>
            <a:r>
              <a:rPr lang="en-US" altLang="ko-KR" sz="1800" dirty="0"/>
              <a:t>t is necessary to consider not only the numerical value but also the characteristics of the traffic. </a:t>
            </a:r>
            <a:endParaRPr kumimoji="1" lang="en-US" altLang="ja-JP" sz="1800" kern="0" dirty="0"/>
          </a:p>
          <a:p>
            <a:pPr algn="l"/>
            <a:r>
              <a:rPr kumimoji="1" lang="en-US" altLang="ja-JP" sz="1800" dirty="0"/>
              <a:t>Low-latency </a:t>
            </a:r>
            <a:r>
              <a:rPr kumimoji="1" lang="en-US" altLang="ja-JP" sz="1800" kern="0" dirty="0"/>
              <a:t>traffic is</a:t>
            </a:r>
            <a:r>
              <a:rPr lang="en-US" altLang="ja-JP" sz="1800" dirty="0"/>
              <a:t> time-varying or event-driven in </a:t>
            </a:r>
            <a:r>
              <a:rPr kumimoji="1" lang="en-US" altLang="ja-JP" sz="1800" dirty="0"/>
              <a:t>use cases such as</a:t>
            </a:r>
            <a:endParaRPr lang="en-US" altLang="ja-JP" sz="1600" dirty="0"/>
          </a:p>
          <a:p>
            <a:pPr lvl="1"/>
            <a:r>
              <a:rPr lang="en-US" altLang="ja-JP" sz="1600" dirty="0"/>
              <a:t>Drawing corresponding to the user’s input/motion (e.g. VR, Gaming)</a:t>
            </a:r>
          </a:p>
          <a:p>
            <a:pPr lvl="1"/>
            <a:r>
              <a:rPr lang="en-US" altLang="ja-JP" sz="1600" dirty="0"/>
              <a:t>Event-based vision sensors (e.g. neuromorphic camera)</a:t>
            </a:r>
          </a:p>
          <a:p>
            <a:pPr lvl="1"/>
            <a:r>
              <a:rPr lang="en-US" altLang="ja-JP" sz="1600" dirty="0"/>
              <a:t>Sparse time-critical events (e.g. emergency stop)</a:t>
            </a:r>
          </a:p>
          <a:p>
            <a:pPr lvl="1"/>
            <a:endParaRPr lang="en-US" altLang="ja-JP" sz="1400" dirty="0"/>
          </a:p>
          <a:p>
            <a:r>
              <a:rPr lang="en-US" altLang="ja-JP" sz="1800" dirty="0" err="1"/>
              <a:t>TGbe</a:t>
            </a:r>
            <a:r>
              <a:rPr lang="en-US" altLang="ja-JP" sz="1800" dirty="0"/>
              <a:t> considered improved service for low-latency traffic, but use of QoS characteristics requires an application’s requirements to be quasi-static and predictable.</a:t>
            </a:r>
          </a:p>
          <a:p>
            <a:pPr lvl="1"/>
            <a:r>
              <a:rPr lang="en-US" altLang="ja-JP" sz="1600" dirty="0"/>
              <a:t>Adapting these to scheduled service causes significant underutilization of provisioned service periods.</a:t>
            </a:r>
          </a:p>
          <a:p>
            <a:pPr lvl="1"/>
            <a:endParaRPr lang="en-US" altLang="ja-JP" sz="1400" dirty="0"/>
          </a:p>
          <a:p>
            <a:r>
              <a:rPr lang="en-US" altLang="ja-JP" sz="1800" dirty="0"/>
              <a:t>Time-varying or event-driven low-latency traffic should be considered in the requirements of beyond BE.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C204AFF-C6FA-44B9-9DC6-9493CB472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2022</a:t>
            </a:r>
            <a:endParaRPr lang="en-GB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8E55A22-9147-4F97-8208-DB0E6518D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Yusuke Tanaka (Sony Group Corporation)</a:t>
            </a:r>
            <a:endParaRPr lang="en-US" altLang="ja-JP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510232A-BFB6-4BBE-A425-DA5FB8C36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06A2F4F4-9E41-40EB-918D-ED2A5D648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Improving low-latency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23858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E083861-56A8-46B8-B5E3-B0B65FFFD7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>
            <a:noAutofit/>
          </a:bodyPr>
          <a:lstStyle/>
          <a:p>
            <a:r>
              <a:rPr kumimoji="1" lang="en-US" sz="1800" dirty="0"/>
              <a:t>Reliability is a key requirement in use cases, but it has been shown in several contexts and needs to be clarified to determine an appropriate solution.</a:t>
            </a:r>
          </a:p>
          <a:p>
            <a:pPr lvl="1"/>
            <a:r>
              <a:rPr lang="en-US" altLang="ja-JP" sz="1600" dirty="0"/>
              <a:t>Reliability in low-latency applications (e.g. XR)</a:t>
            </a:r>
          </a:p>
          <a:p>
            <a:pPr lvl="2"/>
            <a:r>
              <a:rPr lang="en-US" altLang="ja-JP" sz="1600" dirty="0"/>
              <a:t>Quality of experience (</a:t>
            </a:r>
            <a:r>
              <a:rPr lang="en-US" altLang="ja-JP" sz="1600" dirty="0" err="1"/>
              <a:t>QoE</a:t>
            </a:r>
            <a:r>
              <a:rPr lang="en-US" altLang="ja-JP" sz="1600" dirty="0"/>
              <a:t>) suffers with non-timely and erroneous frames. In this case, it is necessary to “suppress packet loss” as much as possible to be quasi-lossless with high throughput.</a:t>
            </a:r>
          </a:p>
          <a:p>
            <a:pPr lvl="1"/>
            <a:r>
              <a:rPr lang="en-US" altLang="ja-JP" sz="1600" dirty="0"/>
              <a:t>Reliability in machine-to-machine or control applications (e.g. robotics)</a:t>
            </a:r>
          </a:p>
          <a:p>
            <a:pPr lvl="2"/>
            <a:r>
              <a:rPr lang="en-US" altLang="ja-JP" sz="1600" dirty="0"/>
              <a:t>Availability suffers with erroneous frames or lost connectivity. Lost connectivity can cause serious damage. In this case, it is necessary to “maintain connectivity” in addition to suppressing packet loss.</a:t>
            </a:r>
          </a:p>
          <a:p>
            <a:pPr lvl="1"/>
            <a:r>
              <a:rPr lang="en-US" altLang="ja-JP" sz="1600" dirty="0"/>
              <a:t>Reliability in long range applications (e.g. video doorbell)</a:t>
            </a:r>
          </a:p>
          <a:p>
            <a:pPr lvl="2"/>
            <a:r>
              <a:rPr lang="en-US" altLang="ja-JP" sz="1600" dirty="0"/>
              <a:t>Communication suffers from large propagation losses, but other requirements are not so serious. In this case, “communication with low SNR” is required.</a:t>
            </a:r>
          </a:p>
          <a:p>
            <a:r>
              <a:rPr kumimoji="1" lang="en-US" altLang="ja-JP" sz="1800" dirty="0"/>
              <a:t>Reliability requirements should be clarified and defined along with specific use cases and other metrics (latency, throughput).</a:t>
            </a:r>
          </a:p>
          <a:p>
            <a:pPr lvl="1"/>
            <a:r>
              <a:rPr kumimoji="1" lang="en-US" altLang="ja-JP" sz="1400" dirty="0"/>
              <a:t>Reliability requirements were discussed in RTA TIG and the TIG report [15] is a good reference.</a:t>
            </a:r>
          </a:p>
          <a:p>
            <a:endParaRPr lang="en-US" sz="20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B0DB50-DD55-4C75-81BE-DEEFDDA06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2022</a:t>
            </a:r>
            <a:endParaRPr lang="en-GB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FFCC95-B3E7-4FB8-9E5E-B92749270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Yusuke Tanaka (Sony Group Corporation)</a:t>
            </a:r>
            <a:endParaRPr lang="en-US" altLang="ja-JP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89BF25-484C-4501-84D2-82A6D9150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22DBFB5-16BA-49D4-94F6-85E7DE777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Improving reliability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53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20D599D4-C358-42C9-AD8C-92664C2E47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dirty="0"/>
              <a:t>Maximizing the use of various communication resources should be considered to meet the high demands being discussed.</a:t>
            </a:r>
          </a:p>
          <a:p>
            <a:r>
              <a:rPr kumimoji="1" lang="en-US" altLang="ja-JP" sz="2000" dirty="0"/>
              <a:t>Multiple APs are widely introduced with the expectation of improving communication performance in user environments.</a:t>
            </a:r>
          </a:p>
          <a:p>
            <a:pPr lvl="1"/>
            <a:r>
              <a:rPr kumimoji="1" lang="en-US" altLang="ja-JP" sz="1800" dirty="0"/>
              <a:t>Users expect performance improvements such as system throughput and capacity. The user environments include home, office etc., and backhauls are wired (e.g. Ethernet) and wireless (e.g. </a:t>
            </a:r>
            <a:r>
              <a:rPr kumimoji="1" lang="en-US" altLang="ja-JP" sz="1800" dirty="0" err="1"/>
              <a:t>EasyMesh</a:t>
            </a:r>
            <a:r>
              <a:rPr kumimoji="1" lang="en-US" altLang="ja-JP" sz="1800" dirty="0"/>
              <a:t>).</a:t>
            </a:r>
          </a:p>
          <a:p>
            <a:pPr lvl="2"/>
            <a:r>
              <a:rPr kumimoji="1" lang="en-US" altLang="ja-JP" sz="1600" dirty="0"/>
              <a:t>The number of AP shipments is increasing every year (32% CAGR of market size of gigabit AP [16]) and </a:t>
            </a:r>
            <a:r>
              <a:rPr kumimoji="1" lang="en-US" altLang="ja-JP" sz="1600" dirty="0" err="1"/>
              <a:t>EasyMesh</a:t>
            </a:r>
            <a:r>
              <a:rPr kumimoji="1" lang="en-US" altLang="ja-JP" sz="1600" dirty="0"/>
              <a:t> products are also increasing (doubled in 2020-2021 [17])</a:t>
            </a:r>
          </a:p>
          <a:p>
            <a:pPr lvl="1"/>
            <a:r>
              <a:rPr kumimoji="1" lang="en-US" altLang="ja-JP" sz="1800" dirty="0"/>
              <a:t>This usage is an approach that uses “spatial resources” to address issues such as a finite frequency resources, dead spot of coverage and reduced transmission power density due to wider bandwidth and higher streams.</a:t>
            </a:r>
            <a:endParaRPr kumimoji="1" lang="en-US" altLang="ja-JP" sz="2200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561E27A-DF09-4215-A193-D4E88E002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2022</a:t>
            </a:r>
            <a:endParaRPr lang="en-GB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0AB73C7-23AF-46B4-98F5-B0C743B3B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Yusuke Tanaka (Sony Group Corporation)</a:t>
            </a:r>
            <a:endParaRPr lang="en-US" altLang="ja-JP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F939AD8-C372-4CCA-B0CD-268DEBE48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AA18346C-1F6D-4375-8A52-E3370A2F0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Multiple access points (1/2)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71608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20D599D4-C358-42C9-AD8C-92664C2E47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126" cy="4114800"/>
          </a:xfrm>
        </p:spPr>
        <p:txBody>
          <a:bodyPr/>
          <a:lstStyle/>
          <a:p>
            <a:r>
              <a:rPr kumimoji="1" lang="en-US" altLang="ja-JP" sz="2000" dirty="0"/>
              <a:t>It is natural to utilize and enhance the multiple APs environments that are already accepted in the market.</a:t>
            </a:r>
          </a:p>
          <a:p>
            <a:pPr lvl="1"/>
            <a:r>
              <a:rPr kumimoji="1" lang="en-US" altLang="ja-JP" sz="1800" dirty="0"/>
              <a:t>Further improvement of system throughput and capacity can be achieved by increasing the number of transmissions and streams in a space.</a:t>
            </a:r>
          </a:p>
          <a:p>
            <a:pPr lvl="2"/>
            <a:r>
              <a:rPr kumimoji="1" lang="en-US" altLang="ja-JP" sz="1600" dirty="0"/>
              <a:t>Even if the bandwidth or the stream per one device is enhanced in beyond-BE, the transmission power density will be lowered, and the use of spatial resources by multiple access points is required after all.</a:t>
            </a:r>
          </a:p>
          <a:p>
            <a:pPr lvl="1"/>
            <a:r>
              <a:rPr kumimoji="1" lang="en-US" altLang="ja-JP" sz="1800" dirty="0"/>
              <a:t>Further, reduction in latency can be expected by coordination with OBSS.</a:t>
            </a:r>
          </a:p>
          <a:p>
            <a:pPr lvl="1"/>
            <a:r>
              <a:rPr kumimoji="1" lang="en-US" altLang="ja-JP" sz="1800" dirty="0"/>
              <a:t>The standardization side should prepare appropriate improvements to users who believe placing multiple APs will improve performance.</a:t>
            </a:r>
          </a:p>
          <a:p>
            <a:r>
              <a:rPr kumimoji="1" lang="en-US" altLang="ja-JP" sz="2000" dirty="0"/>
              <a:t>High-contributing features should be the core for efficient use of standardized resources.</a:t>
            </a:r>
          </a:p>
          <a:p>
            <a:pPr lvl="1"/>
            <a:r>
              <a:rPr kumimoji="1" lang="en-US" altLang="ja-JP" sz="1800" dirty="0"/>
              <a:t>Benefits matrix of potential features was provided in [9]. The largest contributor is AP coordination.</a:t>
            </a:r>
          </a:p>
          <a:p>
            <a:pPr lvl="1"/>
            <a:endParaRPr kumimoji="1" lang="ja-JP" altLang="en-US" sz="1600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561E27A-DF09-4215-A193-D4E88E002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2022</a:t>
            </a:r>
            <a:endParaRPr lang="en-GB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0AB73C7-23AF-46B4-98F5-B0C743B3B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Yusuke Tanaka (Sony Group Corporation)</a:t>
            </a:r>
            <a:endParaRPr lang="en-US" altLang="ja-JP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F939AD8-C372-4CCA-B0CD-268DEBE48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AA18346C-1F6D-4375-8A52-E3370A2F0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Multiple access points (2/2)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40920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2467B0D0-FE5E-4DF9-92EF-D8D02A4D3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dirty="0"/>
              <a:t>Following points should be considered in the future discussion in the new SG.</a:t>
            </a:r>
          </a:p>
          <a:p>
            <a:pPr lvl="1"/>
            <a:r>
              <a:rPr lang="en-US" altLang="ja-JP" sz="1800" dirty="0"/>
              <a:t>Time-varying or unpredictable traffic should be considered in latency reduction.</a:t>
            </a:r>
            <a:endParaRPr kumimoji="1" lang="en-US" altLang="ja-JP" sz="1800" dirty="0"/>
          </a:p>
          <a:p>
            <a:pPr lvl="1"/>
            <a:r>
              <a:rPr lang="en-US" altLang="ja-JP" sz="1800" dirty="0"/>
              <a:t>Reliability requirements should be clarified and defined along with specific use cases and other metrics (latency, throughput).</a:t>
            </a:r>
            <a:endParaRPr lang="en-US" altLang="ja-JP" sz="1400" dirty="0"/>
          </a:p>
          <a:p>
            <a:pPr lvl="1"/>
            <a:r>
              <a:rPr kumimoji="1" lang="en-US" altLang="ja-JP" sz="1800" dirty="0"/>
              <a:t>Multiple AP environment should be considered and utilized.</a:t>
            </a:r>
          </a:p>
          <a:p>
            <a:pPr lvl="1"/>
            <a:endParaRPr kumimoji="1" lang="en-US" altLang="ja-JP" sz="1800" dirty="0"/>
          </a:p>
          <a:p>
            <a:r>
              <a:rPr kumimoji="1" lang="en-US" altLang="ja-JP" sz="2200" dirty="0"/>
              <a:t>Also, there is suggestion for Motion texts regarding reliability on the next page.</a:t>
            </a:r>
            <a:endParaRPr kumimoji="1" lang="en-US" altLang="ja-JP" sz="2000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1B1A290-5031-4119-B9AC-9B5ABBBB8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2022</a:t>
            </a:r>
            <a:endParaRPr lang="en-GB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4C32F86-232E-4F7E-8D4A-FFB8B64FD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Yusuke Tanaka (Sony Group Corporation)</a:t>
            </a:r>
            <a:endParaRPr lang="en-US" altLang="ja-JP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556DA0A-A0ED-403E-A7D1-094FA7DA3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036DA35F-BBC2-4408-95BA-B08FCF7E9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Observation from the discussion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613092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f9165a0-2197-4ad8-a0aa-dc75c8979fda" xsi:nil="true"/>
    <lcf76f155ced4ddcb4097134ff3c332f xmlns="7fd4e17a-388a-44c6-bd21-933d62697e68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C04131D785E54BAD8E7F2BBC0D3A9B" ma:contentTypeVersion="14" ma:contentTypeDescription="Create a new document." ma:contentTypeScope="" ma:versionID="86e605c0a75f65746f6f0437747fe4e2">
  <xsd:schema xmlns:xsd="http://www.w3.org/2001/XMLSchema" xmlns:xs="http://www.w3.org/2001/XMLSchema" xmlns:p="http://schemas.microsoft.com/office/2006/metadata/properties" xmlns:ns2="7fd4e17a-388a-44c6-bd21-933d62697e68" xmlns:ns3="9f9165a0-2197-4ad8-a0aa-dc75c8979fda" targetNamespace="http://schemas.microsoft.com/office/2006/metadata/properties" ma:root="true" ma:fieldsID="6cf7042cf9b374eec3fb2dfe4488b98f" ns2:_="" ns3:_="">
    <xsd:import namespace="7fd4e17a-388a-44c6-bd21-933d62697e68"/>
    <xsd:import namespace="9f9165a0-2197-4ad8-a0aa-dc75c8979f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d4e17a-388a-44c6-bd21-933d62697e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cb9d403-1823-4ec6-b2f2-250b7876d07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9165a0-2197-4ad8-a0aa-dc75c8979fd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e7ee57a3-c671-4e52-b16c-6e90845995cb}" ma:internalName="TaxCatchAll" ma:showField="CatchAllData" ma:web="9f9165a0-2197-4ad8-a0aa-dc75c8979f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2CEEBB7-88B4-4B78-9172-0DD8612A8CF2}">
  <ds:schemaRefs>
    <ds:schemaRef ds:uri="http://schemas.microsoft.com/office/2006/documentManagement/types"/>
    <ds:schemaRef ds:uri="http://purl.org/dc/terms/"/>
    <ds:schemaRef ds:uri="http://purl.org/dc/dcmitype/"/>
    <ds:schemaRef ds:uri="7fd4e17a-388a-44c6-bd21-933d62697e68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9f9165a0-2197-4ad8-a0aa-dc75c8979fda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A1178E-C156-4903-B3C5-FACA01B080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fd4e17a-388a-44c6-bd21-933d62697e68"/>
    <ds:schemaRef ds:uri="9f9165a0-2197-4ad8-a0aa-dc75c8979f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1BC0439-38CF-460A-9FEB-CC0FF31E8BC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1355</TotalTime>
  <Words>1719</Words>
  <Application>Microsoft Office PowerPoint</Application>
  <PresentationFormat>画面に合わせる (4:3)</PresentationFormat>
  <Paragraphs>170</Paragraphs>
  <Slides>12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5" baseType="lpstr">
      <vt:lpstr>Arial</vt:lpstr>
      <vt:lpstr>Times New Roman</vt:lpstr>
      <vt:lpstr>Default Design</vt:lpstr>
      <vt:lpstr>View on Beyond BE</vt:lpstr>
      <vt:lpstr>Introduction</vt:lpstr>
      <vt:lpstr>Use cases in the beyond BE</vt:lpstr>
      <vt:lpstr>Consideration points</vt:lpstr>
      <vt:lpstr>Improving low-latency</vt:lpstr>
      <vt:lpstr>Improving reliability</vt:lpstr>
      <vt:lpstr>Multiple access points (1/2)</vt:lpstr>
      <vt:lpstr>Multiple access points (2/2)</vt:lpstr>
      <vt:lpstr>Observation from the discussion</vt:lpstr>
      <vt:lpstr>Motion texts to establish the new SG</vt:lpstr>
      <vt:lpstr>Summary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View on Beyond BE</dc:title>
  <dc:creator>Yusuke.YT.Tanaka@sony.com</dc:creator>
  <cp:lastModifiedBy>Tanaka, Yusuke (SGC)</cp:lastModifiedBy>
  <cp:revision>2999</cp:revision>
  <cp:lastPrinted>2018-09-03T08:43:03Z</cp:lastPrinted>
  <dcterms:created xsi:type="dcterms:W3CDTF">1998-02-10T13:07:52Z</dcterms:created>
  <dcterms:modified xsi:type="dcterms:W3CDTF">2022-07-11T15:46:48Z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0x01010088C04131D785E54BAD8E7F2BBC0D3A9B</vt:lpwstr>
  </property>
  <property fmtid="{D5CDD505-2E9C-101B-9397-08002B2CF9AE}" pid="3" name="MediaServiceImageTags">
    <vt:lpwstr/>
  </property>
</Properties>
</file>