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69" r:id="rId2"/>
    <p:sldId id="474" r:id="rId3"/>
    <p:sldId id="482" r:id="rId4"/>
    <p:sldId id="481" r:id="rId5"/>
    <p:sldId id="480" r:id="rId6"/>
    <p:sldId id="473" r:id="rId7"/>
    <p:sldId id="475" r:id="rId8"/>
    <p:sldId id="477" r:id="rId9"/>
    <p:sldId id="478" r:id="rId10"/>
    <p:sldId id="375" r:id="rId11"/>
    <p:sldId id="376"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ou, Laurent" initials="CL" lastIdx="1" clrIdx="0">
    <p:extLst>
      <p:ext uri="{19B8F6BF-5375-455C-9EA6-DF929625EA0E}">
        <p15:presenceInfo xmlns:p15="http://schemas.microsoft.com/office/powerpoint/2012/main" userId="S-1-5-21-725345543-602162358-527237240-2944557" providerId="AD"/>
      </p:ext>
    </p:extLst>
  </p:cmAuthor>
  <p:cmAuthor id="2" name="Hanxiao (Tony, CT Lab)" initials="H(CL" lastIdx="3" clrIdx="1">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6" autoAdjust="0"/>
    <p:restoredTop sz="89530" autoAdjust="0"/>
  </p:normalViewPr>
  <p:slideViewPr>
    <p:cSldViewPr>
      <p:cViewPr varScale="1">
        <p:scale>
          <a:sx n="56" d="100"/>
          <a:sy n="56" d="100"/>
        </p:scale>
        <p:origin x="1676"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dirty="0"/>
              <a:t>Page </a:t>
            </a:r>
            <a:fld id="{3F99EF29-387F-42BB-8A81-132E16DF8442}"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5837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922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Page </a:t>
            </a:r>
            <a:fld id="{870C1BA4-1CEE-4CD8-8532-343A8D2B3155}"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155109202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a:t>
            </a:fld>
            <a:endParaRPr lang="en-US" dirty="0"/>
          </a:p>
        </p:txBody>
      </p:sp>
      <p:sp>
        <p:nvSpPr>
          <p:cNvPr id="10246" name="Rectangle 2"/>
          <p:cNvSpPr>
            <a:spLocks noGrp="1" noRot="1" noChangeAspect="1" noChangeArrowheads="1" noTextEdit="1"/>
          </p:cNvSpPr>
          <p:nvPr>
            <p:ph type="sldImg"/>
          </p:nvPr>
        </p:nvSpPr>
        <p:spPr>
          <a:xfrm>
            <a:off x="1154113" y="701675"/>
            <a:ext cx="4625975"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10</a:t>
            </a:fld>
            <a:endParaRPr lang="en-US" dirty="0"/>
          </a:p>
        </p:txBody>
      </p:sp>
    </p:spTree>
    <p:extLst>
      <p:ext uri="{BB962C8B-B14F-4D97-AF65-F5344CB8AC3E}">
        <p14:creationId xmlns:p14="http://schemas.microsoft.com/office/powerpoint/2010/main" val="41601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11</a:t>
            </a:fld>
            <a:endParaRPr lang="en-US" dirty="0"/>
          </a:p>
        </p:txBody>
      </p:sp>
    </p:spTree>
    <p:extLst>
      <p:ext uri="{BB962C8B-B14F-4D97-AF65-F5344CB8AC3E}">
        <p14:creationId xmlns:p14="http://schemas.microsoft.com/office/powerpoint/2010/main" val="86452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2</a:t>
            </a:fld>
            <a:endParaRPr lang="en-US" dirty="0"/>
          </a:p>
        </p:txBody>
      </p:sp>
    </p:spTree>
    <p:extLst>
      <p:ext uri="{BB962C8B-B14F-4D97-AF65-F5344CB8AC3E}">
        <p14:creationId xmlns:p14="http://schemas.microsoft.com/office/powerpoint/2010/main" val="421113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3</a:t>
            </a:fld>
            <a:endParaRPr lang="en-US" dirty="0"/>
          </a:p>
        </p:txBody>
      </p:sp>
    </p:spTree>
    <p:extLst>
      <p:ext uri="{BB962C8B-B14F-4D97-AF65-F5344CB8AC3E}">
        <p14:creationId xmlns:p14="http://schemas.microsoft.com/office/powerpoint/2010/main" val="428362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4</a:t>
            </a:fld>
            <a:endParaRPr lang="en-US" dirty="0"/>
          </a:p>
        </p:txBody>
      </p:sp>
    </p:spTree>
    <p:extLst>
      <p:ext uri="{BB962C8B-B14F-4D97-AF65-F5344CB8AC3E}">
        <p14:creationId xmlns:p14="http://schemas.microsoft.com/office/powerpoint/2010/main" val="357055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5</a:t>
            </a:fld>
            <a:endParaRPr lang="en-US" dirty="0"/>
          </a:p>
        </p:txBody>
      </p:sp>
    </p:spTree>
    <p:extLst>
      <p:ext uri="{BB962C8B-B14F-4D97-AF65-F5344CB8AC3E}">
        <p14:creationId xmlns:p14="http://schemas.microsoft.com/office/powerpoint/2010/main" val="843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a:t>
            </a:fld>
            <a:endParaRPr lang="en-US" dirty="0"/>
          </a:p>
        </p:txBody>
      </p:sp>
    </p:spTree>
    <p:extLst>
      <p:ext uri="{BB962C8B-B14F-4D97-AF65-F5344CB8AC3E}">
        <p14:creationId xmlns:p14="http://schemas.microsoft.com/office/powerpoint/2010/main" val="39941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a:t>
            </a:fld>
            <a:endParaRPr lang="en-US" dirty="0"/>
          </a:p>
        </p:txBody>
      </p:sp>
    </p:spTree>
    <p:extLst>
      <p:ext uri="{BB962C8B-B14F-4D97-AF65-F5344CB8AC3E}">
        <p14:creationId xmlns:p14="http://schemas.microsoft.com/office/powerpoint/2010/main" val="264117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8</a:t>
            </a:fld>
            <a:endParaRPr lang="en-US" dirty="0"/>
          </a:p>
        </p:txBody>
      </p:sp>
    </p:spTree>
    <p:extLst>
      <p:ext uri="{BB962C8B-B14F-4D97-AF65-F5344CB8AC3E}">
        <p14:creationId xmlns:p14="http://schemas.microsoft.com/office/powerpoint/2010/main" val="357729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9</a:t>
            </a:fld>
            <a:endParaRPr lang="en-US" dirty="0"/>
          </a:p>
        </p:txBody>
      </p:sp>
    </p:spTree>
    <p:extLst>
      <p:ext uri="{BB962C8B-B14F-4D97-AF65-F5344CB8AC3E}">
        <p14:creationId xmlns:p14="http://schemas.microsoft.com/office/powerpoint/2010/main" val="90592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3099D1E7-2CFE-4362-BB72-AF97192842EA}" type="slidenum">
              <a:rPr lang="en-US"/>
              <a:pPr>
                <a:defRPr/>
              </a:pPr>
              <a:t>‹#›</a:t>
            </a:fld>
            <a:endParaRPr lang="en-US" dirty="0"/>
          </a:p>
        </p:txBody>
      </p:sp>
      <p:sp>
        <p:nvSpPr>
          <p:cNvPr id="6" name="Footer Placeholder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GB" dirty="0" err="1"/>
              <a:t>Zhisong</a:t>
            </a:r>
            <a:r>
              <a:rPr lang="en-GB" dirty="0"/>
              <a:t> </a:t>
            </a:r>
            <a:r>
              <a:rPr lang="en-GB" dirty="0" err="1"/>
              <a:t>Zuo</a:t>
            </a:r>
            <a:r>
              <a:rPr lang="en-GB" dirty="0"/>
              <a:t>(OPPO)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GB" dirty="0" err="1"/>
              <a:t>Zhisong</a:t>
            </a:r>
            <a:r>
              <a:rPr lang="en-GB" dirty="0"/>
              <a:t> </a:t>
            </a:r>
            <a:r>
              <a:rPr lang="en-GB" dirty="0" err="1"/>
              <a:t>Zuo</a:t>
            </a:r>
            <a:r>
              <a:rPr lang="en-GB" dirty="0"/>
              <a:t>(OPPO)</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dirty="0"/>
              <a:t>Slide </a:t>
            </a:r>
            <a:fld id="{1020D93E-1000-485A-B4A0-9946B8CFFE0D}" type="slidenum">
              <a:rPr lang="en-US"/>
              <a:pPr>
                <a:defRPr/>
              </a:pPr>
              <a:t>‹#›</a:t>
            </a:fld>
            <a:endParaRPr lang="en-US"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033" name="Rectangle 9"/>
          <p:cNvSpPr>
            <a:spLocks noChangeArrowheads="1"/>
          </p:cNvSpPr>
          <p:nvPr/>
        </p:nvSpPr>
        <p:spPr bwMode="auto">
          <a:xfrm>
            <a:off x="685800" y="6475413"/>
            <a:ext cx="718145" cy="184666"/>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685800"/>
            <a:ext cx="7772400" cy="870323"/>
          </a:xfrm>
          <a:noFill/>
        </p:spPr>
        <p:txBody>
          <a:bodyPr/>
          <a:lstStyle/>
          <a:p>
            <a:r>
              <a:rPr lang="en-US" dirty="0">
                <a:solidFill>
                  <a:schemeClr val="tx1"/>
                </a:solidFill>
              </a:rPr>
              <a:t>U</a:t>
            </a:r>
            <a:r>
              <a:rPr lang="en-US" altLang="zh-CN" dirty="0">
                <a:solidFill>
                  <a:schemeClr val="tx1"/>
                </a:solidFill>
              </a:rPr>
              <a:t>se Cases</a:t>
            </a:r>
            <a:r>
              <a:rPr lang="en-US" dirty="0">
                <a:solidFill>
                  <a:schemeClr val="tx1"/>
                </a:solidFill>
              </a:rPr>
              <a:t> for AMP </a:t>
            </a:r>
            <a:r>
              <a:rPr lang="en-US" altLang="zh-CN" dirty="0">
                <a:solidFill>
                  <a:schemeClr val="tx1"/>
                </a:solidFill>
              </a:rPr>
              <a:t>IoT Devices</a:t>
            </a:r>
            <a:endParaRPr lang="en-US" dirty="0">
              <a:solidFill>
                <a:srgbClr val="FF0000"/>
              </a:solidFill>
              <a:highlight>
                <a:srgbClr val="FFFF00"/>
              </a:highlight>
            </a:endParaRPr>
          </a:p>
        </p:txBody>
      </p:sp>
      <p:sp>
        <p:nvSpPr>
          <p:cNvPr id="7173" name="Rectangle 6"/>
          <p:cNvSpPr>
            <a:spLocks noGrp="1" noChangeArrowheads="1"/>
          </p:cNvSpPr>
          <p:nvPr>
            <p:ph idx="1"/>
          </p:nvPr>
        </p:nvSpPr>
        <p:spPr>
          <a:xfrm>
            <a:off x="723900" y="1600200"/>
            <a:ext cx="7772400" cy="4495800"/>
          </a:xfrm>
          <a:noFill/>
        </p:spPr>
        <p:txBody>
          <a:bodyPr/>
          <a:lstStyle/>
          <a:p>
            <a:pPr algn="ctr">
              <a:buFontTx/>
              <a:buNone/>
            </a:pPr>
            <a:r>
              <a:rPr lang="en-US" sz="1800" dirty="0"/>
              <a:t>Date:</a:t>
            </a:r>
            <a:r>
              <a:rPr lang="en-US" sz="1800" b="0" dirty="0"/>
              <a:t> 2022-07-08</a:t>
            </a:r>
          </a:p>
        </p:txBody>
      </p:sp>
      <p:sp>
        <p:nvSpPr>
          <p:cNvPr id="8" name="Rectangle 12"/>
          <p:cNvSpPr>
            <a:spLocks noChangeArrowheads="1"/>
          </p:cNvSpPr>
          <p:nvPr/>
        </p:nvSpPr>
        <p:spPr bwMode="auto">
          <a:xfrm>
            <a:off x="838200" y="2162576"/>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387620586"/>
              </p:ext>
            </p:extLst>
          </p:nvPr>
        </p:nvGraphicFramePr>
        <p:xfrm>
          <a:off x="838200" y="2667000"/>
          <a:ext cx="7239000" cy="2203616"/>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275452">
                <a:tc>
                  <a:txBody>
                    <a:bodyPr/>
                    <a:lstStyle/>
                    <a:p>
                      <a:pPr algn="ctr"/>
                      <a:r>
                        <a:rPr lang="en-US" sz="12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Shengjiang</a:t>
                      </a:r>
                      <a:r>
                        <a:rPr lang="en-US" altLang="zh-CN" sz="1200" dirty="0"/>
                        <a:t> Cui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r>
                        <a:rPr lang="en-US" sz="1200" b="0" dirty="0">
                          <a:solidFill>
                            <a:srgbClr val="000000"/>
                          </a:solidFill>
                          <a:latin typeface="+mn-lt"/>
                          <a:ea typeface="Times New Roman"/>
                          <a:cs typeface="Arial"/>
                        </a:rPr>
                        <a:t>OPPO</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latin typeface="Times New Roman"/>
                          <a:ea typeface="Times New Roman"/>
                          <a:cs typeface="Arial"/>
                        </a:rPr>
                        <a:t>W</a:t>
                      </a:r>
                      <a:r>
                        <a:rPr lang="en-US" altLang="zh-CN" sz="1200" dirty="0" err="1">
                          <a:latin typeface="Times New Roman"/>
                          <a:ea typeface="Times New Roman"/>
                          <a:cs typeface="Arial"/>
                        </a:rPr>
                        <a:t>eijie</a:t>
                      </a:r>
                      <a:r>
                        <a:rPr lang="en-US" altLang="zh-CN" sz="1200" dirty="0">
                          <a:latin typeface="Times New Roman"/>
                          <a:ea typeface="Times New Roman"/>
                          <a:cs typeface="Arial"/>
                        </a:rPr>
                        <a:t> Xu</a:t>
                      </a: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000" dirty="0">
                        <a:solidFill>
                          <a:srgbClr val="000000"/>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000" dirty="0">
                        <a:solidFill>
                          <a:srgbClr val="000000"/>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Lei Huang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err="1">
                          <a:latin typeface="+mn-lt"/>
                          <a:ea typeface="Times New Roman"/>
                          <a:cs typeface="Arial"/>
                        </a:rPr>
                        <a:t>Zhisong</a:t>
                      </a:r>
                      <a:r>
                        <a:rPr lang="en-US" sz="1200" i="0" dirty="0">
                          <a:latin typeface="+mn-lt"/>
                          <a:ea typeface="Times New Roman"/>
                          <a:cs typeface="Arial"/>
                        </a:rPr>
                        <a:t> </a:t>
                      </a:r>
                      <a:r>
                        <a:rPr lang="en-US" sz="1200" i="0" dirty="0" err="1">
                          <a:latin typeface="+mn-lt"/>
                          <a:ea typeface="Times New Roman"/>
                          <a:cs typeface="Arial"/>
                        </a:rPr>
                        <a:t>Zuo</a:t>
                      </a:r>
                      <a:endParaRPr lang="en-US" sz="1200" i="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zuozhisong@oppo.com</a:t>
                      </a: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err="1">
                          <a:solidFill>
                            <a:schemeClr val="dk1"/>
                          </a:solidFill>
                          <a:latin typeface="+mn-lt"/>
                          <a:ea typeface="Times New Roman"/>
                          <a:cs typeface="Arial"/>
                        </a:rPr>
                        <a:t>Chuanfeng</a:t>
                      </a:r>
                      <a:r>
                        <a:rPr lang="en-US" altLang="zh-CN" sz="1200" i="0" kern="1200" dirty="0">
                          <a:solidFill>
                            <a:schemeClr val="dk1"/>
                          </a:solidFill>
                          <a:latin typeface="+mn-lt"/>
                          <a:ea typeface="Times New Roman"/>
                          <a:cs typeface="Arial"/>
                        </a:rPr>
                        <a:t> He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5452">
                <a:tc>
                  <a:txBody>
                    <a:bodyPr/>
                    <a:lstStyle/>
                    <a:p>
                      <a:pPr marL="0" marR="0" algn="ctr">
                        <a:spcBef>
                          <a:spcPts val="0"/>
                        </a:spcBef>
                        <a:spcAft>
                          <a:spcPts val="0"/>
                        </a:spcAft>
                      </a:pPr>
                      <a:r>
                        <a:rPr lang="en-US" sz="1200" dirty="0" err="1">
                          <a:latin typeface="Times New Roman"/>
                          <a:ea typeface="Times New Roman"/>
                          <a:cs typeface="Arial"/>
                        </a:rPr>
                        <a:t>Rongyi</a:t>
                      </a:r>
                      <a:r>
                        <a:rPr lang="en-US" sz="1200" dirty="0">
                          <a:latin typeface="Times New Roman"/>
                          <a:ea typeface="Times New Roman"/>
                          <a:cs typeface="Arial"/>
                        </a:rPr>
                        <a:t> Hu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Times New Roman"/>
                          <a:ea typeface="Times New Roman"/>
                          <a:cs typeface="Arial"/>
                        </a:rPr>
                        <a:t>Zhi</a:t>
                      </a:r>
                      <a:r>
                        <a:rPr lang="en-US" sz="1200" kern="1200" dirty="0">
                          <a:solidFill>
                            <a:schemeClr val="dk1"/>
                          </a:solidFill>
                          <a:latin typeface="Times New Roman"/>
                          <a:ea typeface="Times New Roman"/>
                          <a:cs typeface="Arial"/>
                        </a:rPr>
                        <a:t> Zhang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l">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l">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7F6F206C-69CA-40A5-B724-2CA0CD8503B0}"/>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802.11-22/0963r0</a:t>
            </a:r>
            <a:endParaRPr lang="en-SG" sz="1800" dirty="0">
              <a:latin typeface="+mn-lt"/>
            </a:endParaRPr>
          </a:p>
        </p:txBody>
      </p:sp>
      <p:sp>
        <p:nvSpPr>
          <p:cNvPr id="10" name="Date Placeholder 3">
            <a:extLst>
              <a:ext uri="{FF2B5EF4-FFF2-40B4-BE49-F238E27FC236}">
                <a16:creationId xmlns:a16="http://schemas.microsoft.com/office/drawing/2014/main" id="{61C76F40-1092-479B-8890-055034642A22}"/>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a:t>
            </a:r>
            <a:r>
              <a:rPr lang="en-US" sz="1800" b="1" dirty="0"/>
              <a:t> 2022</a:t>
            </a:r>
            <a:endParaRPr lang="en-GB" sz="1800" b="1" dirty="0"/>
          </a:p>
        </p:txBody>
      </p:sp>
      <p:sp>
        <p:nvSpPr>
          <p:cNvPr id="3" name="Footer Placeholder 2">
            <a:extLst>
              <a:ext uri="{FF2B5EF4-FFF2-40B4-BE49-F238E27FC236}">
                <a16:creationId xmlns:a16="http://schemas.microsoft.com/office/drawing/2014/main" id="{9308F0AE-F1F6-4187-8BEA-AAB2659BF569}"/>
              </a:ext>
            </a:extLst>
          </p:cNvPr>
          <p:cNvSpPr>
            <a:spLocks noGrp="1"/>
          </p:cNvSpPr>
          <p:nvPr>
            <p:ph type="ftr" sz="quarter" idx="3"/>
          </p:nvPr>
        </p:nvSpPr>
        <p:spPr>
          <a:xfrm flipH="1">
            <a:off x="6400800" y="6475413"/>
            <a:ext cx="2143060" cy="184666"/>
          </a:xfrm>
        </p:spPr>
        <p:txBody>
          <a:bodyPr/>
          <a:lstStyle/>
          <a:p>
            <a:pPr>
              <a:defRPr/>
            </a:pPr>
            <a:r>
              <a:rPr lang="en-US" altLang="zh-CN" dirty="0" err="1"/>
              <a:t>Zhisong</a:t>
            </a:r>
            <a:r>
              <a:rPr lang="en-US" altLang="zh-CN" dirty="0"/>
              <a:t> </a:t>
            </a:r>
            <a:r>
              <a:rPr lang="en-US" altLang="zh-CN" dirty="0" err="1"/>
              <a:t>Zuo</a:t>
            </a:r>
            <a:r>
              <a:rPr lang="en-US" altLang="zh-CN" dirty="0"/>
              <a:t> </a:t>
            </a:r>
            <a:r>
              <a:rPr lang="en-GB" dirty="0"/>
              <a:t>(OPPO)</a:t>
            </a:r>
            <a:endParaRPr lang="en-US" dirty="0"/>
          </a:p>
        </p:txBody>
      </p:sp>
      <p:sp>
        <p:nvSpPr>
          <p:cNvPr id="4" name="Slide Number Placeholder 3">
            <a:extLst>
              <a:ext uri="{FF2B5EF4-FFF2-40B4-BE49-F238E27FC236}">
                <a16:creationId xmlns:a16="http://schemas.microsoft.com/office/drawing/2014/main" id="{D9131881-3FE1-4578-8B6F-9E07835D610E}"/>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GB" dirty="0" err="1"/>
              <a:t>Zhisong</a:t>
            </a:r>
            <a:r>
              <a:rPr lang="en-GB" dirty="0"/>
              <a:t> </a:t>
            </a:r>
            <a:r>
              <a:rPr lang="en-GB"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10</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802.11-22/0963r0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1066800"/>
          </a:xfrm>
        </p:spPr>
        <p:txBody>
          <a:bodyPr/>
          <a:lstStyle/>
          <a:p>
            <a:r>
              <a:rPr lang="en-US" altLang="zh-CN" dirty="0"/>
              <a:t>Summary</a:t>
            </a:r>
            <a:endParaRPr lang="en-US" dirty="0"/>
          </a:p>
        </p:txBody>
      </p:sp>
      <p:sp>
        <p:nvSpPr>
          <p:cNvPr id="17" name="Content Placeholder 2">
            <a:extLst>
              <a:ext uri="{FF2B5EF4-FFF2-40B4-BE49-F238E27FC236}">
                <a16:creationId xmlns:a16="http://schemas.microsoft.com/office/drawing/2014/main" id="{501A142E-B3D4-40BC-9B3F-ABD55E257298}"/>
              </a:ext>
            </a:extLst>
          </p:cNvPr>
          <p:cNvSpPr>
            <a:spLocks noGrp="1"/>
          </p:cNvSpPr>
          <p:nvPr>
            <p:ph idx="1"/>
          </p:nvPr>
        </p:nvSpPr>
        <p:spPr>
          <a:xfrm>
            <a:off x="723900" y="1875297"/>
            <a:ext cx="7696200" cy="2849103"/>
          </a:xfrm>
        </p:spPr>
        <p:txBody>
          <a:bodyPr>
            <a:normAutofit/>
          </a:bodyPr>
          <a:lstStyle/>
          <a:p>
            <a:pPr>
              <a:spcAft>
                <a:spcPts val="600"/>
              </a:spcAft>
              <a:buFont typeface="Wingdings" panose="05000000000000000000" pitchFamily="2" charset="2"/>
              <a:buChar char="p"/>
            </a:pPr>
            <a:r>
              <a:rPr lang="en-GB" altLang="en-US" sz="2000" dirty="0"/>
              <a:t>T</a:t>
            </a:r>
            <a:r>
              <a:rPr lang="en-US" altLang="zh-CN" sz="2000" dirty="0"/>
              <a:t>his </a:t>
            </a:r>
            <a:r>
              <a:rPr lang="en-GB" altLang="en-US" sz="2000" dirty="0"/>
              <a:t>submission presents </a:t>
            </a:r>
          </a:p>
          <a:p>
            <a:pPr lvl="1">
              <a:spcAft>
                <a:spcPts val="600"/>
              </a:spcAft>
              <a:buFont typeface="Wingdings" panose="05000000000000000000" pitchFamily="2" charset="2"/>
              <a:buChar char="§"/>
            </a:pPr>
            <a:r>
              <a:rPr lang="en-GB" altLang="en-US" sz="1600" dirty="0"/>
              <a:t>Motivation of supporting AMP IOT devices in WLAN </a:t>
            </a:r>
          </a:p>
          <a:p>
            <a:pPr lvl="1">
              <a:spcAft>
                <a:spcPts val="600"/>
              </a:spcAft>
              <a:buFont typeface="Wingdings" panose="05000000000000000000" pitchFamily="2" charset="2"/>
              <a:buChar char="§"/>
            </a:pPr>
            <a:r>
              <a:rPr lang="en-GB" altLang="en-US" sz="1600" dirty="0"/>
              <a:t>Four typical use cases for AMP IoT devices, including </a:t>
            </a:r>
          </a:p>
          <a:p>
            <a:pPr marL="990900" lvl="2">
              <a:buFont typeface="Times New Roman" panose="02020603050405020304" pitchFamily="18" charset="0"/>
              <a:buChar char="⁻"/>
            </a:pPr>
            <a:r>
              <a:rPr lang="en-GB" altLang="zh-CN" sz="1600" dirty="0">
                <a:ea typeface="MS Gothic"/>
              </a:rPr>
              <a:t>Industrial Wireless Sensor Network</a:t>
            </a:r>
          </a:p>
          <a:p>
            <a:pPr marL="990900" lvl="2">
              <a:buFont typeface="Times New Roman" panose="02020603050405020304" pitchFamily="18" charset="0"/>
              <a:buChar char="⁻"/>
            </a:pPr>
            <a:r>
              <a:rPr lang="en-GB" altLang="en-US" sz="1600" dirty="0">
                <a:ea typeface="MS Gothic"/>
              </a:rPr>
              <a:t>Smart Home</a:t>
            </a:r>
          </a:p>
          <a:p>
            <a:pPr marL="990900" lvl="2">
              <a:buFont typeface="Times New Roman" panose="02020603050405020304" pitchFamily="18" charset="0"/>
              <a:buChar char="⁻"/>
            </a:pPr>
            <a:r>
              <a:rPr lang="en-US" altLang="zh-CN" sz="1600" dirty="0">
                <a:ea typeface="MS Gothic"/>
              </a:rPr>
              <a:t>Logistics and warehousing</a:t>
            </a:r>
            <a:endParaRPr lang="en-GB" altLang="en-US" sz="1600" dirty="0">
              <a:ea typeface="MS Gothic"/>
            </a:endParaRPr>
          </a:p>
          <a:p>
            <a:pPr marL="990900" lvl="2">
              <a:buFont typeface="Times New Roman" panose="02020603050405020304" pitchFamily="18" charset="0"/>
              <a:buChar char="⁻"/>
            </a:pPr>
            <a:r>
              <a:rPr lang="en-US" altLang="zh-CN" sz="1600" dirty="0">
                <a:ea typeface="MS Gothic"/>
              </a:rPr>
              <a:t>Agriculture</a:t>
            </a:r>
            <a:endParaRPr lang="en-GB" altLang="zh-CN" sz="1600" dirty="0">
              <a:ea typeface="MS Gothic"/>
            </a:endParaRPr>
          </a:p>
          <a:p>
            <a:pPr marL="648000" lvl="1">
              <a:buFont typeface="Times New Roman" panose="02020603050405020304" pitchFamily="18" charset="0"/>
              <a:buChar char="⁻"/>
            </a:pPr>
            <a:endParaRPr lang="en-US" altLang="zh-CN" sz="1800" dirty="0">
              <a:ea typeface="MS Gothic"/>
            </a:endParaRPr>
          </a:p>
          <a:p>
            <a:pPr marL="685800" lvl="2" indent="-342900">
              <a:spcAft>
                <a:spcPts val="600"/>
              </a:spcAft>
              <a:buFont typeface="Wingdings" panose="05000000000000000000" pitchFamily="2" charset="2"/>
              <a:buChar char="p"/>
            </a:pPr>
            <a:endParaRPr lang="en-US" altLang="zh-CN" kern="0" dirty="0">
              <a:latin typeface="Times New Roman"/>
              <a:ea typeface="MS Gothic"/>
            </a:endParaRPr>
          </a:p>
          <a:p>
            <a:pPr marL="685800" lvl="2" indent="-342900">
              <a:spcAft>
                <a:spcPts val="600"/>
              </a:spcAft>
              <a:buFont typeface="Wingdings" panose="05000000000000000000" pitchFamily="2" charset="2"/>
              <a:buChar char="p"/>
            </a:pPr>
            <a:endParaRPr lang="en-GB" altLang="en-US" b="1" dirty="0">
              <a:ea typeface="+mn-ea"/>
              <a:cs typeface="+mn-cs"/>
            </a:endParaRPr>
          </a:p>
          <a:p>
            <a:pPr marL="648000" lvl="1">
              <a:buFont typeface="Times New Roman" panose="02020603050405020304" pitchFamily="18" charset="0"/>
              <a:buChar char="⁻"/>
            </a:pPr>
            <a:endParaRPr lang="en-GB" altLang="en-US" dirty="0"/>
          </a:p>
          <a:p>
            <a:endParaRPr lang="en-US" dirty="0"/>
          </a:p>
        </p:txBody>
      </p:sp>
    </p:spTree>
    <p:extLst>
      <p:ext uri="{BB962C8B-B14F-4D97-AF65-F5344CB8AC3E}">
        <p14:creationId xmlns:p14="http://schemas.microsoft.com/office/powerpoint/2010/main" val="229216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a:xfrm flipH="1">
            <a:off x="5705539" y="6473309"/>
            <a:ext cx="2752661" cy="184666"/>
          </a:xfrm>
        </p:spPr>
        <p:txBody>
          <a:bodyPr/>
          <a:lstStyle/>
          <a:p>
            <a:pPr>
              <a:defRPr/>
            </a:pPr>
            <a:r>
              <a:rPr lang="en-GB" dirty="0" err="1"/>
              <a:t>Zhisong</a:t>
            </a:r>
            <a:r>
              <a:rPr lang="en-GB" dirty="0"/>
              <a:t> </a:t>
            </a:r>
            <a:r>
              <a:rPr lang="en-GB" dirty="0" err="1"/>
              <a:t>Zuo</a:t>
            </a:r>
            <a:r>
              <a:rPr lang="en-GB" dirty="0"/>
              <a:t> (OPPO)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11</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802.11-22/0963r0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1066800"/>
          </a:xfrm>
        </p:spPr>
        <p:txBody>
          <a:bodyPr/>
          <a:lstStyle/>
          <a:p>
            <a:r>
              <a:rPr lang="en-US" dirty="0"/>
              <a:t>Reference</a:t>
            </a:r>
          </a:p>
        </p:txBody>
      </p:sp>
      <p:sp>
        <p:nvSpPr>
          <p:cNvPr id="17" name="Content Placeholder 2">
            <a:extLst>
              <a:ext uri="{FF2B5EF4-FFF2-40B4-BE49-F238E27FC236}">
                <a16:creationId xmlns:a16="http://schemas.microsoft.com/office/drawing/2014/main" id="{501A142E-B3D4-40BC-9B3F-ABD55E257298}"/>
              </a:ext>
            </a:extLst>
          </p:cNvPr>
          <p:cNvSpPr>
            <a:spLocks noGrp="1"/>
          </p:cNvSpPr>
          <p:nvPr>
            <p:ph idx="1"/>
          </p:nvPr>
        </p:nvSpPr>
        <p:spPr>
          <a:xfrm>
            <a:off x="696912" y="1600200"/>
            <a:ext cx="7685088" cy="2286000"/>
          </a:xfrm>
        </p:spPr>
        <p:txBody>
          <a:bodyPr>
            <a:normAutofit/>
          </a:bodyPr>
          <a:lstStyle/>
          <a:p>
            <a:pPr marL="457200" indent="-457200">
              <a:buFont typeface="+mj-lt"/>
              <a:buAutoNum type="arabicPeriod"/>
            </a:pPr>
            <a:r>
              <a:rPr lang="en-US" altLang="en-US" sz="1800" b="0" dirty="0"/>
              <a:t>11-22-0645-00-0wng-ambient power enabled IoT for Wi-Fi</a:t>
            </a:r>
          </a:p>
          <a:p>
            <a:pPr marL="457200" indent="-457200">
              <a:buFont typeface="+mj-lt"/>
              <a:buAutoNum type="arabicPeriod"/>
            </a:pPr>
            <a:r>
              <a:rPr lang="en-US" altLang="zh-CN" sz="1800" b="0" dirty="0"/>
              <a:t>https://www.marketsandmarkets.com/Market-Reports/rfid-market-446.html?gclid=EAIaIQobChMI1KnTy-Tl-AIVydeWCh1CqArgEAAYASAAEgJhX_D_BwE</a:t>
            </a:r>
          </a:p>
          <a:p>
            <a:pPr marL="457200" indent="-457200">
              <a:buFont typeface="+mj-lt"/>
              <a:buAutoNum type="arabicPeriod"/>
            </a:pPr>
            <a:r>
              <a:rPr lang="en-US" altLang="zh-CN" sz="1800" b="0" dirty="0"/>
              <a:t>https://www.transparencymarketresearch.com/rfid-sensor-market.html</a:t>
            </a:r>
          </a:p>
          <a:p>
            <a:pPr marL="457200" indent="-457200">
              <a:buFont typeface="+mj-lt"/>
              <a:buAutoNum type="arabicPeriod"/>
            </a:pPr>
            <a:endParaRPr lang="en-US" altLang="en-US" b="0" dirty="0"/>
          </a:p>
          <a:p>
            <a:pPr marL="0" indent="0">
              <a:buNone/>
            </a:pPr>
            <a:endParaRPr lang="en-GB" altLang="en-US" b="0" dirty="0"/>
          </a:p>
          <a:p>
            <a:endParaRPr lang="en-US" sz="2800" dirty="0"/>
          </a:p>
        </p:txBody>
      </p:sp>
    </p:spTree>
    <p:extLst>
      <p:ext uri="{BB962C8B-B14F-4D97-AF65-F5344CB8AC3E}">
        <p14:creationId xmlns:p14="http://schemas.microsoft.com/office/powerpoint/2010/main" val="402858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z="1800" b="1" dirty="0"/>
              <a:t>July 2022</a:t>
            </a:r>
            <a:endParaRPr lang="en-GB"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US" altLang="zh-CN" dirty="0" err="1"/>
              <a:t>Zhisong</a:t>
            </a:r>
            <a:r>
              <a:rPr lang="en-US" altLang="zh-CN" dirty="0"/>
              <a:t> </a:t>
            </a:r>
            <a:r>
              <a:rPr lang="en-US" altLang="zh-CN"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802.11-22/0963r0</a:t>
            </a:r>
            <a:endParaRPr lang="en-SG" sz="1800" dirty="0">
              <a:latin typeface="+mn-lt"/>
            </a:endParaRPr>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r>
              <a:rPr lang="en-US" altLang="zh-CN" dirty="0"/>
              <a:t>Background(1) </a:t>
            </a:r>
            <a:endParaRPr lang="en-US" dirty="0"/>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457200" y="1793168"/>
            <a:ext cx="8229600" cy="401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IEEE 802.11 has achieved great success in wireless communication area</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Series of standards for wireless broadband communication including (802.11b/a/g/n/ac/ax/be)  have been developed and specified, which have well met the market need and brought in excellent user experience.</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Series of technologies targeting for verticals including 802.11ah have been developed and specified. </a:t>
            </a:r>
            <a:endParaRPr lang="en-US" altLang="zh-CN" sz="1800" b="1" dirty="0">
              <a:latin typeface="Times New Roman" panose="02020603050405020304" pitchFamily="18" charset="0"/>
              <a:cs typeface="Times New Roman" panose="02020603050405020304" pitchFamily="18" charset="0"/>
            </a:endParaRPr>
          </a:p>
          <a:p>
            <a:pPr marL="285750" indent="-285750">
              <a:spcBef>
                <a:spcPts val="0"/>
              </a:spcBef>
              <a:spcAft>
                <a:spcPts val="600"/>
              </a:spcAft>
              <a:buFont typeface="Wingdings" panose="05000000000000000000" pitchFamily="2" charset="2"/>
              <a:buChar char="q"/>
            </a:pPr>
            <a:endParaRPr lang="en-US" altLang="zh-CN" sz="1800" b="1" dirty="0">
              <a:latin typeface="Times New Roman" panose="02020603050405020304" pitchFamily="18" charset="0"/>
              <a:cs typeface="Times New Roman" panose="02020603050405020304" pitchFamily="18" charset="0"/>
            </a:endParaRPr>
          </a:p>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 Battery-free communication---A new market chance </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Generally, one conventional battery is needed to power the STA for currently technologies. However, in more and more use cases battery-free devices are required, which opens one new market.  </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Technologies needs to be investigated and developed to support battery-free communication. </a:t>
            </a: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18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z="1800" b="1" dirty="0"/>
              <a:t>July 2022</a:t>
            </a:r>
            <a:endParaRPr lang="en-GB"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US" altLang="zh-CN" dirty="0" err="1"/>
              <a:t>Zhisong</a:t>
            </a:r>
            <a:r>
              <a:rPr lang="en-US" altLang="zh-CN" dirty="0"/>
              <a:t> </a:t>
            </a:r>
            <a:r>
              <a:rPr lang="en-US" altLang="zh-CN"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3</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802.11-22/0963r0</a:t>
            </a:r>
            <a:endParaRPr lang="en-SG" sz="1800" dirty="0">
              <a:latin typeface="+mn-lt"/>
            </a:endParaRPr>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r>
              <a:rPr lang="en-US" altLang="zh-CN" dirty="0"/>
              <a:t>Background(2) </a:t>
            </a:r>
            <a:endParaRPr lang="en-US" dirty="0"/>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8200" y="1752600"/>
            <a:ext cx="7631112"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Why battery-free communication is urgent?</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User experience has been significantly affected by the limited battery life of legacy communication technologies</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There would be huge amount of expenditure in maintaining fast growing IoT network driven by conventional battery(including labor cost and battery cost)</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For extreme environmental conditions, it is challenging and difficult to maintain the IoT network </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Battery-free communication would be much more environmentally friendly and  more safer for kids and the elder</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By getting rid of the battery, the size and the cost of the device can be significantly reduced. Therefore, expansion to much more applications can be expected</a:t>
            </a:r>
          </a:p>
          <a:p>
            <a:pPr marL="285750" indent="-285750">
              <a:spcBef>
                <a:spcPts val="0"/>
              </a:spcBef>
              <a:spcAft>
                <a:spcPts val="600"/>
              </a:spcAft>
              <a:buFont typeface="Wingdings" panose="05000000000000000000" pitchFamily="2" charset="2"/>
              <a:buChar char="q"/>
            </a:pP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80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z="1800" b="1" dirty="0"/>
              <a:t>July 2022</a:t>
            </a:r>
            <a:endParaRPr lang="en-GB"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US" altLang="zh-CN" dirty="0" err="1"/>
              <a:t>Zhisong</a:t>
            </a:r>
            <a:r>
              <a:rPr lang="en-US" altLang="zh-CN" dirty="0"/>
              <a:t> </a:t>
            </a:r>
            <a:r>
              <a:rPr lang="en-US" altLang="zh-CN"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4</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802.11-22/0963r0</a:t>
            </a:r>
            <a:endParaRPr lang="en-SG" sz="1800" dirty="0">
              <a:latin typeface="+mn-lt"/>
            </a:endParaRPr>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r>
              <a:rPr lang="en-US" altLang="zh-CN" dirty="0"/>
              <a:t>Background(3) </a:t>
            </a:r>
            <a:endParaRPr lang="en-US" dirty="0"/>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533400" y="1610606"/>
            <a:ext cx="8010460" cy="413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 Current battery-free technologies</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RFID, as one typical battery-free technology,  has been widely adopted in areas such as retail, logistics and supply chain, healthcare, manufacturing etc. </a:t>
            </a: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Explosive market growth is predicted for battery-free tags and sensors</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The RFID Market is projected to reach USD 35.6 billion by 2030 from USD 14.5 billion in 2022 and it is expected to grow at a CAGR of 11.9% from 2022 to 2030[1].</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The RFID sensor market is expected to expand from an output of 18,836.5 million units in 2021 and surpass 49,116.4 million units by 2031[2].</a:t>
            </a: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US" altLang="zh-CN" sz="1600" dirty="0">
              <a:latin typeface="Times New Roman" panose="02020603050405020304" pitchFamily="18" charset="0"/>
              <a:cs typeface="Times New Roman" panose="02020603050405020304" pitchFamily="18" charset="0"/>
            </a:endParaRP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20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z="1800" b="1" dirty="0"/>
              <a:t>July 2022</a:t>
            </a:r>
            <a:endParaRPr lang="en-GB"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US" altLang="zh-CN" dirty="0" err="1"/>
              <a:t>Zhisong</a:t>
            </a:r>
            <a:r>
              <a:rPr lang="en-US" altLang="zh-CN" dirty="0"/>
              <a:t> </a:t>
            </a:r>
            <a:r>
              <a:rPr lang="en-US" altLang="zh-CN"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5</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802.11-22/0963r0</a:t>
            </a:r>
            <a:endParaRPr lang="en-SG" sz="1800" dirty="0">
              <a:latin typeface="+mn-lt"/>
            </a:endParaRPr>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0" y="543806"/>
            <a:ext cx="8469312" cy="629812"/>
          </a:xfrm>
        </p:spPr>
        <p:txBody>
          <a:bodyPr/>
          <a:lstStyle/>
          <a:p>
            <a:r>
              <a:rPr lang="en-US" altLang="zh-CN" sz="2000" dirty="0"/>
              <a:t>Motivation of support AMP IoT devices in WLAN </a:t>
            </a:r>
            <a:endParaRPr lang="en-US" sz="2000" dirty="0"/>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190500" y="1041550"/>
            <a:ext cx="8839199" cy="497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Ambient power-enabled IoT (AMP IoT) [3]</a:t>
            </a:r>
            <a:endParaRPr lang="en-US" altLang="zh-CN" sz="1800" b="1" dirty="0">
              <a:solidFill>
                <a:schemeClr val="bg1">
                  <a:lumMod val="75000"/>
                </a:schemeClr>
              </a:solidFill>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effectLst/>
                <a:latin typeface="Times New Roman" panose="02020603050405020304" pitchFamily="18" charset="0"/>
                <a:ea typeface="等线" panose="02010600030101010101" pitchFamily="2" charset="-122"/>
              </a:rPr>
              <a:t>AMP IoT</a:t>
            </a:r>
            <a:r>
              <a:rPr lang="en-GB" altLang="zh-CN" sz="1600" dirty="0">
                <a:effectLst/>
                <a:latin typeface="Times New Roman" panose="02020603050405020304" pitchFamily="18" charset="0"/>
                <a:ea typeface="Times New Roman" panose="02020603050405020304" pitchFamily="18" charset="0"/>
              </a:rPr>
              <a:t> is an IoT service with IoT devices powered by </a:t>
            </a:r>
            <a:r>
              <a:rPr lang="en-US" altLang="zh-CN" sz="1600" dirty="0">
                <a:solidFill>
                  <a:srgbClr val="0000FF"/>
                </a:solidFill>
                <a:latin typeface="Times New Roman" panose="02020603050405020304" pitchFamily="18" charset="0"/>
                <a:cs typeface="Times New Roman" panose="02020603050405020304" pitchFamily="18" charset="0"/>
              </a:rPr>
              <a:t>energy harvesting </a:t>
            </a:r>
            <a:r>
              <a:rPr lang="en-US" altLang="zh-CN" sz="1600" dirty="0">
                <a:effectLst/>
                <a:latin typeface="Times New Roman" panose="02020603050405020304" pitchFamily="18" charset="0"/>
                <a:ea typeface="Times New Roman" panose="02020603050405020304" pitchFamily="18" charset="0"/>
              </a:rPr>
              <a:t>from </a:t>
            </a:r>
            <a:r>
              <a:rPr lang="en-US" altLang="zh-CN" sz="1600" dirty="0">
                <a:latin typeface="Times New Roman" panose="02020603050405020304" pitchFamily="18" charset="0"/>
                <a:cs typeface="Times New Roman" panose="02020603050405020304" pitchFamily="18" charset="0"/>
              </a:rPr>
              <a:t>radio waves, solar</a:t>
            </a:r>
            <a:r>
              <a:rPr lang="en-GB" altLang="zh-CN" sz="1600" dirty="0">
                <a:latin typeface="Times New Roman" panose="02020603050405020304" pitchFamily="18" charset="0"/>
                <a:cs typeface="Times New Roman" panose="02020603050405020304" pitchFamily="18" charset="0"/>
              </a:rPr>
              <a:t>/light, </a:t>
            </a:r>
            <a:r>
              <a:rPr lang="en-GB" altLang="zh-CN" sz="1600" dirty="0">
                <a:effectLst/>
                <a:latin typeface="Times New Roman" panose="02020603050405020304" pitchFamily="18" charset="0"/>
                <a:ea typeface="Times New Roman" panose="02020603050405020304" pitchFamily="18" charset="0"/>
              </a:rPr>
              <a:t>or any other possible power sources.</a:t>
            </a:r>
            <a:endParaRPr lang="en-US" altLang="zh-CN" sz="1600" dirty="0">
              <a:latin typeface="Times New Roman" panose="02020603050405020304" pitchFamily="18" charset="0"/>
              <a:cs typeface="Times New Roman" panose="02020603050405020304" pitchFamily="18" charset="0"/>
            </a:endParaRPr>
          </a:p>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Advantages of support AMP IoT in WLAN</a:t>
            </a:r>
          </a:p>
          <a:p>
            <a:pPr marL="630238" lvl="1" indent="-342900">
              <a:spcBef>
                <a:spcPts val="600"/>
              </a:spcBef>
              <a:spcAft>
                <a:spcPts val="600"/>
              </a:spcAft>
              <a:buFont typeface="Times New Roman" panose="02020603050405020304" pitchFamily="18" charset="0"/>
              <a:buChar char="−"/>
            </a:pPr>
            <a:r>
              <a:rPr lang="en-US" altLang="zh-CN" sz="1600" dirty="0" err="1">
                <a:latin typeface="Times New Roman" panose="02020603050405020304" pitchFamily="18" charset="0"/>
                <a:cs typeface="Times New Roman" panose="02020603050405020304" pitchFamily="18" charset="0"/>
              </a:rPr>
              <a:t>WiFi</a:t>
            </a:r>
            <a:r>
              <a:rPr lang="en-US" altLang="zh-CN" sz="1600" dirty="0">
                <a:latin typeface="Times New Roman" panose="02020603050405020304" pitchFamily="18" charset="0"/>
                <a:cs typeface="Times New Roman" panose="02020603050405020304" pitchFamily="18" charset="0"/>
              </a:rPr>
              <a:t> has been widely deployed all over the world . It has a large user base and mature ecosystem.</a:t>
            </a:r>
          </a:p>
          <a:p>
            <a:pPr marL="630238" lvl="1" indent="-342900">
              <a:spcBef>
                <a:spcPts val="600"/>
              </a:spcBef>
              <a:spcAft>
                <a:spcPts val="600"/>
              </a:spcAft>
              <a:buFont typeface="Times New Roman" panose="02020603050405020304" pitchFamily="18" charset="0"/>
              <a:buChar char="−"/>
            </a:pPr>
            <a:r>
              <a:rPr lang="en-US" altLang="zh-CN" sz="1600" dirty="0" err="1">
                <a:latin typeface="Times New Roman" panose="02020603050405020304" pitchFamily="18" charset="0"/>
                <a:cs typeface="Times New Roman" panose="02020603050405020304" pitchFamily="18" charset="0"/>
              </a:rPr>
              <a:t>WiFi</a:t>
            </a:r>
            <a:r>
              <a:rPr lang="en-US" altLang="zh-CN" sz="1600" dirty="0">
                <a:latin typeface="Times New Roman" panose="02020603050405020304" pitchFamily="18" charset="0"/>
                <a:cs typeface="Times New Roman" panose="02020603050405020304" pitchFamily="18" charset="0"/>
              </a:rPr>
              <a:t> has low deployment cost  thanks to concise network architecture, low-cost AP and free frequency bands.</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Legacy </a:t>
            </a:r>
            <a:r>
              <a:rPr lang="en-US" altLang="zh-CN" sz="1600" dirty="0" err="1">
                <a:latin typeface="Times New Roman" panose="02020603050405020304" pitchFamily="18" charset="0"/>
                <a:cs typeface="Times New Roman" panose="02020603050405020304" pitchFamily="18" charset="0"/>
              </a:rPr>
              <a:t>WiFi</a:t>
            </a:r>
            <a:r>
              <a:rPr lang="en-US" altLang="zh-CN" sz="1600" dirty="0">
                <a:latin typeface="Times New Roman" panose="02020603050405020304" pitchFamily="18" charset="0"/>
                <a:cs typeface="Times New Roman" panose="02020603050405020304" pitchFamily="18" charset="0"/>
              </a:rPr>
              <a:t> technologies have already been widely deployed in verticals, such as manufacturing, smart home, etc. But further success is restricted due to the cost of the device, limited battery life and maintenance cost. </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The competitiveness of </a:t>
            </a:r>
            <a:r>
              <a:rPr lang="en-US" altLang="zh-CN" sz="1600" dirty="0" err="1">
                <a:latin typeface="Times New Roman" panose="02020603050405020304" pitchFamily="18" charset="0"/>
                <a:cs typeface="Times New Roman" panose="02020603050405020304" pitchFamily="18" charset="0"/>
              </a:rPr>
              <a:t>WiFi</a:t>
            </a:r>
            <a:r>
              <a:rPr lang="en-US" altLang="zh-CN" sz="1600" dirty="0">
                <a:latin typeface="Times New Roman" panose="02020603050405020304" pitchFamily="18" charset="0"/>
                <a:cs typeface="Times New Roman" panose="02020603050405020304" pitchFamily="18" charset="0"/>
              </a:rPr>
              <a:t> can be improved if ultra-low cost device, maintenance-free network can be supported  </a:t>
            </a:r>
          </a:p>
          <a:p>
            <a:pPr marL="630238" lvl="1"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Compared with RFID,  obvious advantages of AMP IoT can be expected: </a:t>
            </a:r>
          </a:p>
          <a:p>
            <a:pPr marL="1087438" lvl="2"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Kinds of ambient power besides radio waves can be utilized thus it can adapt to more deployment scenarios </a:t>
            </a:r>
          </a:p>
          <a:p>
            <a:pPr marL="1087438" lvl="2" indent="-342900">
              <a:spcBef>
                <a:spcPts val="600"/>
              </a:spcBef>
              <a:spcAft>
                <a:spcPts val="600"/>
              </a:spcAft>
              <a:buFont typeface="Times New Roman" panose="02020603050405020304" pitchFamily="18" charset="0"/>
              <a:buChar char="∙"/>
            </a:pPr>
            <a:r>
              <a:rPr lang="en-US" altLang="zh-CN" sz="1600" dirty="0">
                <a:latin typeface="Times New Roman" panose="02020603050405020304" pitchFamily="18" charset="0"/>
                <a:cs typeface="Times New Roman" panose="02020603050405020304" pitchFamily="18" charset="0"/>
              </a:rPr>
              <a:t>have longer communication distance and improved system capacity by proper design</a:t>
            </a: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8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GB" dirty="0" err="1"/>
              <a:t>Zhisong</a:t>
            </a:r>
            <a:r>
              <a:rPr lang="en-GB" dirty="0"/>
              <a:t> </a:t>
            </a:r>
            <a:r>
              <a:rPr lang="en-GB"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6</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802.11-22/0963r0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1066800"/>
          </a:xfrm>
        </p:spPr>
        <p:txBody>
          <a:bodyPr/>
          <a:lstStyle/>
          <a:p>
            <a:r>
              <a:rPr lang="en-US" altLang="zh-CN" sz="2800" dirty="0">
                <a:latin typeface="Times New Roman" panose="02020603050405020304" pitchFamily="18" charset="0"/>
                <a:cs typeface="Times New Roman" panose="02020603050405020304" pitchFamily="18" charset="0"/>
              </a:rPr>
              <a:t>Use case #1: </a:t>
            </a:r>
            <a:r>
              <a:rPr lang="en-GB" altLang="zh-CN" sz="2800" dirty="0"/>
              <a:t>Industrial Wireless Sensor Network</a:t>
            </a:r>
            <a:endParaRPr lang="en-US" sz="2800" dirty="0"/>
          </a:p>
        </p:txBody>
      </p:sp>
      <p:grpSp>
        <p:nvGrpSpPr>
          <p:cNvPr id="15" name="组合 14">
            <a:extLst>
              <a:ext uri="{FF2B5EF4-FFF2-40B4-BE49-F238E27FC236}">
                <a16:creationId xmlns:a16="http://schemas.microsoft.com/office/drawing/2014/main" id="{3D51786E-61B8-41DA-9DB0-CF50DA9471D8}"/>
              </a:ext>
            </a:extLst>
          </p:cNvPr>
          <p:cNvGrpSpPr/>
          <p:nvPr/>
        </p:nvGrpSpPr>
        <p:grpSpPr>
          <a:xfrm>
            <a:off x="740071" y="1751201"/>
            <a:ext cx="3870029" cy="4641602"/>
            <a:chOff x="601268" y="1800004"/>
            <a:chExt cx="3870029" cy="4641602"/>
          </a:xfrm>
        </p:grpSpPr>
        <p:pic>
          <p:nvPicPr>
            <p:cNvPr id="10" name="图片 9">
              <a:extLst>
                <a:ext uri="{FF2B5EF4-FFF2-40B4-BE49-F238E27FC236}">
                  <a16:creationId xmlns:a16="http://schemas.microsoft.com/office/drawing/2014/main" id="{CFFCC5EC-615A-45EE-B30E-79C796EF2692}"/>
                </a:ext>
              </a:extLst>
            </p:cNvPr>
            <p:cNvPicPr>
              <a:picLocks noChangeAspect="1"/>
            </p:cNvPicPr>
            <p:nvPr/>
          </p:nvPicPr>
          <p:blipFill>
            <a:blip r:embed="rId3"/>
            <a:stretch>
              <a:fillRect/>
            </a:stretch>
          </p:blipFill>
          <p:spPr>
            <a:xfrm>
              <a:off x="601269" y="1800004"/>
              <a:ext cx="3265250" cy="2379078"/>
            </a:xfrm>
            <a:prstGeom prst="rect">
              <a:avLst/>
            </a:prstGeom>
          </p:spPr>
        </p:pic>
        <p:pic>
          <p:nvPicPr>
            <p:cNvPr id="14" name="图片 13">
              <a:extLst>
                <a:ext uri="{FF2B5EF4-FFF2-40B4-BE49-F238E27FC236}">
                  <a16:creationId xmlns:a16="http://schemas.microsoft.com/office/drawing/2014/main" id="{477DFD77-20C9-4EAB-A842-D8BE66AA29A2}"/>
                </a:ext>
              </a:extLst>
            </p:cNvPr>
            <p:cNvPicPr>
              <a:picLocks noChangeAspect="1"/>
            </p:cNvPicPr>
            <p:nvPr/>
          </p:nvPicPr>
          <p:blipFill>
            <a:blip r:embed="rId4"/>
            <a:stretch>
              <a:fillRect/>
            </a:stretch>
          </p:blipFill>
          <p:spPr>
            <a:xfrm>
              <a:off x="601268" y="4322747"/>
              <a:ext cx="3286678" cy="2118859"/>
            </a:xfrm>
            <a:prstGeom prst="rect">
              <a:avLst/>
            </a:prstGeom>
          </p:spPr>
        </p:pic>
        <p:pic>
          <p:nvPicPr>
            <p:cNvPr id="11" name="图片 10">
              <a:extLst>
                <a:ext uri="{FF2B5EF4-FFF2-40B4-BE49-F238E27FC236}">
                  <a16:creationId xmlns:a16="http://schemas.microsoft.com/office/drawing/2014/main" id="{DC0551E3-6A87-47C3-B77A-E167B5B32192}"/>
                </a:ext>
              </a:extLst>
            </p:cNvPr>
            <p:cNvPicPr>
              <a:picLocks noChangeAspect="1"/>
            </p:cNvPicPr>
            <p:nvPr/>
          </p:nvPicPr>
          <p:blipFill>
            <a:blip r:embed="rId5">
              <a:grayscl/>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47448" y="2447947"/>
              <a:ext cx="1923849" cy="1874800"/>
            </a:xfrm>
            <a:prstGeom prst="ellipse">
              <a:avLst/>
            </a:prstGeom>
            <a:ln>
              <a:noFill/>
            </a:ln>
            <a:effectLst>
              <a:softEdge rad="112500"/>
            </a:effectLst>
          </p:spPr>
        </p:pic>
      </p:grpSp>
      <p:sp>
        <p:nvSpPr>
          <p:cNvPr id="13" name="Text Box 21">
            <a:extLst>
              <a:ext uri="{FF2B5EF4-FFF2-40B4-BE49-F238E27FC236}">
                <a16:creationId xmlns:a16="http://schemas.microsoft.com/office/drawing/2014/main" id="{7FDC19EF-1CB2-406C-86FB-EB3EDB7F29E5}"/>
              </a:ext>
            </a:extLst>
          </p:cNvPr>
          <p:cNvSpPr txBox="1">
            <a:spLocks noChangeArrowheads="1"/>
          </p:cNvSpPr>
          <p:nvPr/>
        </p:nvSpPr>
        <p:spPr bwMode="black">
          <a:xfrm>
            <a:off x="4220662" y="1894106"/>
            <a:ext cx="4618538" cy="3677930"/>
          </a:xfrm>
          <a:prstGeom prst="rect">
            <a:avLst/>
          </a:prstGeom>
          <a:noFill/>
          <a:ln w="9525" algn="ctr">
            <a:noFill/>
            <a:miter lim="800000"/>
            <a:headEnd/>
            <a:tailEnd/>
          </a:ln>
        </p:spPr>
        <p:txBody>
          <a:bodyPr wrap="square">
            <a:spAutoFit/>
          </a:bodyPr>
          <a:lstStyle/>
          <a:p>
            <a:pPr marL="285750" indent="-285750">
              <a:buFont typeface="Wingdings" panose="05000000000000000000" pitchFamily="2" charset="2"/>
              <a:buChar char="p"/>
            </a:pPr>
            <a:r>
              <a:rPr lang="en-US" altLang="zh-CN" sz="1800" b="1" kern="0" dirty="0">
                <a:solidFill>
                  <a:srgbClr val="000000"/>
                </a:solidFill>
                <a:latin typeface="Times New Roman"/>
                <a:ea typeface="MS Gothic"/>
                <a:sym typeface="OPPOSans M"/>
              </a:rPr>
              <a:t>AMP IoT </a:t>
            </a:r>
            <a:r>
              <a:rPr lang="en-US" altLang="zh-CN" sz="1800" b="1" kern="0" dirty="0">
                <a:solidFill>
                  <a:srgbClr val="000000"/>
                </a:solidFill>
                <a:latin typeface="Times New Roman"/>
                <a:ea typeface="MS Gothic"/>
              </a:rPr>
              <a:t>can be used for </a:t>
            </a:r>
          </a:p>
          <a:p>
            <a:pPr marL="648000" lvl="1" indent="-324000">
              <a:spcBef>
                <a:spcPts val="600"/>
              </a:spcBef>
              <a:spcAft>
                <a:spcPts val="0"/>
              </a:spcAft>
              <a:buFont typeface="Times New Roman" panose="02020603050405020304" pitchFamily="18" charset="0"/>
              <a:buChar char="⁻"/>
            </a:pPr>
            <a:r>
              <a:rPr lang="en-US" altLang="zh-CN" sz="1800" kern="0" dirty="0">
                <a:solidFill>
                  <a:srgbClr val="000000"/>
                </a:solidFill>
                <a:latin typeface="Times New Roman"/>
                <a:ea typeface="MS Gothic"/>
              </a:rPr>
              <a:t>Industrial </a:t>
            </a:r>
            <a:r>
              <a:rPr lang="en-US" altLang="zh-CN" sz="1800" kern="0" dirty="0">
                <a:latin typeface="Times New Roman"/>
                <a:ea typeface="MS Gothic"/>
              </a:rPr>
              <a:t>environment/production </a:t>
            </a:r>
            <a:r>
              <a:rPr lang="en-US" altLang="zh-CN" sz="1800" kern="0" dirty="0">
                <a:solidFill>
                  <a:srgbClr val="000000"/>
                </a:solidFill>
                <a:latin typeface="Times New Roman"/>
                <a:ea typeface="MS Gothic"/>
              </a:rPr>
              <a:t>line monitoring </a:t>
            </a:r>
          </a:p>
          <a:p>
            <a:pPr marL="648000" lvl="1" indent="-324000">
              <a:spcBef>
                <a:spcPts val="600"/>
              </a:spcBef>
              <a:spcAft>
                <a:spcPts val="0"/>
              </a:spcAft>
              <a:buFont typeface="Times New Roman" panose="02020603050405020304" pitchFamily="18" charset="0"/>
              <a:buChar char="⁻"/>
            </a:pPr>
            <a:r>
              <a:rPr lang="en-US" altLang="zh-CN" sz="1800" kern="0" dirty="0">
                <a:solidFill>
                  <a:srgbClr val="000000"/>
                </a:solidFill>
                <a:latin typeface="Times New Roman"/>
                <a:ea typeface="MS Gothic"/>
              </a:rPr>
              <a:t>Asset tracking/positioning </a:t>
            </a:r>
          </a:p>
          <a:p>
            <a:pPr marL="285750" indent="-285750">
              <a:spcBef>
                <a:spcPts val="600"/>
              </a:spcBef>
              <a:spcAft>
                <a:spcPts val="600"/>
              </a:spcAft>
              <a:buFont typeface="Wingdings" panose="05000000000000000000" pitchFamily="2" charset="2"/>
              <a:buChar char="p"/>
            </a:pPr>
            <a:r>
              <a:rPr lang="en-US" altLang="zh-CN" sz="1800" b="1" kern="0" dirty="0">
                <a:solidFill>
                  <a:srgbClr val="000000"/>
                </a:solidFill>
                <a:latin typeface="Times New Roman"/>
                <a:ea typeface="MS Gothic"/>
              </a:rPr>
              <a:t>Requirements</a:t>
            </a:r>
          </a:p>
          <a:p>
            <a:pPr marL="648000" lvl="1" indent="-324000">
              <a:spcBef>
                <a:spcPts val="600"/>
              </a:spcBef>
              <a:spcAft>
                <a:spcPts val="0"/>
              </a:spcAft>
              <a:buFont typeface="Times New Roman" panose="02020603050405020304" pitchFamily="18" charset="0"/>
              <a:buChar char="⁻"/>
            </a:pPr>
            <a:r>
              <a:rPr lang="en-US" altLang="zh-CN" sz="1800" kern="0" dirty="0">
                <a:solidFill>
                  <a:srgbClr val="0000FF"/>
                </a:solidFill>
                <a:latin typeface="Times New Roman"/>
                <a:ea typeface="MS Gothic"/>
              </a:rPr>
              <a:t>Maintenance-free</a:t>
            </a:r>
            <a:r>
              <a:rPr lang="en-US" altLang="zh-CN" sz="1800" kern="0" dirty="0">
                <a:solidFill>
                  <a:srgbClr val="000000"/>
                </a:solidFill>
                <a:latin typeface="Times New Roman"/>
                <a:ea typeface="MS Gothic"/>
              </a:rPr>
              <a:t> IoT network, long service life. </a:t>
            </a:r>
            <a:r>
              <a:rPr lang="en-US" altLang="zh-CN" sz="1800" kern="0" dirty="0">
                <a:solidFill>
                  <a:srgbClr val="0000FF"/>
                </a:solidFill>
                <a:latin typeface="Times New Roman"/>
                <a:ea typeface="MS Gothic"/>
              </a:rPr>
              <a:t>Battery-less</a:t>
            </a:r>
            <a:r>
              <a:rPr lang="en-US" altLang="zh-CN" sz="1800" kern="0" dirty="0">
                <a:solidFill>
                  <a:srgbClr val="000000"/>
                </a:solidFill>
                <a:latin typeface="Times New Roman"/>
                <a:ea typeface="MS Gothic"/>
              </a:rPr>
              <a:t> IoT device  (i.e., not using a conventional battery).                                                                       </a:t>
            </a:r>
          </a:p>
          <a:p>
            <a:pPr marL="648000" lvl="1" indent="-324000">
              <a:spcBef>
                <a:spcPts val="600"/>
              </a:spcBef>
              <a:spcAft>
                <a:spcPts val="0"/>
              </a:spcAft>
              <a:buFont typeface="Times New Roman" panose="02020603050405020304" pitchFamily="18" charset="0"/>
              <a:buChar char="⁻"/>
            </a:pPr>
            <a:r>
              <a:rPr lang="en-US" altLang="zh-CN" sz="1800" kern="0" dirty="0">
                <a:solidFill>
                  <a:srgbClr val="000000"/>
                </a:solidFill>
                <a:latin typeface="Times New Roman"/>
                <a:ea typeface="MS Gothic"/>
                <a:sym typeface="OPPOSans M"/>
              </a:rPr>
              <a:t>Coverage: </a:t>
            </a:r>
            <a:r>
              <a:rPr lang="en-US" altLang="zh-CN" sz="1800" kern="0" dirty="0">
                <a:solidFill>
                  <a:srgbClr val="0000FF"/>
                </a:solidFill>
                <a:latin typeface="Times New Roman"/>
                <a:ea typeface="MS Gothic"/>
                <a:sym typeface="OPPOSans M"/>
              </a:rPr>
              <a:t>up to 30m </a:t>
            </a:r>
            <a:r>
              <a:rPr lang="en-US" altLang="zh-CN" sz="1800" kern="0" dirty="0">
                <a:solidFill>
                  <a:srgbClr val="000000"/>
                </a:solidFill>
                <a:latin typeface="Times New Roman"/>
                <a:ea typeface="MS Gothic"/>
                <a:sym typeface="OPPOSans M"/>
              </a:rPr>
              <a:t>for indoor case, </a:t>
            </a:r>
            <a:r>
              <a:rPr lang="en-US" altLang="zh-CN" sz="1800" kern="0" dirty="0">
                <a:solidFill>
                  <a:srgbClr val="0000FF"/>
                </a:solidFill>
                <a:latin typeface="Times New Roman"/>
                <a:ea typeface="MS Gothic"/>
                <a:sym typeface="OPPOSans M"/>
              </a:rPr>
              <a:t>up to 100m</a:t>
            </a:r>
            <a:r>
              <a:rPr lang="en-US" altLang="zh-CN" sz="1800" kern="0" dirty="0">
                <a:solidFill>
                  <a:srgbClr val="000000"/>
                </a:solidFill>
                <a:latin typeface="Times New Roman"/>
                <a:ea typeface="MS Gothic"/>
                <a:sym typeface="OPPOSans M"/>
              </a:rPr>
              <a:t> for outdoor  case</a:t>
            </a:r>
          </a:p>
          <a:p>
            <a:pPr marL="648000" lvl="1" indent="-324000">
              <a:spcBef>
                <a:spcPts val="600"/>
              </a:spcBef>
              <a:spcAft>
                <a:spcPts val="0"/>
              </a:spcAft>
              <a:buFont typeface="Times New Roman" panose="02020603050405020304" pitchFamily="18" charset="0"/>
              <a:buChar char="⁻"/>
            </a:pPr>
            <a:r>
              <a:rPr lang="en-US" altLang="zh-CN" sz="1800" kern="0" dirty="0">
                <a:solidFill>
                  <a:srgbClr val="000000"/>
                </a:solidFill>
                <a:latin typeface="Times New Roman"/>
                <a:ea typeface="MS Gothic"/>
                <a:sym typeface="OPPOSans M"/>
              </a:rPr>
              <a:t>Data rate: </a:t>
            </a:r>
            <a:r>
              <a:rPr lang="en-US" altLang="zh-CN" sz="1800" kern="0" dirty="0">
                <a:solidFill>
                  <a:srgbClr val="0000FF"/>
                </a:solidFill>
                <a:latin typeface="Times New Roman"/>
                <a:ea typeface="MS Gothic"/>
                <a:sym typeface="OPPOSans M"/>
              </a:rPr>
              <a:t>100kbps</a:t>
            </a:r>
            <a:endParaRPr lang="en-US" altLang="zh-CN" sz="1600" kern="0" dirty="0">
              <a:solidFill>
                <a:srgbClr val="0000FF"/>
              </a:solidFill>
              <a:latin typeface="Times New Roman"/>
              <a:ea typeface="MS Gothic"/>
              <a:sym typeface="OPPOSans M"/>
            </a:endParaRPr>
          </a:p>
        </p:txBody>
      </p:sp>
    </p:spTree>
    <p:extLst>
      <p:ext uri="{BB962C8B-B14F-4D97-AF65-F5344CB8AC3E}">
        <p14:creationId xmlns:p14="http://schemas.microsoft.com/office/powerpoint/2010/main" val="17287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GB" dirty="0" err="1"/>
              <a:t>Zhisong</a:t>
            </a:r>
            <a:r>
              <a:rPr lang="en-GB" dirty="0"/>
              <a:t> </a:t>
            </a:r>
            <a:r>
              <a:rPr lang="en-GB"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7</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802.11-22/0963r0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1066800"/>
          </a:xfrm>
        </p:spPr>
        <p:txBody>
          <a:bodyPr/>
          <a:lstStyle/>
          <a:p>
            <a:r>
              <a:rPr lang="en-US" altLang="zh-CN" sz="2800" dirty="0">
                <a:latin typeface="Times New Roman" panose="02020603050405020304" pitchFamily="18" charset="0"/>
                <a:cs typeface="Times New Roman" panose="02020603050405020304" pitchFamily="18" charset="0"/>
              </a:rPr>
              <a:t>Use case #2: </a:t>
            </a:r>
            <a:r>
              <a:rPr lang="en-US" altLang="zh-CN" sz="2800" dirty="0">
                <a:solidFill>
                  <a:srgbClr val="000000"/>
                </a:solidFill>
                <a:ea typeface="MS Gothic"/>
              </a:rPr>
              <a:t>Smart home</a:t>
            </a:r>
            <a:endParaRPr lang="en-US" sz="2800" dirty="0"/>
          </a:p>
        </p:txBody>
      </p:sp>
      <p:sp>
        <p:nvSpPr>
          <p:cNvPr id="13" name="Text Box 21">
            <a:extLst>
              <a:ext uri="{FF2B5EF4-FFF2-40B4-BE49-F238E27FC236}">
                <a16:creationId xmlns:a16="http://schemas.microsoft.com/office/drawing/2014/main" id="{7FDC19EF-1CB2-406C-86FB-EB3EDB7F29E5}"/>
              </a:ext>
            </a:extLst>
          </p:cNvPr>
          <p:cNvSpPr txBox="1">
            <a:spLocks noChangeArrowheads="1"/>
          </p:cNvSpPr>
          <p:nvPr/>
        </p:nvSpPr>
        <p:spPr bwMode="black">
          <a:xfrm>
            <a:off x="457200" y="1615704"/>
            <a:ext cx="8107362" cy="1277273"/>
          </a:xfrm>
          <a:prstGeom prst="rect">
            <a:avLst/>
          </a:prstGeom>
          <a:noFill/>
          <a:ln w="9525" algn="ctr">
            <a:noFill/>
            <a:miter lim="800000"/>
            <a:headEnd/>
            <a:tailEnd/>
          </a:ln>
        </p:spPr>
        <p:txBody>
          <a:bodyPr wrap="square">
            <a:spAutoFit/>
          </a:bodyPr>
          <a:lstStyle/>
          <a:p>
            <a:pPr marL="285750" lvl="2" indent="-285750" defTabSz="449263">
              <a:spcBef>
                <a:spcPts val="0"/>
              </a:spcBef>
              <a:spcAft>
                <a:spcPts val="600"/>
              </a:spcAft>
              <a:buClr>
                <a:srgbClr val="000000"/>
              </a:buClr>
              <a:buSzPct val="100000"/>
              <a:buFont typeface="Wingdings" panose="05000000000000000000" pitchFamily="2" charset="2"/>
              <a:buChar char="p"/>
            </a:pPr>
            <a:r>
              <a:rPr lang="en-US" altLang="zh-CN" sz="1800" b="1" kern="0" dirty="0">
                <a:solidFill>
                  <a:srgbClr val="000000"/>
                </a:solidFill>
                <a:latin typeface="Times New Roman"/>
                <a:ea typeface="MS Gothic"/>
                <a:sym typeface="OPPOSans M"/>
              </a:rPr>
              <a:t>AMP IoT can be used in the following applications: </a:t>
            </a:r>
          </a:p>
          <a:p>
            <a:pPr marL="504000" lvl="1" indent="-216000" algn="just" defTabSz="449263">
              <a:buClr>
                <a:srgbClr val="000000"/>
              </a:buClr>
              <a:buSzPct val="100000"/>
              <a:buFont typeface="Times New Roman" panose="02020603050405020304" pitchFamily="18" charset="0"/>
              <a:buChar char="⁻"/>
            </a:pPr>
            <a:r>
              <a:rPr lang="en-US" altLang="zh-CN" sz="1800" kern="0" dirty="0">
                <a:solidFill>
                  <a:srgbClr val="000000"/>
                </a:solidFill>
                <a:latin typeface="Times New Roman"/>
                <a:ea typeface="MS Gothic"/>
              </a:rPr>
              <a:t>Asset management: finding  home </a:t>
            </a:r>
            <a:r>
              <a:rPr lang="en-US" altLang="zh-CN" sz="1800" kern="0" dirty="0">
                <a:latin typeface="Times New Roman"/>
                <a:ea typeface="MS Gothic"/>
              </a:rPr>
              <a:t>belongings</a:t>
            </a:r>
          </a:p>
          <a:p>
            <a:pPr marL="504000" lvl="1" indent="-216000" algn="just" defTabSz="449263">
              <a:buClr>
                <a:srgbClr val="000000"/>
              </a:buClr>
              <a:buSzPct val="100000"/>
              <a:buFont typeface="Times New Roman" panose="02020603050405020304" pitchFamily="18" charset="0"/>
              <a:buChar char="⁻"/>
            </a:pPr>
            <a:r>
              <a:rPr lang="en-US" altLang="zh-CN" sz="1800" kern="0" dirty="0">
                <a:solidFill>
                  <a:srgbClr val="000000"/>
                </a:solidFill>
                <a:latin typeface="Times New Roman"/>
                <a:ea typeface="MS Gothic"/>
              </a:rPr>
              <a:t>Home environment monitoring: e.g., temperature, humidity, gas leakage etc.</a:t>
            </a:r>
          </a:p>
          <a:p>
            <a:pPr marL="504000" lvl="1" indent="-216000" algn="just" defTabSz="449263">
              <a:buClr>
                <a:srgbClr val="000000"/>
              </a:buClr>
              <a:buSzPct val="100000"/>
              <a:buFont typeface="Times New Roman" panose="02020603050405020304" pitchFamily="18" charset="0"/>
              <a:buChar char="⁻"/>
            </a:pPr>
            <a:r>
              <a:rPr lang="en-US" altLang="zh-CN" sz="1800" kern="0" dirty="0">
                <a:solidFill>
                  <a:srgbClr val="000000"/>
                </a:solidFill>
                <a:latin typeface="Times New Roman"/>
                <a:ea typeface="MS Gothic"/>
              </a:rPr>
              <a:t>Home security: intruder detection.</a:t>
            </a:r>
          </a:p>
        </p:txBody>
      </p:sp>
      <p:pic>
        <p:nvPicPr>
          <p:cNvPr id="12" name="图片 11">
            <a:extLst>
              <a:ext uri="{FF2B5EF4-FFF2-40B4-BE49-F238E27FC236}">
                <a16:creationId xmlns:a16="http://schemas.microsoft.com/office/drawing/2014/main" id="{7ED1C0AF-B9F2-4376-9D87-835FD479D533}"/>
              </a:ext>
            </a:extLst>
          </p:cNvPr>
          <p:cNvPicPr>
            <a:picLocks noChangeAspect="1"/>
          </p:cNvPicPr>
          <p:nvPr/>
        </p:nvPicPr>
        <p:blipFill>
          <a:blip r:embed="rId3"/>
          <a:stretch>
            <a:fillRect/>
          </a:stretch>
        </p:blipFill>
        <p:spPr>
          <a:xfrm>
            <a:off x="4510881" y="3349264"/>
            <a:ext cx="4276141" cy="2822585"/>
          </a:xfrm>
          <a:prstGeom prst="rect">
            <a:avLst/>
          </a:prstGeom>
        </p:spPr>
      </p:pic>
      <p:sp>
        <p:nvSpPr>
          <p:cNvPr id="17" name="文本框 16">
            <a:extLst>
              <a:ext uri="{FF2B5EF4-FFF2-40B4-BE49-F238E27FC236}">
                <a16:creationId xmlns:a16="http://schemas.microsoft.com/office/drawing/2014/main" id="{80E9C3D5-6EAB-4447-9DE2-ADE3AC3375E4}"/>
              </a:ext>
            </a:extLst>
          </p:cNvPr>
          <p:cNvSpPr txBox="1"/>
          <p:nvPr/>
        </p:nvSpPr>
        <p:spPr>
          <a:xfrm>
            <a:off x="457200" y="3196541"/>
            <a:ext cx="3924300" cy="3647152"/>
          </a:xfrm>
          <a:prstGeom prst="rect">
            <a:avLst/>
          </a:prstGeom>
          <a:noFill/>
        </p:spPr>
        <p:txBody>
          <a:bodyPr wrap="square" rtlCol="0">
            <a:spAutoFit/>
          </a:bodyPr>
          <a:lstStyle/>
          <a:p>
            <a:pPr marL="285750" lvl="2" indent="-285750" defTabSz="449263">
              <a:spcBef>
                <a:spcPts val="0"/>
              </a:spcBef>
              <a:spcAft>
                <a:spcPts val="600"/>
              </a:spcAft>
              <a:buClr>
                <a:srgbClr val="000000"/>
              </a:buClr>
              <a:buSzPct val="100000"/>
              <a:buFont typeface="Wingdings" panose="05000000000000000000" pitchFamily="2" charset="2"/>
              <a:buChar char="p"/>
            </a:pPr>
            <a:r>
              <a:rPr lang="en-US" altLang="zh-CN" sz="1800" b="1" kern="0" dirty="0">
                <a:solidFill>
                  <a:srgbClr val="000000"/>
                </a:solidFill>
                <a:latin typeface="Times New Roman"/>
                <a:ea typeface="MS Gothic"/>
                <a:sym typeface="OPPOSans M"/>
              </a:rPr>
              <a:t>Requirements</a:t>
            </a: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Low complexity and small size, e.g., </a:t>
            </a:r>
            <a:r>
              <a:rPr lang="en-US" altLang="zh-CN" sz="1800" kern="0" dirty="0">
                <a:solidFill>
                  <a:srgbClr val="0000FF"/>
                </a:solidFill>
                <a:latin typeface="Times New Roman"/>
                <a:ea typeface="MS Gothic"/>
                <a:sym typeface="OPPOSans M"/>
              </a:rPr>
              <a:t>thickness of 1mm and area of several </a:t>
            </a:r>
            <a:r>
              <a:rPr lang="en-US" altLang="zh-CN" sz="1800" dirty="0">
                <a:solidFill>
                  <a:srgbClr val="0000FF"/>
                </a:solidFill>
                <a:effectLst/>
                <a:latin typeface="Times New Roman" panose="02020603050405020304" pitchFamily="18" charset="0"/>
                <a:ea typeface="Times New Roman" panose="02020603050405020304" pitchFamily="18" charset="0"/>
              </a:rPr>
              <a:t>cm</a:t>
            </a:r>
            <a:r>
              <a:rPr lang="en-US" altLang="zh-CN" sz="1800" baseline="30000" dirty="0">
                <a:solidFill>
                  <a:srgbClr val="0000FF"/>
                </a:solidFill>
                <a:effectLst/>
                <a:latin typeface="Times New Roman" panose="02020603050405020304" pitchFamily="18" charset="0"/>
                <a:ea typeface="Times New Roman" panose="02020603050405020304" pitchFamily="18" charset="0"/>
              </a:rPr>
              <a:t>2</a:t>
            </a:r>
            <a:endParaRPr lang="en-US" altLang="zh-CN" sz="1800" dirty="0">
              <a:solidFill>
                <a:srgbClr val="0000FF"/>
              </a:solidFill>
              <a:latin typeface="Times New Roman" panose="02020603050405020304" pitchFamily="18" charset="0"/>
              <a:cs typeface="Times New Roman" panose="02020603050405020304" pitchFamily="18" charset="0"/>
            </a:endParaRP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Long service life., e.g., more than 10 years.</a:t>
            </a:r>
            <a:endParaRPr lang="en-US" altLang="zh-CN" sz="1800" kern="0" dirty="0">
              <a:solidFill>
                <a:srgbClr val="0000FF"/>
              </a:solidFill>
              <a:latin typeface="Times New Roman"/>
              <a:ea typeface="MS Gothic"/>
              <a:sym typeface="OPPOSans M"/>
            </a:endParaRP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No need to replace/recharge a conventional battery</a:t>
            </a:r>
            <a:r>
              <a:rPr lang="en-US" altLang="zh-CN" sz="1800" kern="0" dirty="0">
                <a:latin typeface="Times New Roman"/>
                <a:ea typeface="MS Gothic"/>
                <a:sym typeface="OPPOSans M"/>
              </a:rPr>
              <a:t>, e.g. Maintenance-free for battery </a:t>
            </a: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Coverage </a:t>
            </a:r>
            <a:r>
              <a:rPr lang="en-US" altLang="zh-CN" sz="1800" kern="0" dirty="0">
                <a:solidFill>
                  <a:srgbClr val="0000FF"/>
                </a:solidFill>
                <a:latin typeface="Times New Roman"/>
                <a:ea typeface="MS Gothic"/>
                <a:sym typeface="OPPOSans M"/>
              </a:rPr>
              <a:t>up to 10m</a:t>
            </a:r>
          </a:p>
          <a:p>
            <a:pPr marL="504000" lvl="1" indent="-216000" defTabSz="449263">
              <a:buClr>
                <a:srgbClr val="000000"/>
              </a:buClr>
              <a:buSzPct val="100000"/>
              <a:buFontTx/>
              <a:buChar char="⁻"/>
            </a:pPr>
            <a:r>
              <a:rPr lang="en-US" altLang="zh-CN" sz="1800" kern="0" dirty="0">
                <a:latin typeface="Times New Roman"/>
                <a:ea typeface="MS Gothic"/>
                <a:sym typeface="OPPOSans M"/>
              </a:rPr>
              <a:t>Positioning </a:t>
            </a:r>
            <a:r>
              <a:rPr lang="en-US" altLang="zh-CN" sz="1800" kern="0" dirty="0">
                <a:solidFill>
                  <a:srgbClr val="0000FF"/>
                </a:solidFill>
                <a:latin typeface="Times New Roman"/>
                <a:ea typeface="MS Gothic"/>
                <a:sym typeface="OPPOSans M"/>
              </a:rPr>
              <a:t>accuracy of 1~3m </a:t>
            </a:r>
          </a:p>
          <a:p>
            <a:pPr lvl="1" defTabSz="449263">
              <a:buClr>
                <a:srgbClr val="000000"/>
              </a:buClr>
              <a:buSzPct val="100000"/>
            </a:pPr>
            <a:endParaRPr lang="en-US" altLang="zh-CN" sz="1600" kern="0" dirty="0">
              <a:solidFill>
                <a:srgbClr val="000000"/>
              </a:solidFill>
              <a:latin typeface="Times New Roman"/>
              <a:ea typeface="MS Gothic"/>
              <a:sym typeface="OPPOSans M"/>
            </a:endParaRPr>
          </a:p>
          <a:p>
            <a:pPr lvl="1" defTabSz="449263">
              <a:buClr>
                <a:srgbClr val="000000"/>
              </a:buClr>
              <a:buSzPct val="100000"/>
            </a:pPr>
            <a:endParaRPr lang="zh-CN" altLang="en-US" dirty="0"/>
          </a:p>
        </p:txBody>
      </p:sp>
    </p:spTree>
    <p:extLst>
      <p:ext uri="{BB962C8B-B14F-4D97-AF65-F5344CB8AC3E}">
        <p14:creationId xmlns:p14="http://schemas.microsoft.com/office/powerpoint/2010/main" val="9062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GB" dirty="0" err="1"/>
              <a:t>Zhisong</a:t>
            </a:r>
            <a:r>
              <a:rPr lang="en-GB" dirty="0"/>
              <a:t> </a:t>
            </a:r>
            <a:r>
              <a:rPr lang="en-GB"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8</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802.11-22/0963r0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694461"/>
          </a:xfrm>
        </p:spPr>
        <p:txBody>
          <a:bodyPr/>
          <a:lstStyle/>
          <a:p>
            <a:r>
              <a:rPr lang="en-US" altLang="zh-CN" sz="2800" dirty="0">
                <a:latin typeface="Times New Roman" panose="02020603050405020304" pitchFamily="18" charset="0"/>
                <a:cs typeface="Times New Roman" panose="02020603050405020304" pitchFamily="18" charset="0"/>
              </a:rPr>
              <a:t>Use case #3: </a:t>
            </a:r>
            <a:r>
              <a:rPr lang="en-US" altLang="zh-CN" sz="2800" dirty="0">
                <a:solidFill>
                  <a:srgbClr val="000000"/>
                </a:solidFill>
                <a:ea typeface="MS Gothic"/>
              </a:rPr>
              <a:t>Logistics and warehousing</a:t>
            </a:r>
            <a:endParaRPr lang="en-US" sz="2800" dirty="0"/>
          </a:p>
        </p:txBody>
      </p:sp>
      <p:sp>
        <p:nvSpPr>
          <p:cNvPr id="13" name="Text Box 21">
            <a:extLst>
              <a:ext uri="{FF2B5EF4-FFF2-40B4-BE49-F238E27FC236}">
                <a16:creationId xmlns:a16="http://schemas.microsoft.com/office/drawing/2014/main" id="{7FDC19EF-1CB2-406C-86FB-EB3EDB7F29E5}"/>
              </a:ext>
            </a:extLst>
          </p:cNvPr>
          <p:cNvSpPr txBox="1">
            <a:spLocks noChangeArrowheads="1"/>
          </p:cNvSpPr>
          <p:nvPr/>
        </p:nvSpPr>
        <p:spPr bwMode="black">
          <a:xfrm>
            <a:off x="523875" y="1380263"/>
            <a:ext cx="7924800" cy="3046988"/>
          </a:xfrm>
          <a:prstGeom prst="rect">
            <a:avLst/>
          </a:prstGeom>
          <a:noFill/>
          <a:ln w="9525" algn="ctr">
            <a:noFill/>
            <a:miter lim="800000"/>
            <a:headEnd/>
            <a:tailEnd/>
          </a:ln>
        </p:spPr>
        <p:txBody>
          <a:bodyPr wrap="square">
            <a:spAutoFit/>
          </a:bodyPr>
          <a:lstStyle/>
          <a:p>
            <a:pPr marL="285750" lvl="2" indent="-285750" algn="just" defTabSz="449263">
              <a:spcBef>
                <a:spcPts val="600"/>
              </a:spcBef>
              <a:spcAft>
                <a:spcPts val="600"/>
              </a:spcAft>
              <a:buClr>
                <a:srgbClr val="000000"/>
              </a:buClr>
              <a:buSzPct val="100000"/>
              <a:buFont typeface="Wingdings" panose="05000000000000000000" pitchFamily="2" charset="2"/>
              <a:buChar char="p"/>
            </a:pPr>
            <a:r>
              <a:rPr lang="en-US" altLang="zh-CN" sz="1800" kern="0" dirty="0">
                <a:solidFill>
                  <a:srgbClr val="000000"/>
                </a:solidFill>
                <a:latin typeface="Times New Roman"/>
                <a:ea typeface="MS Gothic"/>
                <a:sym typeface="OPPOSans M"/>
              </a:rPr>
              <a:t>AMP IoT device </a:t>
            </a:r>
            <a:r>
              <a:rPr lang="en-US" altLang="zh-CN" sz="1800" kern="0" dirty="0">
                <a:solidFill>
                  <a:srgbClr val="000000"/>
                </a:solidFill>
                <a:latin typeface="Times New Roman"/>
                <a:ea typeface="MS Gothic"/>
              </a:rPr>
              <a:t>can be attached on the packet for goods tracking when they are being transferred, stored, loaded/unloaded, and inventoried for logistics and warehousing.</a:t>
            </a:r>
            <a:endParaRPr lang="en-US" altLang="zh-CN" sz="1800" kern="0" dirty="0">
              <a:solidFill>
                <a:srgbClr val="000000"/>
              </a:solidFill>
              <a:latin typeface="Times New Roman"/>
              <a:ea typeface="MS Gothic"/>
              <a:sym typeface="OPPOSans M"/>
            </a:endParaRPr>
          </a:p>
          <a:p>
            <a:pPr marL="285750" lvl="2" indent="-285750" defTabSz="449263">
              <a:spcBef>
                <a:spcPts val="600"/>
              </a:spcBef>
              <a:spcAft>
                <a:spcPts val="600"/>
              </a:spcAft>
              <a:buClr>
                <a:srgbClr val="000000"/>
              </a:buClr>
              <a:buSzPct val="100000"/>
              <a:buFont typeface="Wingdings" panose="05000000000000000000" pitchFamily="2" charset="2"/>
              <a:buChar char="p"/>
            </a:pPr>
            <a:r>
              <a:rPr lang="en-US" altLang="zh-CN" sz="1800" b="1" kern="0" dirty="0">
                <a:solidFill>
                  <a:srgbClr val="000000"/>
                </a:solidFill>
                <a:latin typeface="Times New Roman"/>
                <a:ea typeface="MS Gothic"/>
                <a:sym typeface="OPPOSans M"/>
              </a:rPr>
              <a:t>Requirements of the IoT devices:</a:t>
            </a:r>
          </a:p>
          <a:p>
            <a:pPr marL="504000" lvl="1" indent="-216000" defTabSz="449263">
              <a:spcAft>
                <a:spcPts val="600"/>
              </a:spcAft>
              <a:buClr>
                <a:srgbClr val="000000"/>
              </a:buClr>
              <a:buSzPct val="100000"/>
              <a:buFontTx/>
              <a:buChar char="⁻"/>
            </a:pPr>
            <a:r>
              <a:rPr lang="en-US" altLang="zh-CN" sz="1800" kern="0" dirty="0">
                <a:solidFill>
                  <a:srgbClr val="0000FF"/>
                </a:solidFill>
                <a:latin typeface="Times New Roman"/>
                <a:ea typeface="MS Gothic"/>
                <a:sym typeface="OPPOSans M"/>
              </a:rPr>
              <a:t>Battery-less</a:t>
            </a:r>
            <a:r>
              <a:rPr lang="en-US" altLang="zh-CN" sz="1800" kern="0" dirty="0">
                <a:solidFill>
                  <a:srgbClr val="000000"/>
                </a:solidFill>
                <a:latin typeface="Times New Roman"/>
                <a:ea typeface="MS Gothic"/>
                <a:sym typeface="OPPOSans M"/>
              </a:rPr>
              <a:t>, thus no need to use a battery</a:t>
            </a:r>
          </a:p>
          <a:p>
            <a:pPr marL="504000" lvl="1" indent="-216000" defTabSz="449263">
              <a:spcAft>
                <a:spcPts val="600"/>
              </a:spcAft>
              <a:buClr>
                <a:srgbClr val="000000"/>
              </a:buClr>
              <a:buSzPct val="100000"/>
              <a:buFontTx/>
              <a:buChar char="⁻"/>
            </a:pPr>
            <a:r>
              <a:rPr lang="en-US" altLang="zh-CN" sz="1800" kern="0" dirty="0">
                <a:solidFill>
                  <a:srgbClr val="000000"/>
                </a:solidFill>
                <a:latin typeface="Times New Roman"/>
                <a:ea typeface="MS Gothic"/>
                <a:sym typeface="OPPOSans M"/>
              </a:rPr>
              <a:t>Low complexity and small size, e.g., </a:t>
            </a:r>
            <a:r>
              <a:rPr lang="en-US" altLang="zh-CN" sz="1800" kern="0" dirty="0">
                <a:solidFill>
                  <a:srgbClr val="0000FF"/>
                </a:solidFill>
                <a:latin typeface="Times New Roman"/>
                <a:ea typeface="MS Gothic"/>
                <a:sym typeface="OPPOSans M"/>
              </a:rPr>
              <a:t>thickness of 1mm and area of no larger than several </a:t>
            </a:r>
            <a:r>
              <a:rPr lang="en-US" altLang="zh-CN" sz="1800" dirty="0">
                <a:solidFill>
                  <a:srgbClr val="0000FF"/>
                </a:solidFill>
                <a:ea typeface="Times New Roman" panose="02020603050405020304" pitchFamily="18" charset="0"/>
              </a:rPr>
              <a:t>cm</a:t>
            </a:r>
            <a:r>
              <a:rPr lang="en-US" altLang="zh-CN" sz="1800" baseline="30000" dirty="0">
                <a:solidFill>
                  <a:srgbClr val="0000FF"/>
                </a:solidFill>
                <a:ea typeface="Times New Roman" panose="02020603050405020304" pitchFamily="18" charset="0"/>
              </a:rPr>
              <a:t>2</a:t>
            </a:r>
          </a:p>
          <a:p>
            <a:pPr marL="504000" lvl="1" indent="-216000" defTabSz="449263">
              <a:spcAft>
                <a:spcPts val="600"/>
              </a:spcAft>
              <a:buClr>
                <a:srgbClr val="000000"/>
              </a:buClr>
              <a:buSzPct val="100000"/>
              <a:buFontTx/>
              <a:buChar char="⁻"/>
            </a:pPr>
            <a:r>
              <a:rPr lang="en-US" altLang="zh-CN" sz="1800" kern="0" dirty="0">
                <a:solidFill>
                  <a:srgbClr val="000000"/>
                </a:solidFill>
                <a:latin typeface="Times New Roman"/>
                <a:ea typeface="MS Gothic"/>
                <a:sym typeface="OPPOSans M"/>
              </a:rPr>
              <a:t>Coverage: </a:t>
            </a:r>
            <a:r>
              <a:rPr lang="en-US" altLang="zh-CN" sz="1800" kern="0" dirty="0">
                <a:solidFill>
                  <a:srgbClr val="0000FF"/>
                </a:solidFill>
                <a:latin typeface="Times New Roman"/>
                <a:ea typeface="MS Gothic"/>
                <a:sym typeface="OPPOSans M"/>
              </a:rPr>
              <a:t>up to 30m </a:t>
            </a:r>
            <a:r>
              <a:rPr lang="en-US" altLang="zh-CN" sz="1800" kern="0" dirty="0">
                <a:solidFill>
                  <a:srgbClr val="000000"/>
                </a:solidFill>
                <a:latin typeface="Times New Roman"/>
                <a:ea typeface="MS Gothic"/>
                <a:sym typeface="OPPOSans M"/>
              </a:rPr>
              <a:t>for indoor case, </a:t>
            </a:r>
            <a:r>
              <a:rPr lang="en-US" altLang="zh-CN" sz="1800" kern="0" dirty="0">
                <a:solidFill>
                  <a:srgbClr val="0000FF"/>
                </a:solidFill>
                <a:latin typeface="Times New Roman"/>
                <a:ea typeface="MS Gothic"/>
                <a:sym typeface="OPPOSans M"/>
              </a:rPr>
              <a:t>up to 100m</a:t>
            </a:r>
            <a:r>
              <a:rPr lang="en-US" altLang="zh-CN" sz="1800" kern="0" dirty="0">
                <a:solidFill>
                  <a:srgbClr val="000000"/>
                </a:solidFill>
                <a:latin typeface="Times New Roman"/>
                <a:ea typeface="MS Gothic"/>
                <a:sym typeface="OPPOSans M"/>
              </a:rPr>
              <a:t> for outdoor  case</a:t>
            </a:r>
          </a:p>
          <a:p>
            <a:pPr marL="504000" lvl="1" indent="-216000" defTabSz="449263">
              <a:spcAft>
                <a:spcPts val="600"/>
              </a:spcAft>
              <a:buClr>
                <a:srgbClr val="000000"/>
              </a:buClr>
              <a:buSzPct val="100000"/>
              <a:buFontTx/>
              <a:buChar char="⁻"/>
            </a:pPr>
            <a:r>
              <a:rPr lang="en-US" altLang="zh-CN" sz="1800" kern="0" dirty="0">
                <a:solidFill>
                  <a:srgbClr val="000000"/>
                </a:solidFill>
                <a:latin typeface="Times New Roman"/>
                <a:ea typeface="MS Gothic"/>
                <a:sym typeface="OPPOSans M"/>
              </a:rPr>
              <a:t>Processing (i.e., reading IDs) </a:t>
            </a:r>
            <a:r>
              <a:rPr lang="en-US" altLang="zh-CN" sz="1800" kern="0" dirty="0">
                <a:solidFill>
                  <a:srgbClr val="0000FF"/>
                </a:solidFill>
                <a:latin typeface="Times New Roman"/>
                <a:ea typeface="MS Gothic"/>
                <a:sym typeface="OPPOSans M"/>
              </a:rPr>
              <a:t>hundreds to thousands of devices per second</a:t>
            </a:r>
            <a:r>
              <a:rPr lang="en-US" altLang="zh-CN" sz="1800" kern="0" dirty="0">
                <a:solidFill>
                  <a:srgbClr val="000000"/>
                </a:solidFill>
                <a:latin typeface="Times New Roman"/>
                <a:ea typeface="MS Gothic"/>
                <a:sym typeface="OPPOSans M"/>
              </a:rPr>
              <a:t>.</a:t>
            </a:r>
          </a:p>
        </p:txBody>
      </p:sp>
      <p:grpSp>
        <p:nvGrpSpPr>
          <p:cNvPr id="14" name="组合 13">
            <a:extLst>
              <a:ext uri="{FF2B5EF4-FFF2-40B4-BE49-F238E27FC236}">
                <a16:creationId xmlns:a16="http://schemas.microsoft.com/office/drawing/2014/main" id="{FCD2CC81-A3CB-4BE0-9B40-3A4F5F396B88}"/>
              </a:ext>
            </a:extLst>
          </p:cNvPr>
          <p:cNvGrpSpPr/>
          <p:nvPr/>
        </p:nvGrpSpPr>
        <p:grpSpPr>
          <a:xfrm>
            <a:off x="647700" y="4461086"/>
            <a:ext cx="8001000" cy="1939714"/>
            <a:chOff x="509337" y="4384886"/>
            <a:chExt cx="7900737" cy="1714820"/>
          </a:xfrm>
        </p:grpSpPr>
        <p:pic>
          <p:nvPicPr>
            <p:cNvPr id="8" name="图片 7">
              <a:extLst>
                <a:ext uri="{FF2B5EF4-FFF2-40B4-BE49-F238E27FC236}">
                  <a16:creationId xmlns:a16="http://schemas.microsoft.com/office/drawing/2014/main" id="{0FEEF25E-7153-4CDB-BBA8-6EB3CC593F03}"/>
                </a:ext>
              </a:extLst>
            </p:cNvPr>
            <p:cNvPicPr>
              <a:picLocks noChangeAspect="1"/>
            </p:cNvPicPr>
            <p:nvPr/>
          </p:nvPicPr>
          <p:blipFill>
            <a:blip r:embed="rId3"/>
            <a:stretch>
              <a:fillRect/>
            </a:stretch>
          </p:blipFill>
          <p:spPr>
            <a:xfrm>
              <a:off x="3100137" y="4422999"/>
              <a:ext cx="2751222" cy="1676706"/>
            </a:xfrm>
            <a:prstGeom prst="rect">
              <a:avLst/>
            </a:prstGeom>
          </p:spPr>
        </p:pic>
        <p:pic>
          <p:nvPicPr>
            <p:cNvPr id="7" name="图片 6">
              <a:extLst>
                <a:ext uri="{FF2B5EF4-FFF2-40B4-BE49-F238E27FC236}">
                  <a16:creationId xmlns:a16="http://schemas.microsoft.com/office/drawing/2014/main" id="{223D5AF5-8DD6-4FCA-9143-8ECE44283081}"/>
                </a:ext>
              </a:extLst>
            </p:cNvPr>
            <p:cNvPicPr>
              <a:picLocks noChangeAspect="1"/>
            </p:cNvPicPr>
            <p:nvPr/>
          </p:nvPicPr>
          <p:blipFill>
            <a:blip r:embed="rId4"/>
            <a:stretch>
              <a:fillRect/>
            </a:stretch>
          </p:blipFill>
          <p:spPr>
            <a:xfrm>
              <a:off x="5827294" y="4388896"/>
              <a:ext cx="2582780" cy="1710809"/>
            </a:xfrm>
            <a:prstGeom prst="rect">
              <a:avLst/>
            </a:prstGeom>
          </p:spPr>
        </p:pic>
        <p:pic>
          <p:nvPicPr>
            <p:cNvPr id="10" name="图片 9">
              <a:extLst>
                <a:ext uri="{FF2B5EF4-FFF2-40B4-BE49-F238E27FC236}">
                  <a16:creationId xmlns:a16="http://schemas.microsoft.com/office/drawing/2014/main" id="{369EA5BB-D26C-4A4A-9BF3-C5D8DCE6E596}"/>
                </a:ext>
              </a:extLst>
            </p:cNvPr>
            <p:cNvPicPr>
              <a:picLocks noChangeAspect="1"/>
            </p:cNvPicPr>
            <p:nvPr/>
          </p:nvPicPr>
          <p:blipFill>
            <a:blip r:embed="rId5"/>
            <a:stretch>
              <a:fillRect/>
            </a:stretch>
          </p:blipFill>
          <p:spPr>
            <a:xfrm>
              <a:off x="509337" y="4384886"/>
              <a:ext cx="2666999" cy="1714820"/>
            </a:xfrm>
            <a:prstGeom prst="rect">
              <a:avLst/>
            </a:prstGeom>
          </p:spPr>
        </p:pic>
      </p:grpSp>
    </p:spTree>
    <p:extLst>
      <p:ext uri="{BB962C8B-B14F-4D97-AF65-F5344CB8AC3E}">
        <p14:creationId xmlns:p14="http://schemas.microsoft.com/office/powerpoint/2010/main" val="12312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2" name="Footer Placeholder 1">
            <a:extLst>
              <a:ext uri="{FF2B5EF4-FFF2-40B4-BE49-F238E27FC236}">
                <a16:creationId xmlns:a16="http://schemas.microsoft.com/office/drawing/2014/main" id="{3DB0B70F-879D-40AB-9773-704457BADD39}"/>
              </a:ext>
            </a:extLst>
          </p:cNvPr>
          <p:cNvSpPr>
            <a:spLocks noGrp="1"/>
          </p:cNvSpPr>
          <p:nvPr>
            <p:ph type="ftr" sz="quarter" idx="3"/>
          </p:nvPr>
        </p:nvSpPr>
        <p:spPr/>
        <p:txBody>
          <a:bodyPr/>
          <a:lstStyle/>
          <a:p>
            <a:pPr>
              <a:defRPr/>
            </a:pPr>
            <a:r>
              <a:rPr lang="en-GB" dirty="0" err="1"/>
              <a:t>Zhisong</a:t>
            </a:r>
            <a:r>
              <a:rPr lang="en-GB" dirty="0"/>
              <a:t> </a:t>
            </a:r>
            <a:r>
              <a:rPr lang="en-GB" dirty="0" err="1"/>
              <a:t>Zuo</a:t>
            </a:r>
            <a:r>
              <a:rPr lang="en-GB" dirty="0"/>
              <a:t>(OPPO)</a:t>
            </a:r>
            <a:endParaRPr lang="en-US"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9</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802.11-22/0963r0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685800"/>
          </a:xfrm>
        </p:spPr>
        <p:txBody>
          <a:bodyPr/>
          <a:lstStyle/>
          <a:p>
            <a:r>
              <a:rPr lang="en-US" altLang="zh-CN" sz="2800" dirty="0">
                <a:latin typeface="Times New Roman" panose="02020603050405020304" pitchFamily="18" charset="0"/>
                <a:cs typeface="Times New Roman" panose="02020603050405020304" pitchFamily="18" charset="0"/>
              </a:rPr>
              <a:t>Use case #4: Smart </a:t>
            </a:r>
            <a:r>
              <a:rPr lang="en-US" altLang="zh-CN" sz="2800" dirty="0">
                <a:solidFill>
                  <a:srgbClr val="000000"/>
                </a:solidFill>
                <a:ea typeface="MS Gothic"/>
              </a:rPr>
              <a:t>Agriculture</a:t>
            </a:r>
            <a:endParaRPr lang="en-US" sz="2800" dirty="0"/>
          </a:p>
        </p:txBody>
      </p:sp>
      <p:sp>
        <p:nvSpPr>
          <p:cNvPr id="13" name="Text Box 21">
            <a:extLst>
              <a:ext uri="{FF2B5EF4-FFF2-40B4-BE49-F238E27FC236}">
                <a16:creationId xmlns:a16="http://schemas.microsoft.com/office/drawing/2014/main" id="{7FDC19EF-1CB2-406C-86FB-EB3EDB7F29E5}"/>
              </a:ext>
            </a:extLst>
          </p:cNvPr>
          <p:cNvSpPr txBox="1">
            <a:spLocks noChangeArrowheads="1"/>
          </p:cNvSpPr>
          <p:nvPr/>
        </p:nvSpPr>
        <p:spPr bwMode="black">
          <a:xfrm>
            <a:off x="669759" y="1531709"/>
            <a:ext cx="7788442" cy="923330"/>
          </a:xfrm>
          <a:prstGeom prst="rect">
            <a:avLst/>
          </a:prstGeom>
          <a:noFill/>
          <a:ln w="9525" algn="ctr">
            <a:noFill/>
            <a:miter lim="800000"/>
            <a:headEnd/>
            <a:tailEnd/>
          </a:ln>
        </p:spPr>
        <p:txBody>
          <a:bodyPr wrap="square">
            <a:spAutoFit/>
          </a:bodyPr>
          <a:lstStyle/>
          <a:p>
            <a:pPr marL="285750" lvl="2" indent="-285750" defTabSz="449263">
              <a:spcBef>
                <a:spcPts val="600"/>
              </a:spcBef>
              <a:spcAft>
                <a:spcPts val="600"/>
              </a:spcAft>
              <a:buClr>
                <a:srgbClr val="000000"/>
              </a:buClr>
              <a:buSzPct val="100000"/>
              <a:buFont typeface="Wingdings" panose="05000000000000000000" pitchFamily="2" charset="2"/>
              <a:buChar char="p"/>
            </a:pPr>
            <a:r>
              <a:rPr lang="en-US" altLang="zh-CN" sz="1800" kern="0" dirty="0">
                <a:solidFill>
                  <a:srgbClr val="000000"/>
                </a:solidFill>
                <a:latin typeface="Times New Roman"/>
                <a:ea typeface="MS Gothic"/>
                <a:sym typeface="OPPOSans M"/>
              </a:rPr>
              <a:t>AMP IoT</a:t>
            </a:r>
            <a:r>
              <a:rPr lang="en-US" altLang="zh-CN" sz="1800" kern="0" dirty="0">
                <a:solidFill>
                  <a:srgbClr val="000000"/>
                </a:solidFill>
                <a:latin typeface="Times New Roman"/>
                <a:ea typeface="MS Gothic"/>
              </a:rPr>
              <a:t> devices can be used to monitor soil moisture, soil fertility, temperature, wind speed, plant growth etc. It can also be used to control the agricultural facilities such as irrigation system.</a:t>
            </a:r>
          </a:p>
        </p:txBody>
      </p:sp>
      <p:pic>
        <p:nvPicPr>
          <p:cNvPr id="12" name="Picture 4" descr="https://www.stamicarbon.com/sites/default/files/styles/2560_x_height/public/2019-04/future.png?itok=YLNADQDP">
            <a:extLst>
              <a:ext uri="{FF2B5EF4-FFF2-40B4-BE49-F238E27FC236}">
                <a16:creationId xmlns:a16="http://schemas.microsoft.com/office/drawing/2014/main" id="{EB43D3F8-F3C9-4269-AEF1-C2A2B6024D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029" y="2909952"/>
            <a:ext cx="3703001" cy="2448996"/>
          </a:xfrm>
          <a:prstGeom prst="rect">
            <a:avLst/>
          </a:prstGeom>
          <a:noFill/>
        </p:spPr>
      </p:pic>
      <p:sp>
        <p:nvSpPr>
          <p:cNvPr id="4" name="矩形 3">
            <a:extLst>
              <a:ext uri="{FF2B5EF4-FFF2-40B4-BE49-F238E27FC236}">
                <a16:creationId xmlns:a16="http://schemas.microsoft.com/office/drawing/2014/main" id="{AB7B8BE4-BB2E-4A23-A82F-5E6BC6F36D33}"/>
              </a:ext>
            </a:extLst>
          </p:cNvPr>
          <p:cNvSpPr/>
          <p:nvPr/>
        </p:nvSpPr>
        <p:spPr>
          <a:xfrm>
            <a:off x="669758" y="2794829"/>
            <a:ext cx="4381500" cy="2462213"/>
          </a:xfrm>
          <a:prstGeom prst="rect">
            <a:avLst/>
          </a:prstGeom>
        </p:spPr>
        <p:txBody>
          <a:bodyPr wrap="square">
            <a:spAutoFit/>
          </a:bodyPr>
          <a:lstStyle/>
          <a:p>
            <a:pPr marL="285750" lvl="2" indent="-285750" defTabSz="449263">
              <a:spcBef>
                <a:spcPts val="600"/>
              </a:spcBef>
              <a:spcAft>
                <a:spcPts val="600"/>
              </a:spcAft>
              <a:buClr>
                <a:srgbClr val="000000"/>
              </a:buClr>
              <a:buSzPct val="100000"/>
              <a:buFont typeface="Wingdings" panose="05000000000000000000" pitchFamily="2" charset="2"/>
              <a:buChar char="p"/>
            </a:pPr>
            <a:r>
              <a:rPr lang="en-US" altLang="zh-CN" sz="1800" b="1" kern="0" dirty="0">
                <a:solidFill>
                  <a:srgbClr val="000000"/>
                </a:solidFill>
                <a:latin typeface="Times New Roman"/>
                <a:ea typeface="MS Gothic"/>
                <a:sym typeface="OPPOSans M"/>
              </a:rPr>
              <a:t>Requirements of the AMP IoT devices:</a:t>
            </a:r>
          </a:p>
          <a:p>
            <a:pPr marL="504000" lvl="1" indent="-216000" defTabSz="449263">
              <a:buClr>
                <a:srgbClr val="000000"/>
              </a:buClr>
              <a:buSzPct val="100000"/>
              <a:buFontTx/>
              <a:buChar char="⁻"/>
            </a:pPr>
            <a:r>
              <a:rPr lang="en-US" altLang="zh-CN" sz="1800" kern="0" dirty="0">
                <a:solidFill>
                  <a:srgbClr val="0000FF"/>
                </a:solidFill>
                <a:latin typeface="Times New Roman"/>
                <a:ea typeface="MS Gothic"/>
                <a:sym typeface="OPPOSans M"/>
              </a:rPr>
              <a:t>Maintenance-free</a:t>
            </a:r>
            <a:r>
              <a:rPr lang="en-US" altLang="zh-CN" sz="1800" kern="0" dirty="0">
                <a:solidFill>
                  <a:srgbClr val="000000"/>
                </a:solidFill>
                <a:latin typeface="Times New Roman"/>
                <a:ea typeface="MS Gothic"/>
                <a:sym typeface="OPPOSans M"/>
              </a:rPr>
              <a:t> for battery, e.g., no battery replacement</a:t>
            </a:r>
            <a:r>
              <a:rPr lang="en-US" altLang="zh-CN" sz="1800" kern="0" dirty="0">
                <a:latin typeface="Times New Roman"/>
                <a:ea typeface="MS Gothic"/>
                <a:sym typeface="OPPOSans M"/>
              </a:rPr>
              <a:t>/recharging</a:t>
            </a: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Support </a:t>
            </a:r>
            <a:r>
              <a:rPr lang="en-US" altLang="zh-CN" sz="1800" kern="0" dirty="0">
                <a:solidFill>
                  <a:srgbClr val="0000FF"/>
                </a:solidFill>
                <a:latin typeface="Times New Roman"/>
                <a:ea typeface="MS Gothic"/>
                <a:sym typeface="OPPOSans M"/>
              </a:rPr>
              <a:t>hundreds to thousands of </a:t>
            </a:r>
            <a:r>
              <a:rPr lang="en-US" altLang="zh-CN" sz="1800" kern="0" dirty="0">
                <a:solidFill>
                  <a:srgbClr val="000000"/>
                </a:solidFill>
                <a:latin typeface="Times New Roman"/>
                <a:ea typeface="MS Gothic"/>
                <a:sym typeface="OPPOSans M"/>
              </a:rPr>
              <a:t>device connections</a:t>
            </a: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Coverage: </a:t>
            </a:r>
            <a:r>
              <a:rPr lang="en-US" altLang="zh-CN" sz="1800" kern="0" dirty="0">
                <a:solidFill>
                  <a:srgbClr val="0000FF"/>
                </a:solidFill>
                <a:latin typeface="Times New Roman"/>
                <a:ea typeface="MS Gothic"/>
                <a:sym typeface="OPPOSans M"/>
              </a:rPr>
              <a:t>up to 200m</a:t>
            </a:r>
          </a:p>
          <a:p>
            <a:pPr marL="504000" lvl="1" indent="-216000" defTabSz="449263">
              <a:buClr>
                <a:srgbClr val="000000"/>
              </a:buClr>
              <a:buSzPct val="100000"/>
              <a:buFontTx/>
              <a:buChar char="⁻"/>
            </a:pPr>
            <a:r>
              <a:rPr lang="en-US" altLang="zh-CN" sz="1800" kern="0" dirty="0">
                <a:solidFill>
                  <a:srgbClr val="000000"/>
                </a:solidFill>
                <a:latin typeface="Times New Roman"/>
                <a:ea typeface="MS Gothic"/>
                <a:sym typeface="OPPOSans M"/>
              </a:rPr>
              <a:t>Data rate: </a:t>
            </a:r>
            <a:r>
              <a:rPr lang="en-US" altLang="zh-CN" sz="1800" kern="0" dirty="0">
                <a:solidFill>
                  <a:srgbClr val="0000FF"/>
                </a:solidFill>
                <a:latin typeface="Times New Roman"/>
                <a:ea typeface="MS Gothic"/>
                <a:sym typeface="OPPOSans M"/>
              </a:rPr>
              <a:t>100kbps~1Mbps</a:t>
            </a:r>
            <a:endParaRPr lang="en-US" altLang="zh-CN" sz="1600" kern="0" dirty="0">
              <a:solidFill>
                <a:srgbClr val="0000FF"/>
              </a:solidFill>
              <a:latin typeface="Times New Roman"/>
              <a:ea typeface="MS Gothic"/>
              <a:sym typeface="OPPOSans M"/>
            </a:endParaRPr>
          </a:p>
          <a:p>
            <a:pPr marL="504000" lvl="1" indent="-216000" algn="just" defTabSz="449263">
              <a:buClr>
                <a:srgbClr val="000000"/>
              </a:buClr>
              <a:buSzPct val="100000"/>
              <a:buFontTx/>
              <a:buChar char="⁻"/>
            </a:pPr>
            <a:endParaRPr lang="en-US" altLang="zh-CN" sz="1800" kern="0" dirty="0">
              <a:solidFill>
                <a:srgbClr val="0000FF"/>
              </a:solidFill>
              <a:latin typeface="Times New Roman"/>
              <a:ea typeface="MS Gothic"/>
              <a:sym typeface="OPPOSans M"/>
            </a:endParaRPr>
          </a:p>
        </p:txBody>
      </p:sp>
    </p:spTree>
    <p:extLst>
      <p:ext uri="{BB962C8B-B14F-4D97-AF65-F5344CB8AC3E}">
        <p14:creationId xmlns:p14="http://schemas.microsoft.com/office/powerpoint/2010/main" val="331079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ACcor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 Submissio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 Submission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 Submiss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 Submission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 Submission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 Submission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 Submission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 Submission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ACcord Submission Template</Template>
  <TotalTime>76643</TotalTime>
  <Words>1272</Words>
  <Application>Microsoft Office PowerPoint</Application>
  <PresentationFormat>On-screen Show (4:3)</PresentationFormat>
  <Paragraphs>199</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等线</vt:lpstr>
      <vt:lpstr>MS Gothic</vt:lpstr>
      <vt:lpstr>OPPOSans M</vt:lpstr>
      <vt:lpstr>宋体</vt:lpstr>
      <vt:lpstr>Arial</vt:lpstr>
      <vt:lpstr>Times New Roman</vt:lpstr>
      <vt:lpstr>Wingdings</vt:lpstr>
      <vt:lpstr>ACcord Submission Template</vt:lpstr>
      <vt:lpstr>Use Cases for AMP IoT Devices</vt:lpstr>
      <vt:lpstr>Background(1) </vt:lpstr>
      <vt:lpstr>Background(2) </vt:lpstr>
      <vt:lpstr>Background(3) </vt:lpstr>
      <vt:lpstr>Motivation of support AMP IoT devices in WLAN </vt:lpstr>
      <vt:lpstr>Use case #1: Industrial Wireless Sensor Network</vt:lpstr>
      <vt:lpstr>Use case #2: Smart home</vt:lpstr>
      <vt:lpstr>Use case #3: Logistics and warehousing</vt:lpstr>
      <vt:lpstr>Use case #4: Smart Agriculture</vt:lpstr>
      <vt:lpstr>Summary</vt:lpstr>
      <vt:lpstr>Reference</vt:lpstr>
    </vt:vector>
  </TitlesOfParts>
  <Company>&lt;Company Name&gt;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&lt;Document Title&gt;</dc:title>
  <dc:creator>robert.stacey@intel.com</dc:creator>
  <cp:keywords>CTPClassification=:VisualMarkings=, CTPClassification=CTP_IC:VisualMarkings=, CTPClassification=CTP_IC</cp:keywords>
  <cp:lastModifiedBy>HUANG LEI</cp:lastModifiedBy>
  <cp:revision>1562</cp:revision>
  <cp:lastPrinted>1998-02-10T13:28:06Z</cp:lastPrinted>
  <dcterms:created xsi:type="dcterms:W3CDTF">2009-12-02T19:05:24Z</dcterms:created>
  <dcterms:modified xsi:type="dcterms:W3CDTF">2022-07-08T06:33:12Z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5c159031-6120-4243-bbd1-ee5f1f2e96d1</vt:lpwstr>
  </property>
  <property fmtid="{D5CDD505-2E9C-101B-9397-08002B2CF9AE}" pid="4" name="CTP_BU">
    <vt:lpwstr>NEXT GEN AND STANDARDS GROUP</vt:lpwstr>
  </property>
  <property fmtid="{D5CDD505-2E9C-101B-9397-08002B2CF9AE}" pid="5" name="CTP_TimeStamp">
    <vt:lpwstr>2018-05-10 07:13:18Z</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CTP_IC</vt:lpwstr>
  </property>
  <property fmtid="{D5CDD505-2E9C-101B-9397-08002B2CF9AE}" pid="9" name="_2015_ms_pID_725343">
    <vt:lpwstr>(3)dYjZlIMPNS1j1dqB6YP+lC/h/B/2pNPp3QOMNi78JruWsJCWfvOX7qOfqVmWapw5nAmNox2d
CepUHOcpyRPGxOrCF4f6Vm+bQd0a6PmeqnduPJBgJlDghSxD1avTFZ63x0RG46RNanxgx9xE
F6b37psHyh5fuVUFporEZMqQXqHBEypactmiYjvUeMxRaF03XE7S31+KHEROZafgT1HavpUh
nCZB99KB4/WSNUWkv0</vt:lpwstr>
  </property>
  <property fmtid="{D5CDD505-2E9C-101B-9397-08002B2CF9AE}" pid="10" name="_2015_ms_pID_7253431">
    <vt:lpwstr>0SXraQUmKnChBZ8aCVQGJMK6QJb2T9gmWfYivL7LSAq+XNuG8X7Xnk
ZVdgv1R/107n0QMg2bwSVk0XjgjCmTESK20xX3TJA65etUbDDk6Z9gBOACmis1hcjMZatQXm
Xng7Mb/2nLdPeqQsInuUJp7DZbD6Ozsn0e3xI0jgh97KDr5s7e/CgLe2gOTO+Gz7rGwQ7tvf
I1PSBBdCPI4H0IJPnwUWjQPraoJGijURx6me</vt:lpwstr>
  </property>
  <property fmtid="{D5CDD505-2E9C-101B-9397-08002B2CF9AE}" pid="11" name="_readonly">
    <vt:lpwstr/>
  </property>
  <property fmtid="{D5CDD505-2E9C-101B-9397-08002B2CF9AE}" pid="12" name="_change">
    <vt:lpwstr/>
  </property>
  <property fmtid="{D5CDD505-2E9C-101B-9397-08002B2CF9AE}" pid="13" name="_full-control">
    <vt:lpwstr/>
  </property>
  <property fmtid="{D5CDD505-2E9C-101B-9397-08002B2CF9AE}" pid="14" name="sflag">
    <vt:lpwstr>1561287843</vt:lpwstr>
  </property>
  <property fmtid="{D5CDD505-2E9C-101B-9397-08002B2CF9AE}" pid="15" name="_2015_ms_pID_7253432">
    <vt:lpwstr>srCqHiAMW9tZQpMu87my+bQ=</vt:lpwstr>
  </property>
</Properties>
</file>