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3" r:id="rId3"/>
    <p:sldId id="296" r:id="rId4"/>
    <p:sldId id="372" r:id="rId5"/>
    <p:sldId id="374" r:id="rId6"/>
    <p:sldId id="369" r:id="rId7"/>
    <p:sldId id="301" r:id="rId8"/>
    <p:sldId id="371" r:id="rId9"/>
    <p:sldId id="370" r:id="rId10"/>
    <p:sldId id="368" r:id="rId11"/>
    <p:sldId id="373" r:id="rId12"/>
    <p:sldId id="298" r:id="rId13"/>
    <p:sldId id="363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93826" autoAdjust="0"/>
  </p:normalViewPr>
  <p:slideViewPr>
    <p:cSldViewPr>
      <p:cViewPr varScale="1">
        <p:scale>
          <a:sx n="59" d="100"/>
          <a:sy n="59" d="100"/>
        </p:scale>
        <p:origin x="15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43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00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63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70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06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80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49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1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16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01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4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OPPO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OPPO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echniques to Support AMP </a:t>
            </a:r>
            <a:r>
              <a:rPr lang="en-US" altLang="zh-CN" dirty="0">
                <a:solidFill>
                  <a:schemeClr val="tx1"/>
                </a:solidFill>
              </a:rPr>
              <a:t>IoT Devices in WLAN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828800"/>
            <a:ext cx="7772400" cy="42672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2022-07-08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48550"/>
              </p:ext>
            </p:extLst>
          </p:nvPr>
        </p:nvGraphicFramePr>
        <p:xfrm>
          <a:off x="838200" y="2667000"/>
          <a:ext cx="7239000" cy="2203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Weijie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OPPO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Chuanfeng</a:t>
                      </a:r>
                      <a:r>
                        <a:rPr lang="en-US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>
                          <a:latin typeface="+mn-lt"/>
                          <a:ea typeface="Times New Roman"/>
                          <a:cs typeface="Arial"/>
                        </a:rPr>
                        <a:t>Zhisong</a:t>
                      </a: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i="0" dirty="0" err="1">
                          <a:latin typeface="+mn-lt"/>
                          <a:ea typeface="Times New Roman"/>
                          <a:cs typeface="Arial"/>
                        </a:rPr>
                        <a:t>Zuo</a:t>
                      </a:r>
                      <a:endParaRPr lang="en-US" sz="1200" i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Shengjiang</a:t>
                      </a:r>
                      <a:r>
                        <a:rPr lang="en-US" altLang="zh-CN" sz="1200" dirty="0"/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Rongyi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55381"/>
            <a:ext cx="8382000" cy="457200"/>
          </a:xfrm>
        </p:spPr>
        <p:txBody>
          <a:bodyPr/>
          <a:lstStyle/>
          <a:p>
            <a:r>
              <a:rPr lang="en-US" altLang="zh-CN" sz="2800" dirty="0"/>
              <a:t>Potential Technologies for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AMP-only IoT devices</a:t>
            </a:r>
            <a:r>
              <a:rPr lang="en-US" altLang="zh-CN" sz="2800" dirty="0"/>
              <a:t> (5)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1485900"/>
            <a:ext cx="7924006" cy="38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receiver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Backscattering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utilize techniques such as</a:t>
            </a: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narrow bandwidth operation for AMP portion (e.g., 187.5 kHz in sub-1 GHz),</a:t>
            </a: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simpler waveform/modulation/coding scheme (e.g., OOK/FSK), backscattering, simplified MAC protocol design and enhanced power saving.</a:t>
            </a:r>
          </a:p>
          <a:p>
            <a:pPr marL="17303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receiver + Ultra-low power active transmitter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utilizes techniques such as</a:t>
            </a: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narrow bandwidth operation for AMP portion (e.g., 187.5 kHz in sub-1 GHz),</a:t>
            </a: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simpler waveform/modulation/coding scheme (e.g., OOK/FSK), simplified MAC protocol design and enhanced power saving.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with the above is it has active transmitter. 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 are not precluded 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461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358" y="730088"/>
            <a:ext cx="8915401" cy="457200"/>
          </a:xfrm>
        </p:spPr>
        <p:txBody>
          <a:bodyPr/>
          <a:lstStyle/>
          <a:p>
            <a:r>
              <a:rPr lang="en-US" altLang="zh-CN" sz="2800" dirty="0"/>
              <a:t>Potential Technologies for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AMP-assisted IoT devices</a:t>
            </a:r>
            <a:r>
              <a:rPr lang="en-US" altLang="zh-CN" sz="2800" dirty="0"/>
              <a:t> (6)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22223" y="1371600"/>
            <a:ext cx="8021637" cy="358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 legacy PHY design with MAC enhancement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 to legacy STA, but possibly with simplified MAC protocol design and/or enhanced power saving/management</a:t>
            </a:r>
          </a:p>
          <a:p>
            <a:pPr marL="744538" lvl="2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PHY design enabling ultra-low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transceiver with MAC enhancement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 bandwidth operation for AMP portion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receiver + Ultra-low power transmitter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Simplified MAC protocol design and/or enhanced power saving/management</a:t>
            </a:r>
          </a:p>
          <a:p>
            <a:pPr marL="744538" lvl="2" indent="0">
              <a:spcBef>
                <a:spcPts val="0"/>
              </a:spcBef>
              <a:spcAft>
                <a:spcPts val="600"/>
              </a:spcAft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 are not precluded </a:t>
            </a:r>
          </a:p>
          <a:p>
            <a:pPr marL="1087438" lvl="2" indent="-342900" algn="just">
              <a:spcBef>
                <a:spcPts val="0"/>
              </a:spcBef>
              <a:spcAft>
                <a:spcPts val="600"/>
              </a:spcAft>
              <a:buFont typeface="+mj-ea"/>
              <a:buAutoNum type="circleNumDbPlain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960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presentation, the following topics are discussed 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supporting AMP I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devices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AMP IoT device types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functional requirements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technology in order to support AMP IoT devices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techniques for different AMP IoT device types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tackle the challenge of supporting AMP IoT devices, the following techniques can be considered: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bandwidth operation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complexity modulation and coding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Backscattering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MAC protocol design and enhanced power saving/management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2849809-A083-499F-AE17-03B90562089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AA6357-775F-45FA-8FCA-9A5860335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62DC36-67CF-4150-8293-D63229D7BC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F80907-973B-426E-885D-F2A447582C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58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6624781-0091-4801-8AD1-8063E143391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D01F4B-57B8-4CD3-9BC0-CB60BA3FC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D167DE-99DE-46D0-95BF-C8BDB9C99C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E89D0A9-4B18-49EE-8A33-D4977D2F5DDD}"/>
              </a:ext>
            </a:extLst>
          </p:cNvPr>
          <p:cNvSpPr txBox="1">
            <a:spLocks/>
          </p:cNvSpPr>
          <p:nvPr/>
        </p:nvSpPr>
        <p:spPr>
          <a:xfrm>
            <a:off x="457200" y="673278"/>
            <a:ext cx="8272430" cy="542272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kern="0" dirty="0"/>
              <a:t>Reference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J.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Im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H. -S. Kim and D. D.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Wentzloff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"A 470µW −92.5dBm OOK/FSK Receiver for IEEE 802.11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WiFi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 LP-WUR," ESSCIRC 2018 - IEEE 44th European Solid State Circuits Conference (ESSCIRC), 2018, pp. 302-305,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10.1109/ESSCIRC.2018.8494331.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J.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Im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H. Kim and D. D.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Wentzloff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"A 217µW −82dBm IEEE 802.11 Wi-Fi LP-WUR using a 3rd- Harmonic Passive Mixer," 2018 IEEE Radio Frequency Integrated Circuits Symposium (RFIC), 2018, pp. 172-175,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10.1109/RFIC.2018.8428988.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R. Liu et al., "An 802.11ba-Based Wake-Up Radio Receiver With Wi-Fi Transceiver Integration," in IEEE Journal of Solid-State Circuits, vol. 55, no. 5, pp. 1151-1164, May 2020,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10.1109/JSSC.2019.2957651. 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 K. Tang et al., "A 75.3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pJ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/b Ultra-Low Power MEMS-Based FSK Transmitter in ISM-915 MHz Band for Pico-IoT Applications," 2021 IEEE International Symposium on Circuits and Systems (ISCAS), 2021, pp. 1-4,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10.1109/ISCAS51556.2021.9401715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M. S. Jahan, J. Langford and J. Holleman, "A low-power FSK/OOK transmitter for 915 MHz ISM band," 2015 IEEE Radio Frequency Integrated Circuits Symposium (RFIC), 2015, pp. 163-166,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10.1109/RFIC.2015.7337730. 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 J. Bae and H.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Yoo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"A low energy injection-locked FSK transceiver with frequency-to-amplitude conversion for body sensor applications," 2010 Symposium on VLSI Circuits, 2010, pp. 133-134,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10.1109/VLSIC.2010.5560325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altLang="zh-CN" sz="1400" b="0" kern="0" dirty="0">
                <a:latin typeface="+mj-lt"/>
                <a:ea typeface="+mj-ea"/>
                <a:cs typeface="+mj-cs"/>
              </a:rPr>
              <a:t>J.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Kimionis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A. Georgiadis,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Sangkil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 Kim, A.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Collado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K.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Niotaki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 and M. M.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Tentzeris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, "An enhanced-range RFID tag using an ambient energy powered reflection amplifier," 2014 IEEE MTT-S International Microwave Symposium (IMS2014), 2014, pp. 1-4, </a:t>
            </a:r>
            <a:r>
              <a:rPr lang="en-US" altLang="zh-CN" sz="1400" b="0" kern="0" dirty="0" err="1">
                <a:latin typeface="+mj-lt"/>
                <a:ea typeface="+mj-ea"/>
                <a:cs typeface="+mj-cs"/>
              </a:rPr>
              <a:t>doi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: 10.1109/MWSYM.2014.6848653.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pt-BR" altLang="zh-CN" sz="1400" b="0" kern="0" dirty="0">
                <a:latin typeface="+mj-lt"/>
                <a:ea typeface="+mj-ea"/>
                <a:cs typeface="+mj-cs"/>
              </a:rPr>
              <a:t>D Matos, R Correia,NB Carvalho, </a:t>
            </a:r>
            <a:r>
              <a:rPr lang="en-US" altLang="zh-CN" sz="1400" b="0" kern="0" dirty="0">
                <a:latin typeface="+mj-lt"/>
                <a:ea typeface="+mj-ea"/>
                <a:cs typeface="+mj-cs"/>
              </a:rPr>
              <a:t>”Dual-Band FET-Based Reflection Amplifier for Backscatter Modulator Performance Enhancement”</a:t>
            </a:r>
            <a:r>
              <a:rPr lang="pt-BR" altLang="zh-CN" sz="1400" b="0" kern="0" dirty="0">
                <a:latin typeface="+mj-lt"/>
                <a:ea typeface="+mj-ea"/>
                <a:cs typeface="+mj-cs"/>
              </a:rPr>
              <a:t>  URSI Radio Science Letters, 202</a:t>
            </a:r>
          </a:p>
          <a:p>
            <a:pPr marL="284163" lvl="1" indent="-284163" algn="just" defTabSz="449263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400" b="0" kern="0" dirty="0">
                <a:latin typeface="+mj-lt"/>
                <a:ea typeface="+mj-ea"/>
                <a:cs typeface="+mj-cs"/>
              </a:rPr>
              <a:t>11-22-0970-00-0amp-feasibility of supporting AMP IoT devices in WLAN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146FF4-254E-44E3-90C0-9D7017C1A27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084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942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of support AMP IoT devices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IoT device types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functional requirements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technologies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5324" y="28534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8229600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support AMP IoT devices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6593" y="1530835"/>
            <a:ext cx="7770813" cy="46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support AMP IoT devices in Wi-Fi system, there may be some challenges: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Devices with extremely-low complexity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be supported 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simplified RF and baseband architecture, limited memory etc. 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may not be able to support OFDM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Devices with ultra-low power consumption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be supported 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only several to tens of micro-Watt power can be harvested using wireless radio waves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less than 1 mill-Watt power can be harvested using solar 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panel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1cm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Power-hungry operation due to non-ideal power supply using energy harvester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only small amount of power can be harvested in most of the use cases</a:t>
            </a:r>
          </a:p>
          <a:p>
            <a:pPr marL="1087438" lvl="2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the harvested power is not stable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and coexistence with legacy Wi-Fi system is still required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55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6893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AMP IoT device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types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342067"/>
            <a:ext cx="7924006" cy="447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73038" indent="-342900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AMP-only IoT device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ultra-low complexity (e.g., small bandwidth less than 1 MHz, not support OFDM etc.), ultra-low power consumption (e.g., maximum power consumption of less than 1mw).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power harvested from ambient power source(s) and can be battery-less or has very limited power storage capability (e.g., less than 20mAh).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for asset management, tracking etc. in use cases such as smart home, logistics and warehouse, manufacturing etc.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342900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AMP-assisted IoT device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 to legacy 802.11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802.11n/11ah) device, but with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enhanced MAC features (e.g., enhanced power management &amp; power saving) to well adapt to operation with kinds of ambient power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use power harvested from ambient power source(s) and have higher power storage capability than AMP-only </a:t>
            </a: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IoT device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larger than 300mAh)</a:t>
            </a:r>
          </a:p>
          <a:p>
            <a:pPr marL="630238" lvl="1" indent="-342900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for sensor data collection, monitoring etc. in use cases such as IWSN, agriculture etc.</a:t>
            </a:r>
          </a:p>
          <a:p>
            <a:pPr marL="744538" lvl="2" indent="0">
              <a:spcBef>
                <a:spcPts val="0"/>
              </a:spcBef>
              <a:spcAft>
                <a:spcPts val="200"/>
              </a:spcAft>
            </a:pPr>
            <a:endParaRPr lang="en-US" altLang="zh-CN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2022</a:t>
            </a:r>
            <a:endParaRPr lang="en-GB" altLang="zh-CN" sz="1800" b="1" dirty="0"/>
          </a:p>
          <a:p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22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8229600" cy="457200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functional requirement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09600" y="1371600"/>
            <a:ext cx="8001000" cy="433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73038" indent="-342900" algn="just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AMP-only IoT device </a:t>
            </a: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potential function requirements include: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Supported operation band: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 1GHz and 2.4GHz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 of power consumption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1mw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Coexistence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backward compatibility and coexistence with legacy devices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energy harvesting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to 30m for indoor case and up to 100m for outdoor case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endParaRPr lang="en-US" altLang="zh-CN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342900" algn="just"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AMP-assisted IoT device, </a:t>
            </a: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potential function requirements include: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Supported operation band: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2.4GHz and sub 1GHz</a:t>
            </a: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 optimized power saving and power management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energy harvesting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endParaRPr lang="en-US" altLang="zh-CN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30m for indoor case and up to 200m for outdoor case</a:t>
            </a:r>
          </a:p>
          <a:p>
            <a:pPr marL="1201738" lvl="3" indent="0" algn="just">
              <a:spcBef>
                <a:spcPts val="0"/>
              </a:spcBef>
              <a:spcAft>
                <a:spcPts val="2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7438" lvl="2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338" lvl="1" indent="0" algn="just">
              <a:spcBef>
                <a:spcPts val="0"/>
              </a:spcBef>
              <a:spcAft>
                <a:spcPts val="2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4538" lvl="2" indent="0" algn="just">
              <a:spcBef>
                <a:spcPts val="0"/>
              </a:spcBef>
              <a:spcAft>
                <a:spcPts val="200"/>
              </a:spcAft>
            </a:pPr>
            <a:endParaRPr lang="en-US" altLang="zh-CN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36C3DB-89C7-42C9-B413-7DD8CE3A1C7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E6B82B-0C44-4DEC-819C-AAF5B387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51894-4C08-4434-BEF3-0F691D144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C4B567-58F3-4625-8F80-FCCFBB0228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892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Potential Technologies (1)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65164" y="1447800"/>
            <a:ext cx="794543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bandwidth</a:t>
            </a: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operation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Target frequency bands could be Sub 1GHz, i.e. the same band as 802.11ah, where the channel bandwidth can be as small as 1MHz</a:t>
            </a:r>
          </a:p>
          <a:p>
            <a:pPr marL="1143000" lvl="3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bandwidth is beneficial to </a:t>
            </a:r>
            <a:r>
              <a:rPr lang="en-US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the complexity and achieve low power consumption</a:t>
            </a:r>
          </a:p>
          <a:p>
            <a:pPr marL="630238" lvl="1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frequency band, e.g., 2.4GHz, where only 20MHz channel bandwidth is allowed, </a:t>
            </a:r>
            <a:r>
              <a:rPr lang="en-US" altLang="zh-CN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IoT device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narrow bandwidth can also be supported</a:t>
            </a:r>
          </a:p>
          <a:p>
            <a:pPr marL="1087438" lvl="2" indent="-342900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UL/DL PPDU format (may be similar to WUR PPDU) which enables transceiver operating using narrow bandwidth</a:t>
            </a:r>
          </a:p>
          <a:p>
            <a:pPr marL="1087438" lvl="2" indent="-34290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338" lvl="1" indent="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1F09128-97D8-4701-A564-AF50FA8D8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924962"/>
            <a:ext cx="5943600" cy="239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3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Potential Technologies (2)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391052"/>
            <a:ext cx="794454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Simpler waveform/modulation/coding scheme, e.g., OOK/FSK, Manchester coding, especially for data transmission 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enables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complexity data transmission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e.g., envelope detection in the DL [1][2][3] and low power transmitter in UL [4][5][6], which can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 ultra-low power consumption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lower than 1 mill-Walt) 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OOK has already been supported in WUR thus less PHY specification impact 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OOK/FSK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generated using backscattering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further reduce the device complexity and power consumption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transmitter with ultra-low power consumption [4][5][6] can also be supported</a:t>
            </a:r>
          </a:p>
          <a:p>
            <a:pPr marL="1544638" lvl="3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DC95BC7-DD52-4F76-B87B-D2E5560ED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598397"/>
            <a:ext cx="2494514" cy="139105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2A75092-7E56-4221-89B3-BDE6796554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9587" y="4634973"/>
            <a:ext cx="4451013" cy="134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1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Potential Technologies (3)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00076" y="1295400"/>
            <a:ext cx="8021637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Backscattering  </a:t>
            </a: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enable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complexity implementation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e.g., can eliminate the high frequency oscillator, use very low complexity baseband and enable ultra-low complexity RF chain (i.e., using impedance modulation)   </a:t>
            </a: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enables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lower than 1 mill-Walt) </a:t>
            </a: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OOK/FSK</a:t>
            </a: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beneficial for co-existence with legacy devices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e.g., by backscattering the preamble send by the AP[9]</a:t>
            </a:r>
            <a:endParaRPr lang="en-US" altLang="zh-CN" sz="16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LNA can be used to boost the backscattering signal [7][8] </a:t>
            </a:r>
          </a:p>
          <a:p>
            <a:pPr marL="744538" lvl="2" indent="0" algn="just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4638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943FAC11-57C8-4251-89D5-6602FEA6C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382" y="4040691"/>
            <a:ext cx="6697662" cy="235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6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Potential Technologies (4)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800" y="1371601"/>
            <a:ext cx="802163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MAC protocol design and enhanced power saving/management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support further simplified MAC on top of 802.11 ah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schemes to support ultra-low power operation</a:t>
            </a:r>
          </a:p>
          <a:p>
            <a:pPr marL="1087438" lvl="2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further power saving considering the constraint of the power supply from energy harvester</a:t>
            </a:r>
          </a:p>
          <a:p>
            <a:pPr marL="1087438" lvl="2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∙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communication procedure which take into account proper power management </a:t>
            </a:r>
          </a:p>
          <a:p>
            <a:pPr marL="1544638" lvl="3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­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may be even relaxed latency requirement for AMP-IoT devices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schemes to adaptation to operation with ambient power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taking into account the characteristics of ambient power source, e.g., not stable, limited amount of harvested power  </a:t>
            </a:r>
          </a:p>
          <a:p>
            <a:pPr marL="630238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coexistence schemes with legacy devices</a:t>
            </a:r>
          </a:p>
          <a:p>
            <a:pPr marL="630238" lvl="1" indent="-342900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see the detail discussion in [9]</a:t>
            </a: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9128889-32A5-4A79-A220-54927CDA5ED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J</a:t>
            </a:r>
            <a:r>
              <a:rPr lang="en-US" altLang="zh-CN" sz="1800" b="1" dirty="0"/>
              <a:t>uly </a:t>
            </a:r>
            <a:r>
              <a:rPr lang="en-US" sz="1800" b="1" dirty="0"/>
              <a:t>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B95E76-D8B2-4F4B-B9B4-9100BB47F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0DAD8-1D83-4D4C-A51D-444ADC798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A7B6B5-9E61-4BAD-BBE8-40DF620016A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802.11-22/0962r0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647414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74121</TotalTime>
  <Words>1962</Words>
  <Application>Microsoft Office PowerPoint</Application>
  <PresentationFormat>On-screen Show (4:3)</PresentationFormat>
  <Paragraphs>251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宋体</vt:lpstr>
      <vt:lpstr>Arial</vt:lpstr>
      <vt:lpstr>Times New Roman</vt:lpstr>
      <vt:lpstr>Wingdings</vt:lpstr>
      <vt:lpstr>ACcord Submission Template</vt:lpstr>
      <vt:lpstr>Potential Techniques to Support AMP IoT Devices in WLAN</vt:lpstr>
      <vt:lpstr>Outline</vt:lpstr>
      <vt:lpstr>Challenges of support AMP IoT devices</vt:lpstr>
      <vt:lpstr>Possible AMP IoT device types</vt:lpstr>
      <vt:lpstr>Potential functional requirement</vt:lpstr>
      <vt:lpstr>Potential Technologies (1)</vt:lpstr>
      <vt:lpstr>Potential Technologies (2)</vt:lpstr>
      <vt:lpstr>Potential Technologies (3)</vt:lpstr>
      <vt:lpstr>Potential Technologies (4)</vt:lpstr>
      <vt:lpstr>Potential Technologies for AMP-only IoT devices (5)</vt:lpstr>
      <vt:lpstr>Potential Technologies for AMP-assisted IoT devices (6)</vt:lpstr>
      <vt:lpstr>Summary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HUANG LEI</cp:lastModifiedBy>
  <cp:revision>1361</cp:revision>
  <cp:lastPrinted>1998-02-10T13:28:06Z</cp:lastPrinted>
  <dcterms:created xsi:type="dcterms:W3CDTF">2009-12-02T19:05:24Z</dcterms:created>
  <dcterms:modified xsi:type="dcterms:W3CDTF">2022-07-08T06:50:24Z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</Properties>
</file>