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65" r:id="rId4"/>
    <p:sldId id="273" r:id="rId5"/>
    <p:sldId id="267" r:id="rId6"/>
    <p:sldId id="266" r:id="rId7"/>
    <p:sldId id="268" r:id="rId8"/>
    <p:sldId id="269" r:id="rId9"/>
    <p:sldId id="270" r:id="rId10"/>
    <p:sldId id="271" r:id="rId11"/>
    <p:sldId id="272" r:id="rId12"/>
    <p:sldId id="26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varScale="1">
        <p:scale>
          <a:sx n="80" d="100"/>
          <a:sy n="80" d="100"/>
        </p:scale>
        <p:origin x="75" y="189"/>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‹Nr.›</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June 2022</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‹Nr.›</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2022</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June 2022</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‹Nr.›</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June 2022</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‹Nr.›</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June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‹Nr.›</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June 2022</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‹Nr.›</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June 2022</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‹Nr.›</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2022</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‹Nr.›</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2022</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‹Nr.›</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‹Nr.›</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802.11-22/0960r0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Reply to 11-22/0831r0</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2022-07-14</a:t>
            </a:r>
            <a:endParaRPr lang="en-GB" sz="2000" b="0" dirty="0"/>
          </a:p>
        </p:txBody>
      </p:sp>
      <p:sp>
        <p:nvSpPr>
          <p:cNvPr id="6" name="Date Placeholder 3"/>
          <p:cNvSpPr>
            <a:spLocks noGrp="1"/>
          </p:cNvSpPr>
          <p:nvPr>
            <p:ph type="dt" idx="10"/>
          </p:nvPr>
        </p:nvSpPr>
        <p:spPr/>
        <p:txBody>
          <a:bodyPr/>
          <a:lstStyle/>
          <a:p>
            <a:r>
              <a:rPr lang="en-US" smtClean="0"/>
              <a:t>June 2022</a:t>
            </a:r>
            <a:endParaRPr lang="en-GB" dirty="0"/>
          </a:p>
        </p:txBody>
      </p:sp>
      <p:sp>
        <p:nvSpPr>
          <p:cNvPr id="7" name="Footer Placeholder 4"/>
          <p:cNvSpPr>
            <a:spLocks noGrp="1"/>
          </p:cNvSpPr>
          <p:nvPr>
            <p:ph type="ftr" idx="11"/>
          </p:nvPr>
        </p:nvSpPr>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40287601"/>
              </p:ext>
            </p:extLst>
          </p:nvPr>
        </p:nvGraphicFramePr>
        <p:xfrm>
          <a:off x="989013" y="2419350"/>
          <a:ext cx="10042525" cy="2443163"/>
        </p:xfrm>
        <a:graphic>
          <a:graphicData uri="http://schemas.openxmlformats.org/presentationml/2006/ole">
            <mc:AlternateContent xmlns:mc="http://schemas.openxmlformats.org/markup-compatibility/2006">
              <mc:Choice xmlns:v="urn:schemas-microsoft-com:vml" Requires="v">
                <p:oleObj spid="_x0000_s3098" name="Document" r:id="rId4" imgW="10441751" imgH="2547191" progId="Word.Document.8">
                  <p:embed/>
                </p:oleObj>
              </mc:Choice>
              <mc:Fallback>
                <p:oleObj name="Document" r:id="rId4" imgW="10441751" imgH="2547191" progId="Word.Document.8">
                  <p:embed/>
                  <p:pic>
                    <p:nvPicPr>
                      <p:cNvPr id="0" name="Picture 3"/>
                      <p:cNvPicPr>
                        <a:picLocks noChangeAspect="1" noChangeArrowheads="1"/>
                      </p:cNvPicPr>
                      <p:nvPr/>
                    </p:nvPicPr>
                    <p:blipFill>
                      <a:blip r:embed="rId5"/>
                      <a:srcRect/>
                      <a:stretch>
                        <a:fillRect/>
                      </a:stretch>
                    </p:blipFill>
                    <p:spPr bwMode="auto">
                      <a:xfrm>
                        <a:off x="989013" y="2419350"/>
                        <a:ext cx="10042525" cy="2443163"/>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802.11af (White Spaces (TVWS) </a:t>
            </a:r>
            <a:r>
              <a:rPr lang="en-US" dirty="0" err="1" smtClean="0"/>
              <a:t>OPeration</a:t>
            </a:r>
            <a:r>
              <a:rPr lang="en-US" dirty="0" smtClean="0"/>
              <a:t>)</a:t>
            </a:r>
            <a:endParaRPr lang="en-US" dirty="0"/>
          </a:p>
        </p:txBody>
      </p:sp>
      <p:sp>
        <p:nvSpPr>
          <p:cNvPr id="3" name="Content Placeholder 2"/>
          <p:cNvSpPr>
            <a:spLocks noGrp="1"/>
          </p:cNvSpPr>
          <p:nvPr>
            <p:ph idx="1"/>
          </p:nvPr>
        </p:nvSpPr>
        <p:spPr>
          <a:xfrm>
            <a:off x="914400" y="1981201"/>
            <a:ext cx="10591799" cy="4113213"/>
          </a:xfrm>
        </p:spPr>
        <p:txBody>
          <a:bodyPr/>
          <a:lstStyle/>
          <a:p>
            <a:pPr>
              <a:buFont typeface="Arial" panose="020B0604020202020204" pitchFamily="34" charset="0"/>
              <a:buChar char="•"/>
            </a:pPr>
            <a:r>
              <a:rPr lang="en-US" dirty="0" smtClean="0"/>
              <a:t>802.11af is based on VHT PHY and MAC</a:t>
            </a:r>
          </a:p>
          <a:p>
            <a:pPr lvl="1">
              <a:buFont typeface="Arial" panose="020B0604020202020204" pitchFamily="34" charset="0"/>
              <a:buChar char="•"/>
            </a:pPr>
            <a:r>
              <a:rPr lang="en-US" sz="1600" i="1" dirty="0" smtClean="0"/>
              <a:t>802.11af purpose is operation of 802.11 in TV white space. This means operating WLAN as secondary user in spectrum owned by a primary user (broadcasting). This implies that certain conventions (e.g. channelization) in </a:t>
            </a:r>
            <a:r>
              <a:rPr lang="en-US" sz="1600" i="1" dirty="0"/>
              <a:t>the TV spectrum </a:t>
            </a:r>
            <a:r>
              <a:rPr lang="en-US" sz="1600" i="1" dirty="0" smtClean="0"/>
              <a:t>are also satisfied by 802.11af PHY. Moreover, the 802.11af MAC needs to sense the radio utilization and is allowed to transmit only in case the primary spectrum can be considered unused. Therefore, substantial changes were needed in both, 802.11af PHY and MAC.</a:t>
            </a:r>
          </a:p>
          <a:p>
            <a:pPr lvl="1">
              <a:buFont typeface="Arial" panose="020B0604020202020204" pitchFamily="34" charset="0"/>
              <a:buChar char="•"/>
            </a:pPr>
            <a:r>
              <a:rPr lang="en-US" sz="1600" i="1" dirty="0" smtClean="0"/>
              <a:t>There is no such constraint for LC, as LC operates in unused optical spectrum. Thus, the existing channelization from 802.11 can be reused. Of course, LC IF frequencies have to be standardized. Also the 802.11 MAC can be reused. 802.11bb adds an optional LC repetition mechanism allow </a:t>
            </a:r>
            <a:r>
              <a:rPr lang="en-US" sz="1600" i="1" dirty="0"/>
              <a:t>the </a:t>
            </a:r>
            <a:r>
              <a:rPr lang="en-US" sz="1600" i="1" dirty="0" smtClean="0"/>
              <a:t>existing </a:t>
            </a:r>
            <a:r>
              <a:rPr lang="en-US" sz="1600" i="1" dirty="0"/>
              <a:t>CCA mechanism to be used within non-AP LC STAs with the assistance of the LC AP</a:t>
            </a:r>
            <a:r>
              <a:rPr lang="en-US" sz="1600" i="1" dirty="0" smtClean="0"/>
              <a:t>. Also the realization  of MIMO over LC has been specified.</a:t>
            </a:r>
          </a:p>
          <a:p>
            <a:pPr>
              <a:buFont typeface="Arial" panose="020B0604020202020204" pitchFamily="34" charset="0"/>
              <a:buChar char="•"/>
            </a:pPr>
            <a:r>
              <a:rPr lang="en-US" dirty="0" smtClean="0"/>
              <a:t>802.11bb should follow the example of 802.11af</a:t>
            </a:r>
          </a:p>
          <a:p>
            <a:pPr lvl="1">
              <a:buFont typeface="Arial" panose="020B0604020202020204" pitchFamily="34" charset="0"/>
              <a:buChar char="•"/>
            </a:pPr>
            <a:r>
              <a:rPr lang="en-US" dirty="0" smtClean="0"/>
              <a:t>Indicate what HT, VHT, HE features are supported  </a:t>
            </a:r>
            <a:r>
              <a:rPr lang="en-US" sz="1800" i="1" dirty="0" smtClean="0"/>
              <a:t>- </a:t>
            </a:r>
            <a:r>
              <a:rPr lang="en-US" sz="1600" i="1" dirty="0" smtClean="0"/>
              <a:t>all</a:t>
            </a:r>
            <a:endParaRPr lang="en-US" sz="1800" i="1" dirty="0" smtClean="0"/>
          </a:p>
          <a:p>
            <a:pPr lvl="1">
              <a:buFont typeface="Arial" panose="020B0604020202020204" pitchFamily="34" charset="0"/>
              <a:buChar char="•"/>
            </a:pPr>
            <a:r>
              <a:rPr lang="en-US" dirty="0" smtClean="0"/>
              <a:t>Specify any new features applicable to LC STA – </a:t>
            </a:r>
            <a:r>
              <a:rPr lang="en-US" sz="1600" i="1" dirty="0" smtClean="0"/>
              <a:t>none, except operating in optical spectrum</a:t>
            </a:r>
            <a:endParaRPr lang="en-US" i="1" dirty="0" smtClean="0"/>
          </a:p>
          <a:p>
            <a:pPr lvl="1">
              <a:buFont typeface="Arial" panose="020B0604020202020204" pitchFamily="34" charset="0"/>
              <a:buChar char="•"/>
            </a:pPr>
            <a:r>
              <a:rPr lang="en-US" dirty="0" smtClean="0"/>
              <a:t>What changes in the PHY needed to support the LC STA band – </a:t>
            </a:r>
            <a:r>
              <a:rPr lang="en-US" sz="1600" i="1" dirty="0" smtClean="0"/>
              <a:t>operation of 802.11 on LC IF signal</a:t>
            </a:r>
            <a:endParaRPr lang="en-US" i="1" dirty="0" smtClean="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2022</a:t>
            </a:r>
            <a:endParaRPr lang="en-GB" dirty="0"/>
          </a:p>
        </p:txBody>
      </p:sp>
    </p:spTree>
    <p:extLst>
      <p:ext uri="{BB962C8B-B14F-4D97-AF65-F5344CB8AC3E}">
        <p14:creationId xmlns:p14="http://schemas.microsoft.com/office/powerpoint/2010/main" val="21648251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Last Word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Draft D2.0 is more than an implementation agreement</a:t>
            </a:r>
          </a:p>
          <a:p>
            <a:pPr lvl="1">
              <a:buFont typeface="Arial" panose="020B0604020202020204" pitchFamily="34" charset="0"/>
              <a:buChar char="•"/>
            </a:pPr>
            <a:r>
              <a:rPr lang="en-US" dirty="0" smtClean="0"/>
              <a:t>It agrees to build LC based on previously approved specifications (LC HT STA, LC VHT STA, or LC HE STA).</a:t>
            </a:r>
          </a:p>
          <a:p>
            <a:pPr lvl="1">
              <a:buFont typeface="Arial" panose="020B0604020202020204" pitchFamily="34" charset="0"/>
              <a:buChar char="•"/>
            </a:pPr>
            <a:r>
              <a:rPr lang="en-US" dirty="0" smtClean="0"/>
              <a:t>It describes the new features to be agreed upon between different vendors</a:t>
            </a:r>
          </a:p>
          <a:p>
            <a:pPr lvl="2">
              <a:buFont typeface="Arial" panose="020B0604020202020204" pitchFamily="34" charset="0"/>
              <a:buChar char="•"/>
            </a:pPr>
            <a:r>
              <a:rPr lang="en-US" dirty="0" smtClean="0"/>
              <a:t>Transparent operation of 802.11 over LC</a:t>
            </a:r>
          </a:p>
          <a:p>
            <a:pPr lvl="2">
              <a:buFont typeface="Arial" panose="020B0604020202020204" pitchFamily="34" charset="0"/>
              <a:buChar char="•"/>
            </a:pPr>
            <a:r>
              <a:rPr lang="en-US" dirty="0" smtClean="0"/>
              <a:t>Channelization on the optical spectrum</a:t>
            </a:r>
          </a:p>
          <a:p>
            <a:pPr lvl="2">
              <a:buFont typeface="Arial" panose="020B0604020202020204" pitchFamily="34" charset="0"/>
              <a:buChar char="•"/>
            </a:pPr>
            <a:r>
              <a:rPr lang="en-US" dirty="0" smtClean="0"/>
              <a:t>MIMO operation of 802.11 over LC</a:t>
            </a:r>
          </a:p>
          <a:p>
            <a:pPr lvl="2">
              <a:buFont typeface="Arial" panose="020B0604020202020204" pitchFamily="34" charset="0"/>
              <a:buChar char="•"/>
            </a:pPr>
            <a:r>
              <a:rPr lang="en-US" dirty="0" smtClean="0"/>
              <a:t>LC repetition mechanism to aid CCA in 802.11 MAC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2022</a:t>
            </a:r>
            <a:endParaRPr lang="en-GB" dirty="0"/>
          </a:p>
        </p:txBody>
      </p:sp>
    </p:spTree>
    <p:extLst>
      <p:ext uri="{BB962C8B-B14F-4D97-AF65-F5344CB8AC3E}">
        <p14:creationId xmlns:p14="http://schemas.microsoft.com/office/powerpoint/2010/main" val="35799740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pPr>
              <a:buFontTx/>
              <a:buChar char="-"/>
            </a:pPr>
            <a:r>
              <a:rPr lang="de-DE" dirty="0" smtClean="0"/>
              <a:t>IEEE </a:t>
            </a:r>
            <a:r>
              <a:rPr lang="de-DE" dirty="0"/>
              <a:t>P802.11bb™/D2.1 June </a:t>
            </a:r>
            <a:r>
              <a:rPr lang="de-DE" dirty="0" smtClean="0"/>
              <a:t>2022</a:t>
            </a:r>
          </a:p>
          <a:p>
            <a:pPr>
              <a:buFontTx/>
              <a:buChar char="-"/>
            </a:pP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June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smtClean="0"/>
              <a:t>This presentation contains questions and answers related to the 802.11 working group letter ballot of </a:t>
            </a:r>
            <a:r>
              <a:rPr lang="en-GB" b="0" dirty="0" err="1" smtClean="0"/>
              <a:t>TGbb</a:t>
            </a:r>
            <a:r>
              <a:rPr lang="en-GB" b="0" dirty="0" smtClean="0"/>
              <a:t>. Answers to the questions are in italic letters. In case draft text is reused, it has been updated to most recent D2.1 of </a:t>
            </a:r>
            <a:r>
              <a:rPr lang="en-GB" b="0" dirty="0" err="1" smtClean="0"/>
              <a:t>TGbb</a:t>
            </a:r>
            <a:r>
              <a:rPr lang="en-GB" b="0" dirty="0" smtClean="0"/>
              <a:t>.</a:t>
            </a:r>
            <a:endParaRPr lang="en-GB"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June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LC STA</a:t>
            </a:r>
            <a:endParaRPr lang="en-US" dirty="0"/>
          </a:p>
        </p:txBody>
      </p:sp>
      <p:sp>
        <p:nvSpPr>
          <p:cNvPr id="3" name="Content Placeholder 2"/>
          <p:cNvSpPr>
            <a:spLocks noGrp="1"/>
          </p:cNvSpPr>
          <p:nvPr>
            <p:ph idx="1"/>
          </p:nvPr>
        </p:nvSpPr>
        <p:spPr/>
        <p:txBody>
          <a:bodyPr/>
          <a:lstStyle/>
          <a:p>
            <a:r>
              <a:rPr lang="en-US" b="0" dirty="0"/>
              <a:t>An LC STA is a STA with an OFE. </a:t>
            </a:r>
          </a:p>
          <a:p>
            <a:pPr marL="0" indent="0"/>
            <a:r>
              <a:rPr lang="en-US" b="0" dirty="0"/>
              <a:t>An LC STA is either an LC HT STA or an LC VHT STA or an LC HE STA. An LC HT STA consists of an </a:t>
            </a:r>
            <a:r>
              <a:rPr lang="en-US" b="0" dirty="0" smtClean="0"/>
              <a:t>LC </a:t>
            </a:r>
            <a:r>
              <a:rPr lang="en-US" b="0" dirty="0"/>
              <a:t>HT PHY and an HT MAC. An LC VHT STA consists of an LC VHT PHY and a VHT MAC. An LC HE </a:t>
            </a:r>
            <a:r>
              <a:rPr lang="en-US" b="0" dirty="0" smtClean="0"/>
              <a:t>STA </a:t>
            </a:r>
            <a:r>
              <a:rPr lang="en-US" b="0" dirty="0"/>
              <a:t>consists of an LC HE PHY and an HE MAC. </a:t>
            </a:r>
          </a:p>
          <a:p>
            <a:pPr marL="0" indent="0"/>
            <a:r>
              <a:rPr lang="en-US" b="0" dirty="0"/>
              <a:t>Simultaneous or separate communications using RF and LC PHYs is supported in multi-band capable devices </a:t>
            </a:r>
            <a:r>
              <a:rPr lang="en-US" b="0" dirty="0" smtClean="0"/>
              <a:t>(</a:t>
            </a:r>
            <a:r>
              <a:rPr lang="en-US" b="0" dirty="0"/>
              <a:t>see 4.9.4 (Reference model for multi-band operation)). Simultaneous use of multiple transmit chains and </a:t>
            </a:r>
            <a:r>
              <a:rPr lang="en-US" b="0" dirty="0" smtClean="0"/>
              <a:t>multiple </a:t>
            </a:r>
            <a:r>
              <a:rPr lang="en-US" b="0" dirty="0"/>
              <a:t>receive chains within the LC PHY is supported per 32.3.5 (Multiple transmit chains and multiple </a:t>
            </a:r>
            <a:r>
              <a:rPr lang="en-US" b="0" dirty="0" smtClean="0"/>
              <a:t>receive </a:t>
            </a:r>
            <a:r>
              <a:rPr lang="en-US" b="0" dirty="0"/>
              <a:t>chains). </a:t>
            </a:r>
            <a:endParaRPr lang="en-US" i="1"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2022</a:t>
            </a:r>
            <a:endParaRPr lang="en-GB" dirty="0"/>
          </a:p>
        </p:txBody>
      </p:sp>
    </p:spTree>
    <p:extLst>
      <p:ext uri="{BB962C8B-B14F-4D97-AF65-F5344CB8AC3E}">
        <p14:creationId xmlns:p14="http://schemas.microsoft.com/office/powerpoint/2010/main" val="12313810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LC Light Interface </a:t>
            </a:r>
            <a:r>
              <a:rPr lang="en-US" dirty="0"/>
              <a:t>E</a:t>
            </a:r>
            <a:r>
              <a:rPr lang="en-US" dirty="0" smtClean="0"/>
              <a:t>xample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2022</a:t>
            </a:r>
            <a:endParaRPr lang="en-GB" dirty="0"/>
          </a:p>
        </p:txBody>
      </p:sp>
      <p:pic>
        <p:nvPicPr>
          <p:cNvPr id="8" name="Grafi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47800" y="1295400"/>
            <a:ext cx="8763019" cy="3824138"/>
          </a:xfrm>
          <a:prstGeom prst="rect">
            <a:avLst/>
          </a:prstGeom>
        </p:spPr>
      </p:pic>
      <p:sp>
        <p:nvSpPr>
          <p:cNvPr id="9" name="Content Placeholder 2"/>
          <p:cNvSpPr>
            <a:spLocks noGrp="1"/>
          </p:cNvSpPr>
          <p:nvPr>
            <p:ph idx="1"/>
          </p:nvPr>
        </p:nvSpPr>
        <p:spPr>
          <a:xfrm>
            <a:off x="76200" y="3125787"/>
            <a:ext cx="11506200" cy="4113213"/>
          </a:xfrm>
        </p:spPr>
        <p:txBody>
          <a:bodyPr/>
          <a:lstStyle/>
          <a:p>
            <a:pPr lvl="1">
              <a:buFont typeface="Arial" panose="020B0604020202020204" pitchFamily="34" charset="0"/>
              <a:buChar char="•"/>
            </a:pPr>
            <a:r>
              <a:rPr lang="en-US" sz="1600" i="1" dirty="0" smtClean="0"/>
              <a:t>The HT, VHT or HE TX signal is down-converted from RF to LC IF signal and transmitted transparently over LC channel.</a:t>
            </a:r>
          </a:p>
          <a:p>
            <a:pPr lvl="1">
              <a:buFont typeface="Arial" panose="020B0604020202020204" pitchFamily="34" charset="0"/>
              <a:buChar char="•"/>
            </a:pPr>
            <a:endParaRPr lang="en-US" sz="1600" i="1" dirty="0"/>
          </a:p>
          <a:p>
            <a:pPr lvl="1">
              <a:buFont typeface="Arial" panose="020B0604020202020204" pitchFamily="34" charset="0"/>
              <a:buChar char="•"/>
            </a:pPr>
            <a:endParaRPr lang="en-US" sz="1600" i="1" dirty="0" smtClean="0"/>
          </a:p>
          <a:p>
            <a:pPr lvl="1">
              <a:buFont typeface="Arial" panose="020B0604020202020204" pitchFamily="34" charset="0"/>
              <a:buChar char="•"/>
            </a:pPr>
            <a:endParaRPr lang="en-US" sz="1600" i="1" dirty="0"/>
          </a:p>
          <a:p>
            <a:pPr lvl="1">
              <a:buFont typeface="Arial" panose="020B0604020202020204" pitchFamily="34" charset="0"/>
              <a:buChar char="•"/>
            </a:pPr>
            <a:endParaRPr lang="en-US" sz="1600" i="1" dirty="0" smtClean="0"/>
          </a:p>
          <a:p>
            <a:pPr lvl="1">
              <a:buFont typeface="Arial" panose="020B0604020202020204" pitchFamily="34" charset="0"/>
              <a:buChar char="•"/>
            </a:pPr>
            <a:endParaRPr lang="en-US" sz="1600" i="1" dirty="0" smtClean="0"/>
          </a:p>
          <a:p>
            <a:pPr lvl="1">
              <a:buFont typeface="Arial" panose="020B0604020202020204" pitchFamily="34" charset="0"/>
              <a:buChar char="•"/>
            </a:pPr>
            <a:endParaRPr lang="en-US" sz="1600" i="1" dirty="0" smtClean="0"/>
          </a:p>
          <a:p>
            <a:pPr lvl="1">
              <a:buFont typeface="Arial" panose="020B0604020202020204" pitchFamily="34" charset="0"/>
              <a:buChar char="•"/>
            </a:pPr>
            <a:r>
              <a:rPr lang="en-US" sz="1600" i="1" dirty="0" smtClean="0"/>
              <a:t>The signal received from the LC channel is up-converted from LC IF to RF and detected by using the HT, VHT  or HE RX.</a:t>
            </a:r>
            <a:endParaRPr lang="en-US" sz="1600" i="1" dirty="0"/>
          </a:p>
        </p:txBody>
      </p:sp>
    </p:spTree>
    <p:extLst>
      <p:ext uri="{BB962C8B-B14F-4D97-AF65-F5344CB8AC3E}">
        <p14:creationId xmlns:p14="http://schemas.microsoft.com/office/powerpoint/2010/main" val="11868343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LC-STA - Observations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Is there any channelization applicable to the LC range? Is it needed?</a:t>
            </a:r>
          </a:p>
          <a:p>
            <a:pPr>
              <a:buFont typeface="Arial" panose="020B0604020202020204" pitchFamily="34" charset="0"/>
              <a:buChar char="•"/>
            </a:pPr>
            <a:r>
              <a:rPr lang="en-US" dirty="0" smtClean="0"/>
              <a:t>How the proposed mapping (Clause 32.3.4) is performed?</a:t>
            </a:r>
          </a:p>
          <a:p>
            <a:pPr lvl="1">
              <a:buFont typeface="Arial" panose="020B0604020202020204" pitchFamily="34" charset="0"/>
              <a:buChar char="•"/>
            </a:pPr>
            <a:r>
              <a:rPr lang="en-US" i="1" dirty="0" smtClean="0"/>
              <a:t>the concept is the same like block conversion in a satellite low noise block (LNB) RX</a:t>
            </a:r>
          </a:p>
          <a:p>
            <a:pPr lvl="1">
              <a:buFont typeface="Arial" panose="020B0604020202020204" pitchFamily="34" charset="0"/>
              <a:buChar char="•"/>
            </a:pPr>
            <a:r>
              <a:rPr lang="en-US" i="1" dirty="0" smtClean="0"/>
              <a:t>a fixed radio frequency is used to up- and down-convert a block of adjacent 802.11 channels from 5 and 6 GHz band and transport it transparently by using the resulting LC IF signal</a:t>
            </a:r>
          </a:p>
          <a:p>
            <a:pPr lvl="1">
              <a:buFont typeface="Arial" panose="020B0604020202020204" pitchFamily="34" charset="0"/>
              <a:buChar char="•"/>
            </a:pPr>
            <a:r>
              <a:rPr lang="en-US" i="1" dirty="0" smtClean="0"/>
              <a:t>for details which channels are used over LC, refer to 32.3.4 in </a:t>
            </a:r>
            <a:r>
              <a:rPr lang="en-US" i="1" dirty="0" err="1" smtClean="0"/>
              <a:t>TGbb</a:t>
            </a:r>
            <a:r>
              <a:rPr lang="en-US" i="1" dirty="0" smtClean="0"/>
              <a:t> D2.1</a:t>
            </a:r>
            <a:endParaRPr lang="en-US" i="1"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2022</a:t>
            </a:r>
            <a:endParaRPr lang="en-GB" dirty="0"/>
          </a:p>
        </p:txBody>
      </p:sp>
    </p:spTree>
    <p:extLst>
      <p:ext uri="{BB962C8B-B14F-4D97-AF65-F5344CB8AC3E}">
        <p14:creationId xmlns:p14="http://schemas.microsoft.com/office/powerpoint/2010/main" val="3815001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LC STA MAC</a:t>
            </a:r>
            <a:endParaRPr lang="en-US" dirty="0"/>
          </a:p>
        </p:txBody>
      </p:sp>
      <p:sp>
        <p:nvSpPr>
          <p:cNvPr id="3" name="Content Placeholder 2"/>
          <p:cNvSpPr>
            <a:spLocks noGrp="1"/>
          </p:cNvSpPr>
          <p:nvPr>
            <p:ph idx="1"/>
          </p:nvPr>
        </p:nvSpPr>
        <p:spPr>
          <a:xfrm>
            <a:off x="929217" y="1752600"/>
            <a:ext cx="10361084" cy="4113213"/>
          </a:xfrm>
        </p:spPr>
        <p:txBody>
          <a:bodyPr/>
          <a:lstStyle/>
          <a:p>
            <a:r>
              <a:rPr lang="en-US" dirty="0"/>
              <a:t>31. </a:t>
            </a:r>
            <a:r>
              <a:rPr lang="de-DE" dirty="0"/>
              <a:t>31.2 LC MAC </a:t>
            </a:r>
            <a:r>
              <a:rPr lang="de-DE" dirty="0" err="1"/>
              <a:t>specification</a:t>
            </a:r>
            <a:r>
              <a:rPr lang="de-DE" dirty="0"/>
              <a:t> </a:t>
            </a:r>
            <a:r>
              <a:rPr lang="de-DE" b="0" dirty="0" smtClean="0"/>
              <a:t> </a:t>
            </a:r>
            <a:endParaRPr lang="de-DE" b="0" dirty="0"/>
          </a:p>
          <a:p>
            <a:pPr marL="0" indent="0"/>
            <a:r>
              <a:rPr lang="en-US" b="0" dirty="0"/>
              <a:t>The MAC of an LC HT STA shall consist of an HT MAC. The MAC of an </a:t>
            </a:r>
            <a:r>
              <a:rPr lang="en-US" b="0" dirty="0" smtClean="0"/>
              <a:t>LC VHT </a:t>
            </a:r>
            <a:r>
              <a:rPr lang="en-US" b="0" dirty="0"/>
              <a:t>STA shall consist of a </a:t>
            </a:r>
            <a:r>
              <a:rPr lang="en-US" b="0" dirty="0" smtClean="0"/>
              <a:t>VHT </a:t>
            </a:r>
            <a:r>
              <a:rPr lang="en-US" b="0" dirty="0"/>
              <a:t>MAC. The MAC of an LC HE STA shall consist of an HE MAC. </a:t>
            </a:r>
            <a:endParaRPr lang="en-US" b="0" dirty="0" smtClean="0"/>
          </a:p>
          <a:p>
            <a:pPr>
              <a:buFont typeface="Arial" panose="020B0604020202020204" pitchFamily="34" charset="0"/>
              <a:buChar char="•"/>
            </a:pPr>
            <a:endParaRPr lang="en-US" b="0" dirty="0" smtClean="0"/>
          </a:p>
          <a:p>
            <a:pPr>
              <a:buFont typeface="Arial" panose="020B0604020202020204" pitchFamily="34" charset="0"/>
              <a:buChar char="•"/>
            </a:pPr>
            <a:r>
              <a:rPr lang="en-US" sz="2000" b="0" i="1" dirty="0" smtClean="0"/>
              <a:t>Yes, this is true. </a:t>
            </a:r>
          </a:p>
          <a:p>
            <a:pPr>
              <a:buFont typeface="Arial" panose="020B0604020202020204" pitchFamily="34" charset="0"/>
              <a:buChar char="•"/>
            </a:pPr>
            <a:r>
              <a:rPr lang="en-US" sz="2000" b="0" i="1" dirty="0" smtClean="0"/>
              <a:t>LC uses the HT, VHT and HE waveforms in a transparent manner over the LC channel. </a:t>
            </a:r>
          </a:p>
          <a:p>
            <a:pPr>
              <a:buFont typeface="Arial" panose="020B0604020202020204" pitchFamily="34" charset="0"/>
              <a:buChar char="•"/>
            </a:pPr>
            <a:r>
              <a:rPr lang="en-US" sz="2000" b="0" i="1" dirty="0" smtClean="0"/>
              <a:t>I.e., the existing MAC features are fully reused. </a:t>
            </a:r>
          </a:p>
          <a:p>
            <a:pPr>
              <a:buFont typeface="Arial" panose="020B0604020202020204" pitchFamily="34" charset="0"/>
              <a:buChar char="•"/>
            </a:pPr>
            <a:r>
              <a:rPr lang="en-US" sz="2000" b="0" i="1" dirty="0" smtClean="0"/>
              <a:t>Likewise, future features may be supported. </a:t>
            </a:r>
            <a:endParaRPr lang="en-US" sz="2000" i="1"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2022</a:t>
            </a:r>
            <a:endParaRPr lang="en-GB" dirty="0"/>
          </a:p>
        </p:txBody>
      </p:sp>
      <p:sp>
        <p:nvSpPr>
          <p:cNvPr id="7" name="TextBox 6"/>
          <p:cNvSpPr txBox="1"/>
          <p:nvPr/>
        </p:nvSpPr>
        <p:spPr>
          <a:xfrm rot="21335405">
            <a:off x="3215531" y="2323666"/>
            <a:ext cx="4966251" cy="584775"/>
          </a:xfrm>
          <a:prstGeom prst="rect">
            <a:avLst/>
          </a:prstGeom>
          <a:noFill/>
        </p:spPr>
        <p:txBody>
          <a:bodyPr wrap="square" rtlCol="0">
            <a:spAutoFit/>
          </a:bodyPr>
          <a:lstStyle/>
          <a:p>
            <a:r>
              <a:rPr lang="en-US" sz="3200" b="1" dirty="0" smtClean="0">
                <a:solidFill>
                  <a:srgbClr val="FF0000"/>
                </a:solidFill>
              </a:rPr>
              <a:t>This is entire MAC Clause</a:t>
            </a:r>
            <a:endParaRPr lang="en-US" sz="3200" b="1" dirty="0">
              <a:solidFill>
                <a:srgbClr val="FF0000"/>
              </a:solidFill>
            </a:endParaRPr>
          </a:p>
        </p:txBody>
      </p:sp>
    </p:spTree>
    <p:extLst>
      <p:ext uri="{BB962C8B-B14F-4D97-AF65-F5344CB8AC3E}">
        <p14:creationId xmlns:p14="http://schemas.microsoft.com/office/powerpoint/2010/main" val="9298443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LC STA MAC - Observations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Is the Beacon frame sent by the LC STA? </a:t>
            </a:r>
          </a:p>
          <a:p>
            <a:pPr lvl="1">
              <a:buFont typeface="Arial" panose="020B0604020202020204" pitchFamily="34" charset="0"/>
              <a:buChar char="•"/>
            </a:pPr>
            <a:r>
              <a:rPr lang="en-US" i="1" dirty="0" smtClean="0"/>
              <a:t>Yes</a:t>
            </a:r>
          </a:p>
          <a:p>
            <a:pPr>
              <a:buFont typeface="Arial" panose="020B0604020202020204" pitchFamily="34" charset="0"/>
              <a:buChar char="•"/>
            </a:pPr>
            <a:r>
              <a:rPr lang="en-US" dirty="0" smtClean="0"/>
              <a:t>Is there an LC Capability IE?</a:t>
            </a:r>
          </a:p>
          <a:p>
            <a:pPr lvl="1">
              <a:buFont typeface="Arial" panose="020B0604020202020204" pitchFamily="34" charset="0"/>
              <a:buChar char="•"/>
            </a:pPr>
            <a:r>
              <a:rPr lang="en-US" i="1" dirty="0" smtClean="0"/>
              <a:t>No.</a:t>
            </a:r>
          </a:p>
          <a:p>
            <a:pPr>
              <a:buFont typeface="Arial" panose="020B0604020202020204" pitchFamily="34" charset="0"/>
              <a:buChar char="•"/>
            </a:pPr>
            <a:r>
              <a:rPr lang="en-US" dirty="0" smtClean="0"/>
              <a:t>What about the other MAC functions – Association, De-Association, probe Request/Response, Power management, Channel Switching, media access, etc.</a:t>
            </a:r>
          </a:p>
          <a:p>
            <a:pPr>
              <a:buFont typeface="Arial" panose="020B0604020202020204" pitchFamily="34" charset="0"/>
              <a:buChar char="•"/>
            </a:pPr>
            <a:r>
              <a:rPr lang="en-US" dirty="0" smtClean="0"/>
              <a:t>What about other specific MAC functions – Bandwidth Signaling, Two NAV Counters, Spatial Reuse, Quiet Time, etc. </a:t>
            </a:r>
          </a:p>
          <a:p>
            <a:pPr>
              <a:buFont typeface="Arial" panose="020B0604020202020204" pitchFamily="34" charset="0"/>
              <a:buChar char="•"/>
            </a:pPr>
            <a:r>
              <a:rPr lang="en-US" dirty="0" smtClean="0"/>
              <a:t>Security</a:t>
            </a:r>
          </a:p>
          <a:p>
            <a:pPr lvl="1">
              <a:buFont typeface="Arial" panose="020B0604020202020204" pitchFamily="34" charset="0"/>
              <a:buChar char="•"/>
            </a:pPr>
            <a:r>
              <a:rPr lang="en-US" b="0" i="1" dirty="0"/>
              <a:t>All </a:t>
            </a:r>
            <a:r>
              <a:rPr lang="en-US" b="0" i="1" dirty="0" smtClean="0"/>
              <a:t>the three above are the </a:t>
            </a:r>
            <a:r>
              <a:rPr lang="en-US" b="0" i="1" dirty="0"/>
              <a:t>same as in the HT, VHT and HE MAC.</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2022</a:t>
            </a:r>
            <a:endParaRPr lang="en-GB" dirty="0"/>
          </a:p>
        </p:txBody>
      </p:sp>
    </p:spTree>
    <p:extLst>
      <p:ext uri="{BB962C8B-B14F-4D97-AF65-F5344CB8AC3E}">
        <p14:creationId xmlns:p14="http://schemas.microsoft.com/office/powerpoint/2010/main" val="7414264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LC HT PHY</a:t>
            </a:r>
            <a:endParaRPr lang="en-US" b="0" dirty="0"/>
          </a:p>
        </p:txBody>
      </p:sp>
      <p:sp>
        <p:nvSpPr>
          <p:cNvPr id="3" name="Content Placeholder 2"/>
          <p:cNvSpPr>
            <a:spLocks noGrp="1"/>
          </p:cNvSpPr>
          <p:nvPr>
            <p:ph idx="1"/>
          </p:nvPr>
        </p:nvSpPr>
        <p:spPr/>
        <p:txBody>
          <a:bodyPr/>
          <a:lstStyle/>
          <a:p>
            <a:pPr marL="0" indent="0"/>
            <a:r>
              <a:rPr lang="de-DE" sz="1800" b="0" dirty="0"/>
              <a:t>In </a:t>
            </a:r>
            <a:r>
              <a:rPr lang="de-DE" sz="1800" b="0" dirty="0" err="1"/>
              <a:t>the</a:t>
            </a:r>
            <a:r>
              <a:rPr lang="de-DE" sz="1800" b="0" dirty="0"/>
              <a:t> LC HT </a:t>
            </a:r>
            <a:r>
              <a:rPr lang="de-DE" sz="1800" b="0" dirty="0" err="1"/>
              <a:t>mode</a:t>
            </a:r>
            <a:r>
              <a:rPr lang="de-DE" sz="1800" b="0" dirty="0"/>
              <a:t>, </a:t>
            </a:r>
            <a:r>
              <a:rPr lang="de-DE" sz="1800" b="0" dirty="0" err="1"/>
              <a:t>data</a:t>
            </a:r>
            <a:r>
              <a:rPr lang="de-DE" sz="1800" b="0" dirty="0"/>
              <a:t> </a:t>
            </a:r>
            <a:r>
              <a:rPr lang="de-DE" sz="1800" b="0" dirty="0" err="1"/>
              <a:t>subcarriers</a:t>
            </a:r>
            <a:r>
              <a:rPr lang="de-DE" sz="1800" b="0" dirty="0"/>
              <a:t> </a:t>
            </a:r>
            <a:r>
              <a:rPr lang="de-DE" sz="1800" b="0" dirty="0" err="1"/>
              <a:t>are</a:t>
            </a:r>
            <a:r>
              <a:rPr lang="de-DE" sz="1800" b="0" dirty="0"/>
              <a:t> </a:t>
            </a:r>
            <a:r>
              <a:rPr lang="de-DE" sz="1800" b="0" dirty="0" err="1"/>
              <a:t>modulated</a:t>
            </a:r>
            <a:r>
              <a:rPr lang="de-DE" sz="1800" b="0" dirty="0"/>
              <a:t> </a:t>
            </a:r>
            <a:r>
              <a:rPr lang="de-DE" sz="1800" b="0" dirty="0" err="1"/>
              <a:t>using</a:t>
            </a:r>
            <a:r>
              <a:rPr lang="de-DE" sz="1800" b="0" dirty="0"/>
              <a:t> </a:t>
            </a:r>
            <a:r>
              <a:rPr lang="de-DE" sz="1800" b="0" dirty="0" err="1"/>
              <a:t>binary</a:t>
            </a:r>
            <a:r>
              <a:rPr lang="de-DE" sz="1800" b="0" dirty="0"/>
              <a:t> </a:t>
            </a:r>
            <a:r>
              <a:rPr lang="de-DE" sz="1800" b="0" dirty="0" err="1"/>
              <a:t>phase-shift</a:t>
            </a:r>
            <a:r>
              <a:rPr lang="de-DE" sz="1800" b="0" dirty="0"/>
              <a:t> </a:t>
            </a:r>
            <a:r>
              <a:rPr lang="de-DE" sz="1800" b="0" dirty="0" err="1"/>
              <a:t>keying</a:t>
            </a:r>
            <a:r>
              <a:rPr lang="de-DE" sz="1800" b="0" dirty="0"/>
              <a:t> (BPSK), </a:t>
            </a:r>
            <a:r>
              <a:rPr lang="de-DE" sz="1800" b="0" dirty="0" err="1"/>
              <a:t>quaternary</a:t>
            </a:r>
            <a:r>
              <a:rPr lang="de-DE" sz="1800" b="0" dirty="0"/>
              <a:t> </a:t>
            </a:r>
            <a:r>
              <a:rPr lang="de-DE" sz="1800" b="0" dirty="0" err="1" smtClean="0"/>
              <a:t>phase</a:t>
            </a:r>
            <a:r>
              <a:rPr lang="de-DE" sz="1800" b="0" dirty="0" smtClean="0"/>
              <a:t> </a:t>
            </a:r>
            <a:r>
              <a:rPr lang="de-DE" sz="1800" b="0" dirty="0" err="1"/>
              <a:t>shift</a:t>
            </a:r>
            <a:r>
              <a:rPr lang="de-DE" sz="1800" b="0" dirty="0"/>
              <a:t> </a:t>
            </a:r>
            <a:r>
              <a:rPr lang="de-DE" sz="1800" b="0" dirty="0" err="1"/>
              <a:t>keying</a:t>
            </a:r>
            <a:r>
              <a:rPr lang="de-DE" sz="1800" b="0" dirty="0"/>
              <a:t> (QPSK), 16-quadrature </a:t>
            </a:r>
            <a:r>
              <a:rPr lang="de-DE" sz="1800" b="0" dirty="0" err="1"/>
              <a:t>amplitude</a:t>
            </a:r>
            <a:r>
              <a:rPr lang="de-DE" sz="1800" b="0" dirty="0"/>
              <a:t> </a:t>
            </a:r>
            <a:r>
              <a:rPr lang="de-DE" sz="1800" b="0" dirty="0" err="1"/>
              <a:t>modulation</a:t>
            </a:r>
            <a:r>
              <a:rPr lang="de-DE" sz="1800" b="0" dirty="0"/>
              <a:t> (QAM), </a:t>
            </a:r>
            <a:r>
              <a:rPr lang="de-DE" sz="1800" b="0" dirty="0" err="1"/>
              <a:t>and</a:t>
            </a:r>
            <a:r>
              <a:rPr lang="de-DE" sz="1800" b="0" dirty="0"/>
              <a:t> 64-QAM. Forward </a:t>
            </a:r>
            <a:r>
              <a:rPr lang="de-DE" sz="1800" b="0" dirty="0" err="1"/>
              <a:t>error</a:t>
            </a:r>
            <a:r>
              <a:rPr lang="de-DE" sz="1800" b="0" dirty="0"/>
              <a:t> </a:t>
            </a:r>
            <a:r>
              <a:rPr lang="de-DE" sz="1800" b="0" dirty="0" err="1" smtClean="0"/>
              <a:t>correction</a:t>
            </a:r>
            <a:r>
              <a:rPr lang="de-DE" sz="1800" b="0" dirty="0" smtClean="0"/>
              <a:t> </a:t>
            </a:r>
            <a:r>
              <a:rPr lang="de-DE" sz="1800" b="0" dirty="0"/>
              <a:t>(FEC) </a:t>
            </a:r>
            <a:r>
              <a:rPr lang="de-DE" sz="1800" b="0" dirty="0" err="1"/>
              <a:t>ccoding</a:t>
            </a:r>
            <a:r>
              <a:rPr lang="de-DE" sz="1800" b="0" dirty="0"/>
              <a:t> (</a:t>
            </a:r>
            <a:r>
              <a:rPr lang="de-DE" sz="1800" b="0" dirty="0" err="1"/>
              <a:t>convolutional</a:t>
            </a:r>
            <a:r>
              <a:rPr lang="de-DE" sz="1800" b="0" dirty="0"/>
              <a:t> </a:t>
            </a:r>
            <a:r>
              <a:rPr lang="de-DE" sz="1800" b="0" dirty="0" err="1"/>
              <a:t>coding</a:t>
            </a:r>
            <a:r>
              <a:rPr lang="de-DE" sz="1800" b="0" dirty="0"/>
              <a:t>) </a:t>
            </a:r>
            <a:r>
              <a:rPr lang="de-DE" sz="1800" b="0" dirty="0" err="1"/>
              <a:t>is</a:t>
            </a:r>
            <a:r>
              <a:rPr lang="de-DE" sz="1800" b="0" dirty="0"/>
              <a:t> </a:t>
            </a:r>
            <a:r>
              <a:rPr lang="de-DE" sz="1800" b="0" dirty="0" err="1"/>
              <a:t>used</a:t>
            </a:r>
            <a:r>
              <a:rPr lang="de-DE" sz="1800" b="0" dirty="0"/>
              <a:t> </a:t>
            </a:r>
            <a:r>
              <a:rPr lang="de-DE" sz="1800" b="0" dirty="0" err="1"/>
              <a:t>with</a:t>
            </a:r>
            <a:r>
              <a:rPr lang="de-DE" sz="1800" b="0" dirty="0"/>
              <a:t> a </a:t>
            </a:r>
            <a:r>
              <a:rPr lang="de-DE" sz="1800" b="0" dirty="0" err="1"/>
              <a:t>coding</a:t>
            </a:r>
            <a:r>
              <a:rPr lang="de-DE" sz="1800" b="0" dirty="0"/>
              <a:t> rate </a:t>
            </a:r>
            <a:r>
              <a:rPr lang="de-DE" sz="1800" b="0" dirty="0" err="1"/>
              <a:t>of</a:t>
            </a:r>
            <a:r>
              <a:rPr lang="de-DE" sz="1800" b="0" dirty="0"/>
              <a:t> 1/2, 2/3, 3/4, </a:t>
            </a:r>
            <a:r>
              <a:rPr lang="de-DE" sz="1800" b="0" dirty="0" err="1"/>
              <a:t>or</a:t>
            </a:r>
            <a:r>
              <a:rPr lang="de-DE" sz="1800" b="0" dirty="0"/>
              <a:t> 5/6. </a:t>
            </a:r>
            <a:r>
              <a:rPr lang="de-DE" sz="1800" b="0" dirty="0" err="1" smtClean="0"/>
              <a:t>Low-density</a:t>
            </a:r>
            <a:r>
              <a:rPr lang="de-DE" sz="1800" b="0" dirty="0" smtClean="0"/>
              <a:t> </a:t>
            </a:r>
            <a:r>
              <a:rPr lang="de-DE" sz="1800" b="0" dirty="0" err="1"/>
              <a:t>parity</a:t>
            </a:r>
            <a:r>
              <a:rPr lang="de-DE" sz="1800" b="0" dirty="0"/>
              <a:t>-check (LDPC) </a:t>
            </a:r>
            <a:r>
              <a:rPr lang="de-DE" sz="1800" b="0" dirty="0" err="1"/>
              <a:t>coding</a:t>
            </a:r>
            <a:r>
              <a:rPr lang="de-DE" sz="1800" b="0" dirty="0"/>
              <a:t> </a:t>
            </a:r>
            <a:r>
              <a:rPr lang="de-DE" sz="1800" b="0" dirty="0" err="1"/>
              <a:t>is</a:t>
            </a:r>
            <a:r>
              <a:rPr lang="de-DE" sz="1800" b="0" dirty="0"/>
              <a:t> </a:t>
            </a:r>
            <a:r>
              <a:rPr lang="de-DE" sz="1800" b="0" dirty="0" err="1"/>
              <a:t>included</a:t>
            </a:r>
            <a:r>
              <a:rPr lang="de-DE" sz="1800" b="0" dirty="0"/>
              <a:t> </a:t>
            </a:r>
            <a:r>
              <a:rPr lang="de-DE" sz="1800" b="0" dirty="0" err="1"/>
              <a:t>as</a:t>
            </a:r>
            <a:r>
              <a:rPr lang="de-DE" sz="1800" b="0" dirty="0"/>
              <a:t> an optional </a:t>
            </a:r>
            <a:r>
              <a:rPr lang="de-DE" sz="1800" b="0" dirty="0" err="1"/>
              <a:t>feature</a:t>
            </a:r>
            <a:r>
              <a:rPr lang="de-DE" sz="1800" b="0" dirty="0"/>
              <a:t>. The LC HT </a:t>
            </a:r>
            <a:r>
              <a:rPr lang="de-DE" sz="1800" b="0" dirty="0" err="1"/>
              <a:t>mode</a:t>
            </a:r>
            <a:r>
              <a:rPr lang="de-DE" sz="1800" b="0" dirty="0"/>
              <a:t> </a:t>
            </a:r>
            <a:r>
              <a:rPr lang="de-DE" sz="1800" b="0" dirty="0" err="1"/>
              <a:t>provides</a:t>
            </a:r>
            <a:r>
              <a:rPr lang="de-DE" sz="1800" b="0" dirty="0"/>
              <a:t> </a:t>
            </a:r>
            <a:r>
              <a:rPr lang="de-DE" sz="1800" b="0" dirty="0" err="1"/>
              <a:t>support</a:t>
            </a:r>
            <a:r>
              <a:rPr lang="de-DE" sz="1800" b="0" dirty="0"/>
              <a:t> </a:t>
            </a:r>
            <a:r>
              <a:rPr lang="de-DE" sz="1800" b="0" dirty="0" err="1" smtClean="0"/>
              <a:t>for</a:t>
            </a:r>
            <a:r>
              <a:rPr lang="de-DE" sz="1800" b="0" dirty="0" smtClean="0"/>
              <a:t> </a:t>
            </a:r>
            <a:r>
              <a:rPr lang="de-DE" sz="1800" b="0" dirty="0"/>
              <a:t>20 </a:t>
            </a:r>
            <a:r>
              <a:rPr lang="de-DE" sz="1800" b="0" dirty="0" err="1"/>
              <a:t>and</a:t>
            </a:r>
            <a:r>
              <a:rPr lang="de-DE" sz="1800" b="0" dirty="0"/>
              <a:t> 40 MHz </a:t>
            </a:r>
            <a:r>
              <a:rPr lang="de-DE" sz="1800" b="0" dirty="0" err="1"/>
              <a:t>contiguous</a:t>
            </a:r>
            <a:r>
              <a:rPr lang="de-DE" sz="1800" b="0" dirty="0"/>
              <a:t> </a:t>
            </a:r>
            <a:r>
              <a:rPr lang="de-DE" sz="1800" b="0" dirty="0" err="1"/>
              <a:t>channel</a:t>
            </a:r>
            <a:r>
              <a:rPr lang="de-DE" sz="1800" b="0" dirty="0"/>
              <a:t> </a:t>
            </a:r>
            <a:r>
              <a:rPr lang="de-DE" sz="1800" b="0" dirty="0" err="1"/>
              <a:t>widths</a:t>
            </a:r>
            <a:r>
              <a:rPr lang="de-DE" sz="1800" b="0" dirty="0"/>
              <a:t>. </a:t>
            </a:r>
            <a:endParaRPr lang="de-DE" sz="1800" b="0" dirty="0" smtClean="0"/>
          </a:p>
          <a:p>
            <a:pPr marL="0" indent="0"/>
            <a:r>
              <a:rPr lang="en-US" sz="1800" b="0" dirty="0" smtClean="0"/>
              <a:t>The </a:t>
            </a:r>
            <a:r>
              <a:rPr lang="en-US" sz="1800" b="0" dirty="0"/>
              <a:t>LC HT mode PHY shall be the same as Clause </a:t>
            </a:r>
            <a:r>
              <a:rPr lang="en-US" sz="1800" b="0" dirty="0" smtClean="0"/>
              <a:t>(</a:t>
            </a:r>
            <a:r>
              <a:rPr lang="en-US" sz="1800" b="0" dirty="0"/>
              <a:t>High-throughput (HT) PHY specification) and </a:t>
            </a:r>
            <a:r>
              <a:rPr lang="en-US" sz="1800" b="0" dirty="0" smtClean="0"/>
              <a:t>behavior </a:t>
            </a:r>
            <a:r>
              <a:rPr lang="en-US" sz="1800" b="0" dirty="0"/>
              <a:t>specified for a HT STA shall apply to an LC STA using the LC HT PHY mode, except when the </a:t>
            </a:r>
            <a:r>
              <a:rPr lang="en-US" sz="1800" b="0" dirty="0" smtClean="0"/>
              <a:t>specifications </a:t>
            </a:r>
            <a:r>
              <a:rPr lang="en-US" sz="1800" b="0" dirty="0"/>
              <a:t>in 32.3.2.2 (LC High Throughput (LC HT) mode) supersede corresponding text in Clause 19 </a:t>
            </a:r>
            <a:r>
              <a:rPr lang="en-US" sz="1800" b="0" dirty="0" smtClean="0"/>
              <a:t>(</a:t>
            </a:r>
            <a:r>
              <a:rPr lang="en-US" sz="1800" b="0" dirty="0"/>
              <a:t>High-throughput (HT) PHY specification). </a:t>
            </a:r>
            <a:endParaRPr lang="en-US" sz="1800" b="0" dirty="0" smtClean="0"/>
          </a:p>
          <a:p>
            <a:pPr marL="0" indent="0"/>
            <a:r>
              <a:rPr lang="en-US" sz="1800" b="0" dirty="0" smtClean="0"/>
              <a:t>The </a:t>
            </a:r>
            <a:r>
              <a:rPr lang="en-US" sz="1800" b="0" dirty="0" err="1"/>
              <a:t>subclause</a:t>
            </a:r>
            <a:r>
              <a:rPr lang="en-US" sz="1800" b="0" dirty="0"/>
              <a:t> 19.3.14 (Regulatory requirements) does not apply to the LC HT PHY mode. For channel </a:t>
            </a:r>
            <a:r>
              <a:rPr lang="en-US" sz="1800" b="0" dirty="0" smtClean="0"/>
              <a:t>numbering</a:t>
            </a:r>
            <a:r>
              <a:rPr lang="en-US" sz="1800" b="0" dirty="0"/>
              <a:t>, refer to 32.3.4 (Channel numbering). </a:t>
            </a:r>
          </a:p>
          <a:p>
            <a:pPr marL="0" indent="0"/>
            <a:endParaRPr lang="de-DE" sz="1100" b="0" dirty="0" smtClean="0"/>
          </a:p>
          <a:p>
            <a:r>
              <a:rPr lang="en-US" sz="1600" b="0" i="1" dirty="0"/>
              <a:t>(similar for VHT and </a:t>
            </a:r>
            <a:r>
              <a:rPr lang="en-US" sz="1600" b="0" i="1" dirty="0" smtClean="0"/>
              <a:t>HE, see D2.1)</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2022</a:t>
            </a:r>
            <a:endParaRPr lang="en-GB" dirty="0"/>
          </a:p>
        </p:txBody>
      </p:sp>
    </p:spTree>
    <p:extLst>
      <p:ext uri="{BB962C8B-B14F-4D97-AF65-F5344CB8AC3E}">
        <p14:creationId xmlns:p14="http://schemas.microsoft.com/office/powerpoint/2010/main" val="28370728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LC STA PHY - Observations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Are timing related constants (Table 19-6, Table 21-5) still applicable?</a:t>
            </a:r>
          </a:p>
          <a:p>
            <a:pPr lvl="1">
              <a:buFont typeface="Arial" panose="020B0604020202020204" pitchFamily="34" charset="0"/>
              <a:buChar char="•"/>
            </a:pPr>
            <a:r>
              <a:rPr lang="en-US" sz="1800" b="0" i="1" dirty="0" smtClean="0"/>
              <a:t>Yes</a:t>
            </a:r>
          </a:p>
          <a:p>
            <a:pPr>
              <a:buFont typeface="Arial" panose="020B0604020202020204" pitchFamily="34" charset="0"/>
              <a:buChar char="•"/>
            </a:pPr>
            <a:r>
              <a:rPr lang="en-US" dirty="0" smtClean="0"/>
              <a:t>Is there a need for TXVECTOR/RXVECTOR?</a:t>
            </a:r>
          </a:p>
          <a:p>
            <a:pPr lvl="1">
              <a:buFont typeface="Arial" panose="020B0604020202020204" pitchFamily="34" charset="0"/>
              <a:buChar char="•"/>
            </a:pPr>
            <a:r>
              <a:rPr lang="en-US" sz="1800" i="1" dirty="0" smtClean="0"/>
              <a:t>Same as for HT, VHT and HE </a:t>
            </a:r>
          </a:p>
          <a:p>
            <a:pPr>
              <a:buFont typeface="Arial" panose="020B0604020202020204" pitchFamily="34" charset="0"/>
              <a:buChar char="•"/>
            </a:pPr>
            <a:r>
              <a:rPr lang="en-US" dirty="0" smtClean="0"/>
              <a:t>RU sizes supported similar to HE?</a:t>
            </a:r>
          </a:p>
          <a:p>
            <a:pPr lvl="1">
              <a:buFont typeface="Arial" panose="020B0604020202020204" pitchFamily="34" charset="0"/>
              <a:buChar char="•"/>
            </a:pPr>
            <a:r>
              <a:rPr lang="en-US" sz="1800" i="1" dirty="0" smtClean="0"/>
              <a:t>All the same.</a:t>
            </a:r>
            <a:endParaRPr lang="en-US" sz="1800" i="1"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2022</a:t>
            </a:r>
            <a:endParaRPr lang="en-GB" dirty="0"/>
          </a:p>
        </p:txBody>
      </p:sp>
    </p:spTree>
    <p:extLst>
      <p:ext uri="{BB962C8B-B14F-4D97-AF65-F5344CB8AC3E}">
        <p14:creationId xmlns:p14="http://schemas.microsoft.com/office/powerpoint/2010/main" val="22007786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1234</Words>
  <Application>Microsoft Office PowerPoint</Application>
  <PresentationFormat>Breitbild</PresentationFormat>
  <Paragraphs>121</Paragraphs>
  <Slides>12</Slides>
  <Notes>3</Notes>
  <HiddenSlides>0</HiddenSlides>
  <MMClips>0</MMClips>
  <ScaleCrop>false</ScaleCrop>
  <HeadingPairs>
    <vt:vector size="8" baseType="variant">
      <vt:variant>
        <vt:lpstr>Verwendete Schriftarten</vt:lpstr>
      </vt:variant>
      <vt:variant>
        <vt:i4>4</vt:i4>
      </vt:variant>
      <vt:variant>
        <vt:lpstr>Design</vt:lpstr>
      </vt:variant>
      <vt:variant>
        <vt:i4>1</vt:i4>
      </vt:variant>
      <vt:variant>
        <vt:lpstr>Eingebettete OLE-Server</vt:lpstr>
      </vt:variant>
      <vt:variant>
        <vt:i4>1</vt:i4>
      </vt:variant>
      <vt:variant>
        <vt:lpstr>Folientitel</vt:lpstr>
      </vt:variant>
      <vt:variant>
        <vt:i4>12</vt:i4>
      </vt:variant>
    </vt:vector>
  </HeadingPairs>
  <TitlesOfParts>
    <vt:vector size="18" baseType="lpstr">
      <vt:lpstr>MS Gothic</vt:lpstr>
      <vt:lpstr>Arial</vt:lpstr>
      <vt:lpstr>Arial Unicode MS</vt:lpstr>
      <vt:lpstr>Times New Roman</vt:lpstr>
      <vt:lpstr>Office Theme</vt:lpstr>
      <vt:lpstr>Microsoft Word 97-2003-Dokument</vt:lpstr>
      <vt:lpstr>Reply to 11-22/0831r0</vt:lpstr>
      <vt:lpstr>Abstract</vt:lpstr>
      <vt:lpstr>LC STA</vt:lpstr>
      <vt:lpstr>LC Light Interface Example</vt:lpstr>
      <vt:lpstr>LC-STA - Observations</vt:lpstr>
      <vt:lpstr>LC STA MAC</vt:lpstr>
      <vt:lpstr>LC STA MAC - Observations</vt:lpstr>
      <vt:lpstr>LC HT PHY</vt:lpstr>
      <vt:lpstr>LC STA PHY - Observations</vt:lpstr>
      <vt:lpstr>802.11af (White Spaces (TVWS) OPeration)</vt:lpstr>
      <vt:lpstr>Last Word</vt:lpstr>
      <vt:lpstr>References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 Thoughts on 802.11bb Draft</dc:title>
  <dc:creator>Osama AboulMagd</dc:creator>
  <cp:lastModifiedBy>Jungnickel, Volker</cp:lastModifiedBy>
  <cp:revision>27</cp:revision>
  <cp:lastPrinted>1601-01-01T00:00:00Z</cp:lastPrinted>
  <dcterms:created xsi:type="dcterms:W3CDTF">2022-05-30T14:56:28Z</dcterms:created>
  <dcterms:modified xsi:type="dcterms:W3CDTF">2022-07-14T14:27:23Z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1654108991</vt:lpwstr>
  </property>
</Properties>
</file>