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89" r:id="rId3"/>
    <p:sldId id="290" r:id="rId4"/>
    <p:sldId id="314" r:id="rId5"/>
    <p:sldId id="321" r:id="rId6"/>
    <p:sldId id="324" r:id="rId7"/>
    <p:sldId id="315" r:id="rId8"/>
    <p:sldId id="313" r:id="rId9"/>
    <p:sldId id="316" r:id="rId10"/>
    <p:sldId id="317" r:id="rId11"/>
    <p:sldId id="318" r:id="rId12"/>
    <p:sldId id="323" r:id="rId13"/>
    <p:sldId id="319" r:id="rId14"/>
    <p:sldId id="320" r:id="rId15"/>
    <p:sldId id="322" r:id="rId16"/>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00"/>
    <a:srgbClr val="66FF99"/>
    <a:srgbClr val="FF9966"/>
    <a:srgbClr val="FF9933"/>
    <a:srgbClr val="FFFF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31" autoAdjust="0"/>
    <p:restoredTop sz="93792" autoAdjust="0"/>
  </p:normalViewPr>
  <p:slideViewPr>
    <p:cSldViewPr>
      <p:cViewPr varScale="1">
        <p:scale>
          <a:sx n="67" d="100"/>
          <a:sy n="67" d="100"/>
        </p:scale>
        <p:origin x="1608" y="44"/>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3552" y="-300"/>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Graham Smith, DSP Group</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Graham Smith, DSP Group</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D0B8B295-F92D-467A-B866-1ED57ECAAB6C}" type="slidenum">
              <a:rPr lang="en-US" sz="1200" b="0" smtClean="0"/>
              <a:pPr/>
              <a:t>1</a:t>
            </a:fld>
            <a:endParaRPr lang="en-US" sz="1200" b="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Graham Smith, SR Technologies</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16918" cy="276999"/>
          </a:xfrm>
        </p:spPr>
        <p:txBody>
          <a:bodyPr/>
          <a:lstStyle/>
          <a:p>
            <a:pPr>
              <a:defRPr/>
            </a:pPr>
            <a:r>
              <a:rPr lang="en-US"/>
              <a:t>July 2022</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a:xfrm>
            <a:off x="696913" y="332601"/>
            <a:ext cx="916918" cy="276999"/>
          </a:xfrm>
        </p:spPr>
        <p:txBody>
          <a:bodyPr/>
          <a:lstStyle/>
          <a:p>
            <a:pPr>
              <a:defRPr/>
            </a:pPr>
            <a:r>
              <a:rPr lang="en-US"/>
              <a:t>July 2022</a:t>
            </a:r>
            <a:endParaRPr lang="en-US" dirty="0"/>
          </a:p>
        </p:txBody>
      </p:sp>
      <p:sp>
        <p:nvSpPr>
          <p:cNvPr id="9" name="Footer Placeholder 8"/>
          <p:cNvSpPr>
            <a:spLocks noGrp="1"/>
          </p:cNvSpPr>
          <p:nvPr>
            <p:ph type="ftr" sz="quarter" idx="11"/>
          </p:nvPr>
        </p:nvSpPr>
        <p:spPr/>
        <p:txBody>
          <a:bodyPr/>
          <a:lstStyle/>
          <a:p>
            <a:pPr>
              <a:defRPr/>
            </a:pPr>
            <a:r>
              <a:rPr lang="en-US"/>
              <a:t>Graham Smith, SR Technologies</a:t>
            </a:r>
          </a:p>
        </p:txBody>
      </p:sp>
      <p:sp>
        <p:nvSpPr>
          <p:cNvPr id="10" name="Slide Number Placeholder 9"/>
          <p:cNvSpPr>
            <a:spLocks noGrp="1"/>
          </p:cNvSpPr>
          <p:nvPr>
            <p:ph type="sldNum" sz="quarter" idx="12"/>
          </p:nvPr>
        </p:nvSpPr>
        <p:spPr/>
        <p:txBody>
          <a:bodyPr/>
          <a:lstStyle/>
          <a:p>
            <a:pPr>
              <a:defRPr/>
            </a:pPr>
            <a:r>
              <a:rPr lang="en-US" dirty="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July 2022</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a:t>Graham Smith, SR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802.11-22/0955r0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a:t>July 2022</a:t>
            </a:r>
            <a:endParaRPr lang="en-US" sz="1800" dirty="0"/>
          </a:p>
        </p:txBody>
      </p:sp>
      <p:sp>
        <p:nvSpPr>
          <p:cNvPr id="3077" name="Rectangle 2"/>
          <p:cNvSpPr>
            <a:spLocks noGrp="1" noChangeArrowheads="1"/>
          </p:cNvSpPr>
          <p:nvPr>
            <p:ph type="title"/>
          </p:nvPr>
        </p:nvSpPr>
        <p:spPr>
          <a:xfrm>
            <a:off x="685800" y="838200"/>
            <a:ext cx="7772400" cy="1066800"/>
          </a:xfrm>
          <a:noFill/>
        </p:spPr>
        <p:txBody>
          <a:bodyPr/>
          <a:lstStyle/>
          <a:p>
            <a:r>
              <a:rPr lang="en-US" dirty="0"/>
              <a:t>TG </a:t>
            </a:r>
            <a:r>
              <a:rPr lang="en-US" dirty="0" err="1"/>
              <a:t>bh</a:t>
            </a:r>
            <a:br>
              <a:rPr lang="en-US" dirty="0"/>
            </a:br>
            <a:r>
              <a:rPr lang="en-US" dirty="0"/>
              <a:t>Pre-association in </a:t>
            </a:r>
            <a:r>
              <a:rPr lang="en-US" dirty="0" err="1"/>
              <a:t>TGbh</a:t>
            </a:r>
            <a:r>
              <a:rPr lang="en-US" dirty="0"/>
              <a:t> - Probes</a:t>
            </a:r>
          </a:p>
        </p:txBody>
      </p:sp>
      <p:sp>
        <p:nvSpPr>
          <p:cNvPr id="3078" name="Rectangle 6"/>
          <p:cNvSpPr>
            <a:spLocks noGrp="1" noChangeArrowheads="1"/>
          </p:cNvSpPr>
          <p:nvPr>
            <p:ph type="body" idx="1"/>
          </p:nvPr>
        </p:nvSpPr>
        <p:spPr>
          <a:xfrm>
            <a:off x="647607" y="2209800"/>
            <a:ext cx="7772400" cy="381000"/>
          </a:xfrm>
          <a:noFill/>
        </p:spPr>
        <p:txBody>
          <a:bodyPr/>
          <a:lstStyle/>
          <a:p>
            <a:pPr algn="ctr">
              <a:lnSpc>
                <a:spcPct val="90000"/>
              </a:lnSpc>
              <a:buFontTx/>
              <a:buNone/>
            </a:pPr>
            <a:r>
              <a:rPr lang="en-US" sz="2000" dirty="0"/>
              <a:t>Date:</a:t>
            </a:r>
            <a:r>
              <a:rPr lang="en-US" sz="2000" b="0" dirty="0"/>
              <a:t> 2022-07</a:t>
            </a:r>
          </a:p>
        </p:txBody>
      </p:sp>
      <p:sp>
        <p:nvSpPr>
          <p:cNvPr id="3080" name="Rectangle 12"/>
          <p:cNvSpPr>
            <a:spLocks noChangeArrowheads="1"/>
          </p:cNvSpPr>
          <p:nvPr/>
        </p:nvSpPr>
        <p:spPr bwMode="auto">
          <a:xfrm>
            <a:off x="637005" y="313804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sp>
        <p:nvSpPr>
          <p:cNvPr id="3" name="Footer Placeholder 2"/>
          <p:cNvSpPr>
            <a:spLocks noGrp="1"/>
          </p:cNvSpPr>
          <p:nvPr>
            <p:ph type="ftr" sz="quarter" idx="11"/>
          </p:nvPr>
        </p:nvSpPr>
        <p:spPr/>
        <p:txBody>
          <a:bodyPr/>
          <a:lstStyle/>
          <a:p>
            <a:pPr>
              <a:defRPr/>
            </a:pPr>
            <a:r>
              <a:rPr lang="en-US"/>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a:t>Slide </a:t>
            </a:r>
            <a:fld id="{31D45EC1-4C6A-4C4C-A230-3BDF24B584F8}" type="slidenum">
              <a:rPr lang="en-US" smtClean="0"/>
              <a:pPr>
                <a:defRPr/>
              </a:pPr>
              <a:t>1</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825856320"/>
              </p:ext>
            </p:extLst>
          </p:nvPr>
        </p:nvGraphicFramePr>
        <p:xfrm>
          <a:off x="1133831" y="3697247"/>
          <a:ext cx="7162800" cy="1179555"/>
        </p:xfrm>
        <a:graphic>
          <a:graphicData uri="http://schemas.openxmlformats.org/drawingml/2006/table">
            <a:tbl>
              <a:tblPr firstRow="1" bandRow="1">
                <a:tableStyleId>{5940675A-B579-460E-94D1-54222C63F5DA}</a:tableStyleId>
              </a:tblPr>
              <a:tblGrid>
                <a:gridCol w="1432560">
                  <a:extLst>
                    <a:ext uri="{9D8B030D-6E8A-4147-A177-3AD203B41FA5}">
                      <a16:colId xmlns:a16="http://schemas.microsoft.com/office/drawing/2014/main" val="367919905"/>
                    </a:ext>
                  </a:extLst>
                </a:gridCol>
                <a:gridCol w="1432560">
                  <a:extLst>
                    <a:ext uri="{9D8B030D-6E8A-4147-A177-3AD203B41FA5}">
                      <a16:colId xmlns:a16="http://schemas.microsoft.com/office/drawing/2014/main" val="183324270"/>
                    </a:ext>
                  </a:extLst>
                </a:gridCol>
                <a:gridCol w="1432560">
                  <a:extLst>
                    <a:ext uri="{9D8B030D-6E8A-4147-A177-3AD203B41FA5}">
                      <a16:colId xmlns:a16="http://schemas.microsoft.com/office/drawing/2014/main" val="2681071824"/>
                    </a:ext>
                  </a:extLst>
                </a:gridCol>
                <a:gridCol w="1036318">
                  <a:extLst>
                    <a:ext uri="{9D8B030D-6E8A-4147-A177-3AD203B41FA5}">
                      <a16:colId xmlns:a16="http://schemas.microsoft.com/office/drawing/2014/main" val="3659536808"/>
                    </a:ext>
                  </a:extLst>
                </a:gridCol>
                <a:gridCol w="1828802">
                  <a:extLst>
                    <a:ext uri="{9D8B030D-6E8A-4147-A177-3AD203B41FA5}">
                      <a16:colId xmlns:a16="http://schemas.microsoft.com/office/drawing/2014/main" val="181059685"/>
                    </a:ext>
                  </a:extLst>
                </a:gridCol>
              </a:tblGrid>
              <a:tr h="393185">
                <a:tc>
                  <a:txBody>
                    <a:bodyPr/>
                    <a:lstStyle/>
                    <a:p>
                      <a:pPr algn="ctr"/>
                      <a:r>
                        <a:rPr lang="en-US" b="1" dirty="0"/>
                        <a:t>Name</a:t>
                      </a:r>
                    </a:p>
                  </a:txBody>
                  <a:tcPr/>
                </a:tc>
                <a:tc>
                  <a:txBody>
                    <a:bodyPr/>
                    <a:lstStyle/>
                    <a:p>
                      <a:pPr algn="ctr"/>
                      <a:r>
                        <a:rPr lang="en-US" b="1" dirty="0"/>
                        <a:t>Company</a:t>
                      </a:r>
                    </a:p>
                  </a:txBody>
                  <a:tcPr/>
                </a:tc>
                <a:tc>
                  <a:txBody>
                    <a:bodyPr/>
                    <a:lstStyle/>
                    <a:p>
                      <a:pPr algn="ctr"/>
                      <a:r>
                        <a:rPr lang="en-US" b="1" dirty="0"/>
                        <a:t>Address</a:t>
                      </a:r>
                    </a:p>
                  </a:txBody>
                  <a:tcPr/>
                </a:tc>
                <a:tc>
                  <a:txBody>
                    <a:bodyPr/>
                    <a:lstStyle/>
                    <a:p>
                      <a:pPr algn="ctr"/>
                      <a:r>
                        <a:rPr lang="en-US" b="1" dirty="0"/>
                        <a:t>Phone</a:t>
                      </a:r>
                    </a:p>
                  </a:txBody>
                  <a:tcPr/>
                </a:tc>
                <a:tc>
                  <a:txBody>
                    <a:bodyPr/>
                    <a:lstStyle/>
                    <a:p>
                      <a:pPr algn="ctr"/>
                      <a:r>
                        <a:rPr lang="en-US" b="1" dirty="0"/>
                        <a:t>email</a:t>
                      </a:r>
                    </a:p>
                  </a:txBody>
                  <a:tcPr/>
                </a:tc>
                <a:extLst>
                  <a:ext uri="{0D108BD9-81ED-4DB2-BD59-A6C34878D82A}">
                    <a16:rowId xmlns:a16="http://schemas.microsoft.com/office/drawing/2014/main" val="1043191694"/>
                  </a:ext>
                </a:extLst>
              </a:tr>
              <a:tr h="393185">
                <a:tc>
                  <a:txBody>
                    <a:bodyPr/>
                    <a:lstStyle/>
                    <a:p>
                      <a:r>
                        <a:rPr lang="en-US" sz="1400" dirty="0"/>
                        <a:t>Graham Smith</a:t>
                      </a:r>
                    </a:p>
                  </a:txBody>
                  <a:tcPr/>
                </a:tc>
                <a:tc>
                  <a:txBody>
                    <a:bodyPr/>
                    <a:lstStyle/>
                    <a:p>
                      <a:r>
                        <a:rPr lang="en-US" sz="1400" dirty="0"/>
                        <a:t>SRT</a:t>
                      </a:r>
                      <a:r>
                        <a:rPr lang="en-US" sz="1400" baseline="0" dirty="0"/>
                        <a:t> Group</a:t>
                      </a:r>
                      <a:endParaRPr lang="en-US" sz="1400" dirty="0"/>
                    </a:p>
                  </a:txBody>
                  <a:tcPr/>
                </a:tc>
                <a:tc>
                  <a:txBody>
                    <a:bodyPr/>
                    <a:lstStyle/>
                    <a:p>
                      <a:r>
                        <a:rPr lang="en-US" sz="1400" dirty="0"/>
                        <a:t>Sunrise , FL</a:t>
                      </a:r>
                    </a:p>
                  </a:txBody>
                  <a:tcPr/>
                </a:tc>
                <a:tc>
                  <a:txBody>
                    <a:bodyPr/>
                    <a:lstStyle/>
                    <a:p>
                      <a:endParaRPr lang="en-US" sz="1400" dirty="0"/>
                    </a:p>
                  </a:txBody>
                  <a:tcPr/>
                </a:tc>
                <a:tc>
                  <a:txBody>
                    <a:bodyPr/>
                    <a:lstStyle/>
                    <a:p>
                      <a:r>
                        <a:rPr lang="en-US" sz="1400" dirty="0"/>
                        <a:t>gsmith@srtrl.com</a:t>
                      </a:r>
                    </a:p>
                  </a:txBody>
                  <a:tcPr/>
                </a:tc>
                <a:extLst>
                  <a:ext uri="{0D108BD9-81ED-4DB2-BD59-A6C34878D82A}">
                    <a16:rowId xmlns:a16="http://schemas.microsoft.com/office/drawing/2014/main" val="2518716959"/>
                  </a:ext>
                </a:extLst>
              </a:tr>
              <a:tr h="393185">
                <a:tc>
                  <a:txBody>
                    <a:bodyPr/>
                    <a:lstStyle/>
                    <a:p>
                      <a:endParaRPr lang="en-US" sz="14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14503563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C1F759B-A7A7-C404-604C-44FC51B64278}"/>
              </a:ext>
            </a:extLst>
          </p:cNvPr>
          <p:cNvSpPr>
            <a:spLocks noGrp="1"/>
          </p:cNvSpPr>
          <p:nvPr>
            <p:ph idx="1"/>
          </p:nvPr>
        </p:nvSpPr>
        <p:spPr>
          <a:xfrm>
            <a:off x="685800" y="1554162"/>
            <a:ext cx="7772400" cy="4541838"/>
          </a:xfrm>
        </p:spPr>
        <p:txBody>
          <a:bodyPr/>
          <a:lstStyle/>
          <a:p>
            <a:r>
              <a:rPr lang="en-GB" sz="1800" dirty="0">
                <a:effectLst/>
                <a:latin typeface="Times New Roman" panose="02020603050405020304" pitchFamily="18" charset="0"/>
                <a:ea typeface="SimSun" panose="02010600030101010101" pitchFamily="2" charset="-122"/>
              </a:rPr>
              <a:t>“if the client uses the stable MAC address when probing, the infrastructure can help steer the client across both APs and bands, to give the entire network better experience.</a:t>
            </a:r>
          </a:p>
          <a:p>
            <a:r>
              <a:rPr lang="en-GB" sz="1800" dirty="0">
                <a:effectLst/>
                <a:latin typeface="Times New Roman" panose="02020603050405020304" pitchFamily="18" charset="0"/>
                <a:ea typeface="SimSun" panose="02010600030101010101" pitchFamily="2" charset="-122"/>
              </a:rPr>
              <a:t>The associated AP sends a Beacon request frame to instruct the STA to send the probing on the target APs’ operating channel”</a:t>
            </a:r>
            <a:endParaRPr lang="en-GB" sz="1800" dirty="0">
              <a:latin typeface="Times New Roman" panose="02020603050405020304" pitchFamily="18" charset="0"/>
              <a:ea typeface="SimSun" panose="02010600030101010101" pitchFamily="2" charset="-122"/>
            </a:endParaRPr>
          </a:p>
          <a:p>
            <a:endParaRPr lang="en-GB" sz="1800" dirty="0">
              <a:latin typeface="Times New Roman" panose="02020603050405020304" pitchFamily="18" charset="0"/>
              <a:ea typeface="SimSun" panose="02010600030101010101" pitchFamily="2" charset="-122"/>
            </a:endParaRPr>
          </a:p>
          <a:p>
            <a:r>
              <a:rPr lang="en-GB" sz="1800" dirty="0">
                <a:latin typeface="Times New Roman" panose="02020603050405020304" pitchFamily="18" charset="0"/>
                <a:ea typeface="SimSun" panose="02010600030101010101" pitchFamily="2" charset="-122"/>
              </a:rPr>
              <a:t>Discussion</a:t>
            </a:r>
          </a:p>
          <a:p>
            <a:r>
              <a:rPr lang="en-GB" sz="1800" dirty="0">
                <a:latin typeface="Times New Roman" panose="02020603050405020304" pitchFamily="18" charset="0"/>
                <a:ea typeface="SimSun" panose="02010600030101010101" pitchFamily="2" charset="-122"/>
              </a:rPr>
              <a:t>In this case STA knows it is “in the vicinity” , as it is “instructed” to send probes,</a:t>
            </a:r>
          </a:p>
          <a:p>
            <a:pPr marL="0" indent="0">
              <a:buNone/>
            </a:pPr>
            <a:r>
              <a:rPr lang="en-GB" sz="1800" dirty="0">
                <a:latin typeface="Times New Roman" panose="02020603050405020304" pitchFamily="18" charset="0"/>
                <a:ea typeface="SimSun" panose="02010600030101010101" pitchFamily="2" charset="-122"/>
              </a:rPr>
              <a:t>hence  </a:t>
            </a:r>
          </a:p>
          <a:p>
            <a:r>
              <a:rPr lang="en-GB" sz="1800" dirty="0">
                <a:latin typeface="Times New Roman" panose="02020603050405020304" pitchFamily="18" charset="0"/>
                <a:ea typeface="SimSun" panose="02010600030101010101" pitchFamily="2" charset="-122"/>
              </a:rPr>
              <a:t>This is not a problem, as already noted, probing and associating using same address in one vicinity, is not trackable. </a:t>
            </a:r>
          </a:p>
          <a:p>
            <a:pPr lvl="1"/>
            <a:r>
              <a:rPr lang="en-GB" sz="1600" dirty="0">
                <a:latin typeface="Times New Roman" panose="02020603050405020304" pitchFamily="18" charset="0"/>
                <a:ea typeface="SimSun" panose="02010600030101010101" pitchFamily="2" charset="-122"/>
              </a:rPr>
              <a:t>If a STA is in an area of a network, then no real benefit to a third party knowing that.  The STA will return with a different address, and listener has no idea who it is.</a:t>
            </a:r>
            <a:endParaRPr lang="en-US" dirty="0"/>
          </a:p>
        </p:txBody>
      </p:sp>
      <p:sp>
        <p:nvSpPr>
          <p:cNvPr id="3" name="Title 2">
            <a:extLst>
              <a:ext uri="{FF2B5EF4-FFF2-40B4-BE49-F238E27FC236}">
                <a16:creationId xmlns:a16="http://schemas.microsoft.com/office/drawing/2014/main" id="{6C94C16E-69F2-69F8-B31D-3E94D2FD7A4D}"/>
              </a:ext>
            </a:extLst>
          </p:cNvPr>
          <p:cNvSpPr>
            <a:spLocks noGrp="1"/>
          </p:cNvSpPr>
          <p:nvPr>
            <p:ph type="title"/>
          </p:nvPr>
        </p:nvSpPr>
        <p:spPr/>
        <p:txBody>
          <a:bodyPr/>
          <a:lstStyle/>
          <a:p>
            <a:r>
              <a:rPr lang="en-US" dirty="0"/>
              <a:t>Use Case 4.8 - Infrastructure</a:t>
            </a:r>
          </a:p>
        </p:txBody>
      </p:sp>
      <p:sp>
        <p:nvSpPr>
          <p:cNvPr id="4" name="Date Placeholder 3">
            <a:extLst>
              <a:ext uri="{FF2B5EF4-FFF2-40B4-BE49-F238E27FC236}">
                <a16:creationId xmlns:a16="http://schemas.microsoft.com/office/drawing/2014/main" id="{03F79C95-9B3B-36F5-C4D5-0E88735E0318}"/>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13B409ED-228C-CB7C-D93B-4F8099042F82}"/>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AAD6431D-3EA8-6E4B-B463-5DF2E2D509A9}"/>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2974470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753F094-465D-DD87-510D-FE9801C65E3F}"/>
              </a:ext>
            </a:extLst>
          </p:cNvPr>
          <p:cNvSpPr>
            <a:spLocks noGrp="1"/>
          </p:cNvSpPr>
          <p:nvPr>
            <p:ph idx="1"/>
          </p:nvPr>
        </p:nvSpPr>
        <p:spPr>
          <a:xfrm>
            <a:off x="685800" y="1453634"/>
            <a:ext cx="7772400" cy="4870966"/>
          </a:xfrm>
        </p:spPr>
        <p:txBody>
          <a:bodyPr/>
          <a:lstStyle/>
          <a:p>
            <a:r>
              <a:rPr lang="en-US" sz="2000" dirty="0"/>
              <a:t>“Follow the user.  </a:t>
            </a:r>
          </a:p>
          <a:p>
            <a:pPr marL="0" marR="0">
              <a:spcBef>
                <a:spcPts val="0"/>
              </a:spcBef>
              <a:spcAft>
                <a:spcPts val="0"/>
              </a:spcAft>
            </a:pPr>
            <a:r>
              <a:rPr lang="en-US" sz="1800" dirty="0">
                <a:effectLst/>
                <a:latin typeface="Times New Roman" panose="02020603050405020304" pitchFamily="18" charset="0"/>
                <a:ea typeface="SimSun" panose="02010600030101010101" pitchFamily="2" charset="-122"/>
              </a:rPr>
              <a:t>A given client device is “assigned” a generated BSSID.  That BSSID moves from AP to AP within an ESS, to manage the client transitions.</a:t>
            </a:r>
          </a:p>
          <a:p>
            <a:pPr marL="0" marR="0">
              <a:spcBef>
                <a:spcPts val="0"/>
              </a:spcBef>
              <a:spcAft>
                <a:spcPts val="0"/>
              </a:spcAft>
            </a:pPr>
            <a:r>
              <a:rPr lang="en-US" sz="1800" dirty="0">
                <a:effectLst/>
                <a:latin typeface="Times New Roman" panose="02020603050405020304" pitchFamily="18" charset="0"/>
                <a:ea typeface="SimSun" panose="02010600030101010101" pitchFamily="2" charset="-122"/>
              </a:rPr>
              <a:t>The device is recognized by the APs in multiple-AP infrastructure via its MAC address in the probe request frame, so that the APs generate a unique BSSID for the device to set up wireless connection.”</a:t>
            </a:r>
          </a:p>
          <a:p>
            <a:pPr marL="0" indent="0">
              <a:buNone/>
            </a:pPr>
            <a:r>
              <a:rPr lang="en-US" dirty="0"/>
              <a:t>Discussion</a:t>
            </a:r>
          </a:p>
          <a:p>
            <a:r>
              <a:rPr lang="en-US" sz="2000" dirty="0"/>
              <a:t>Requires identifiable address in probe and associations (I think)</a:t>
            </a:r>
            <a:r>
              <a:rPr lang="en-US" dirty="0"/>
              <a:t>.</a:t>
            </a:r>
          </a:p>
          <a:p>
            <a:r>
              <a:rPr lang="en-US" sz="2000" dirty="0"/>
              <a:t>No problem as this is the same “vicinity” condition.</a:t>
            </a:r>
          </a:p>
          <a:p>
            <a:r>
              <a:rPr lang="en-US" sz="2000" dirty="0"/>
              <a:t>If you really, really want 2 addresses, this particular network could simply allocate 2 addresses using MAAD (way easier than generating 2 RMAs with RRCM).</a:t>
            </a:r>
          </a:p>
          <a:p>
            <a:pPr lvl="1"/>
            <a:r>
              <a:rPr lang="en-US" sz="1600" dirty="0"/>
              <a:t>The network knows what it wants, so MAAD would be used here.</a:t>
            </a:r>
          </a:p>
        </p:txBody>
      </p:sp>
      <p:sp>
        <p:nvSpPr>
          <p:cNvPr id="3" name="Title 2">
            <a:extLst>
              <a:ext uri="{FF2B5EF4-FFF2-40B4-BE49-F238E27FC236}">
                <a16:creationId xmlns:a16="http://schemas.microsoft.com/office/drawing/2014/main" id="{D48827FC-0887-BDDF-72D7-FA9C3363D1B3}"/>
              </a:ext>
            </a:extLst>
          </p:cNvPr>
          <p:cNvSpPr>
            <a:spLocks noGrp="1"/>
          </p:cNvSpPr>
          <p:nvPr>
            <p:ph type="title"/>
          </p:nvPr>
        </p:nvSpPr>
        <p:spPr>
          <a:xfrm>
            <a:off x="685800" y="685800"/>
            <a:ext cx="7772400" cy="638988"/>
          </a:xfrm>
        </p:spPr>
        <p:txBody>
          <a:bodyPr/>
          <a:lstStyle/>
          <a:p>
            <a:r>
              <a:rPr lang="en-US" dirty="0"/>
              <a:t>Use Case 26 – </a:t>
            </a:r>
            <a:r>
              <a:rPr lang="en-US" dirty="0" err="1"/>
              <a:t>Vitual</a:t>
            </a:r>
            <a:r>
              <a:rPr lang="en-US" dirty="0"/>
              <a:t> BSSID</a:t>
            </a:r>
          </a:p>
        </p:txBody>
      </p:sp>
      <p:sp>
        <p:nvSpPr>
          <p:cNvPr id="4" name="Date Placeholder 3">
            <a:extLst>
              <a:ext uri="{FF2B5EF4-FFF2-40B4-BE49-F238E27FC236}">
                <a16:creationId xmlns:a16="http://schemas.microsoft.com/office/drawing/2014/main" id="{5B2FF7C6-5802-B6BF-ED8A-77581A66B86F}"/>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1E3B650F-BCA7-AEAB-FFEB-B80D4FE6C4B1}"/>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7E0C15AC-9024-B647-A695-B52FFA0E5762}"/>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11</a:t>
            </a:fld>
            <a:endParaRPr lang="en-US" dirty="0"/>
          </a:p>
        </p:txBody>
      </p:sp>
    </p:spTree>
    <p:extLst>
      <p:ext uri="{BB962C8B-B14F-4D97-AF65-F5344CB8AC3E}">
        <p14:creationId xmlns:p14="http://schemas.microsoft.com/office/powerpoint/2010/main" val="33615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0B9621-FDD6-3995-FEC7-61ED88C846AC}"/>
              </a:ext>
            </a:extLst>
          </p:cNvPr>
          <p:cNvSpPr>
            <a:spLocks noGrp="1"/>
          </p:cNvSpPr>
          <p:nvPr>
            <p:ph idx="1"/>
          </p:nvPr>
        </p:nvSpPr>
        <p:spPr>
          <a:xfrm>
            <a:off x="676275" y="1295400"/>
            <a:ext cx="7772400" cy="4953000"/>
          </a:xfrm>
        </p:spPr>
        <p:txBody>
          <a:bodyPr/>
          <a:lstStyle/>
          <a:p>
            <a:r>
              <a:rPr lang="en-US" dirty="0"/>
              <a:t>ANQP is used by a STA to find out what services are offered and if it wants to connect.</a:t>
            </a:r>
          </a:p>
          <a:p>
            <a:r>
              <a:rPr lang="en-US" dirty="0"/>
              <a:t>Pre-association identification may be useful </a:t>
            </a:r>
          </a:p>
          <a:p>
            <a:pPr lvl="1"/>
            <a:r>
              <a:rPr lang="en-US" dirty="0"/>
              <a:t>Offers based on knowledge of who STA is</a:t>
            </a:r>
          </a:p>
          <a:p>
            <a:r>
              <a:rPr lang="en-US" dirty="0"/>
              <a:t>But mainly post association ID (Device ID useful here) so could associate with any RMA.  Not clear if this is a pre-association case at all.</a:t>
            </a:r>
          </a:p>
          <a:p>
            <a:endParaRPr lang="en-US" dirty="0"/>
          </a:p>
          <a:p>
            <a:pPr marL="0" indent="0">
              <a:buNone/>
            </a:pPr>
            <a:r>
              <a:rPr lang="en-US" b="0" dirty="0"/>
              <a:t>Aside: STA has been there before, might use ANQP to see what’s on offer?  But doubtful.  It would simply associate.</a:t>
            </a:r>
          </a:p>
          <a:p>
            <a:endParaRPr lang="en-US" b="0" dirty="0"/>
          </a:p>
          <a:p>
            <a:r>
              <a:rPr lang="en-US" dirty="0"/>
              <a:t>Anyhow, do not see need for different identifiable addresses in GAS frames and association.  (</a:t>
            </a:r>
            <a:r>
              <a:rPr lang="en-US" b="0" dirty="0"/>
              <a:t>Same tracking argument as previous)</a:t>
            </a:r>
          </a:p>
        </p:txBody>
      </p:sp>
      <p:sp>
        <p:nvSpPr>
          <p:cNvPr id="3" name="Title 2">
            <a:extLst>
              <a:ext uri="{FF2B5EF4-FFF2-40B4-BE49-F238E27FC236}">
                <a16:creationId xmlns:a16="http://schemas.microsoft.com/office/drawing/2014/main" id="{C5AFA66B-9937-040C-BC78-7F76099D1416}"/>
              </a:ext>
            </a:extLst>
          </p:cNvPr>
          <p:cNvSpPr>
            <a:spLocks noGrp="1"/>
          </p:cNvSpPr>
          <p:nvPr>
            <p:ph type="title"/>
          </p:nvPr>
        </p:nvSpPr>
        <p:spPr>
          <a:xfrm>
            <a:off x="685800" y="685800"/>
            <a:ext cx="7772400" cy="685800"/>
          </a:xfrm>
        </p:spPr>
        <p:txBody>
          <a:bodyPr/>
          <a:lstStyle/>
          <a:p>
            <a:r>
              <a:rPr lang="en-US" dirty="0"/>
              <a:t>ANQP </a:t>
            </a:r>
          </a:p>
        </p:txBody>
      </p:sp>
      <p:sp>
        <p:nvSpPr>
          <p:cNvPr id="4" name="Date Placeholder 3">
            <a:extLst>
              <a:ext uri="{FF2B5EF4-FFF2-40B4-BE49-F238E27FC236}">
                <a16:creationId xmlns:a16="http://schemas.microsoft.com/office/drawing/2014/main" id="{CF8A2B0C-0070-EAB7-FCA7-4332730D546C}"/>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43F2120D-DA54-329B-FC8F-ED08F4556F69}"/>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34A1E75F-E966-C173-36F1-A448F99AEB5F}"/>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2137702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0F65DB-02DC-9C9F-6042-44B0A9A9DB02}"/>
              </a:ext>
            </a:extLst>
          </p:cNvPr>
          <p:cNvSpPr>
            <a:spLocks noGrp="1"/>
          </p:cNvSpPr>
          <p:nvPr>
            <p:ph idx="1"/>
          </p:nvPr>
        </p:nvSpPr>
        <p:spPr>
          <a:xfrm>
            <a:off x="666750" y="1181099"/>
            <a:ext cx="7772400" cy="5476876"/>
          </a:xfrm>
        </p:spPr>
        <p:txBody>
          <a:bodyPr/>
          <a:lstStyle/>
          <a:p>
            <a:r>
              <a:rPr lang="en-US" dirty="0"/>
              <a:t>General rule is to use passive probing</a:t>
            </a:r>
          </a:p>
          <a:p>
            <a:r>
              <a:rPr lang="en-US" dirty="0"/>
              <a:t>Broadcast Active probes can be used when simply looking.  Hence should use RMA.   </a:t>
            </a:r>
          </a:p>
          <a:p>
            <a:r>
              <a:rPr lang="en-US" dirty="0"/>
              <a:t>Direct probes should still as a rule use RMA.</a:t>
            </a:r>
          </a:p>
          <a:p>
            <a:pPr lvl="1"/>
            <a:r>
              <a:rPr lang="en-US" dirty="0"/>
              <a:t>Probing for a network over time and area should never use same TA even if an RMA.</a:t>
            </a:r>
          </a:p>
          <a:p>
            <a:r>
              <a:rPr lang="en-US" dirty="0"/>
              <a:t>If STA knows it is in the vicinity of known AP/network it could use the identifiable address IF it wants the network to recognize it, steer it, BEFORE Association Request.  </a:t>
            </a:r>
          </a:p>
          <a:p>
            <a:pPr lvl="1"/>
            <a:r>
              <a:rPr lang="en-US" dirty="0"/>
              <a:t>STA could use directed probes with identifiable address  No real problem even if same address used for association.</a:t>
            </a:r>
          </a:p>
          <a:p>
            <a:pPr lvl="1"/>
            <a:r>
              <a:rPr lang="en-US" dirty="0"/>
              <a:t>Listener notes a STA is probing and associating BUT NEVER sees that address again – so nothing to track!</a:t>
            </a:r>
          </a:p>
          <a:p>
            <a:pPr lvl="2"/>
            <a:endParaRPr lang="en-US" dirty="0"/>
          </a:p>
        </p:txBody>
      </p:sp>
      <p:sp>
        <p:nvSpPr>
          <p:cNvPr id="3" name="Title 2">
            <a:extLst>
              <a:ext uri="{FF2B5EF4-FFF2-40B4-BE49-F238E27FC236}">
                <a16:creationId xmlns:a16="http://schemas.microsoft.com/office/drawing/2014/main" id="{F8F603EE-7245-4262-C233-3745BB707A86}"/>
              </a:ext>
            </a:extLst>
          </p:cNvPr>
          <p:cNvSpPr>
            <a:spLocks noGrp="1"/>
          </p:cNvSpPr>
          <p:nvPr>
            <p:ph type="title"/>
          </p:nvPr>
        </p:nvSpPr>
        <p:spPr>
          <a:xfrm>
            <a:off x="685800" y="685800"/>
            <a:ext cx="7772400" cy="457200"/>
          </a:xfrm>
        </p:spPr>
        <p:txBody>
          <a:bodyPr/>
          <a:lstStyle/>
          <a:p>
            <a:r>
              <a:rPr lang="en-US" dirty="0"/>
              <a:t>Probe “rules”</a:t>
            </a:r>
          </a:p>
        </p:txBody>
      </p:sp>
      <p:sp>
        <p:nvSpPr>
          <p:cNvPr id="4" name="Date Placeholder 3">
            <a:extLst>
              <a:ext uri="{FF2B5EF4-FFF2-40B4-BE49-F238E27FC236}">
                <a16:creationId xmlns:a16="http://schemas.microsoft.com/office/drawing/2014/main" id="{8BEEA1A4-A057-CAE7-121B-9A8E752D70A8}"/>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39DCD176-BF37-D271-356B-C1B8A0B34DB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D8640316-65AA-7165-D5D0-F3EDDBEF6A36}"/>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13</a:t>
            </a:fld>
            <a:endParaRPr lang="en-US" dirty="0"/>
          </a:p>
        </p:txBody>
      </p:sp>
    </p:spTree>
    <p:extLst>
      <p:ext uri="{BB962C8B-B14F-4D97-AF65-F5344CB8AC3E}">
        <p14:creationId xmlns:p14="http://schemas.microsoft.com/office/powerpoint/2010/main" val="1690656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EEC1B26-7022-D807-B80A-082518246CDC}"/>
              </a:ext>
            </a:extLst>
          </p:cNvPr>
          <p:cNvSpPr>
            <a:spLocks noGrp="1"/>
          </p:cNvSpPr>
          <p:nvPr>
            <p:ph idx="1"/>
          </p:nvPr>
        </p:nvSpPr>
        <p:spPr>
          <a:xfrm>
            <a:off x="723900" y="1247775"/>
            <a:ext cx="7772400" cy="5227638"/>
          </a:xfrm>
        </p:spPr>
        <p:txBody>
          <a:bodyPr/>
          <a:lstStyle/>
          <a:p>
            <a:r>
              <a:rPr lang="en-US" u="sng" dirty="0"/>
              <a:t>General rule – use RMAs in probes.  </a:t>
            </a:r>
          </a:p>
          <a:p>
            <a:r>
              <a:rPr lang="en-US" dirty="0"/>
              <a:t>The important point is that even if a STA used the same (allocated) address in probes and association, while in vicinity of AP, still not trackable. Address changes next time STA comes back and associates OR goes anywhere else.  </a:t>
            </a:r>
          </a:p>
          <a:p>
            <a:pPr lvl="1"/>
            <a:r>
              <a:rPr lang="en-US" dirty="0"/>
              <a:t>Address changes every association.</a:t>
            </a:r>
          </a:p>
          <a:p>
            <a:r>
              <a:rPr lang="en-US" u="sng" dirty="0"/>
              <a:t>Can’t see any good reason to have multiple recognizable addresses allocated</a:t>
            </a:r>
            <a:r>
              <a:rPr lang="en-US" dirty="0"/>
              <a:t>.  </a:t>
            </a:r>
          </a:p>
          <a:p>
            <a:pPr lvl="1"/>
            <a:endParaRPr lang="en-US" dirty="0"/>
          </a:p>
          <a:p>
            <a:endParaRPr lang="en-US" dirty="0"/>
          </a:p>
          <a:p>
            <a:pPr marL="0" indent="0">
              <a:buNone/>
            </a:pPr>
            <a:endParaRPr lang="en-US" dirty="0"/>
          </a:p>
        </p:txBody>
      </p:sp>
      <p:sp>
        <p:nvSpPr>
          <p:cNvPr id="3" name="Title 2">
            <a:extLst>
              <a:ext uri="{FF2B5EF4-FFF2-40B4-BE49-F238E27FC236}">
                <a16:creationId xmlns:a16="http://schemas.microsoft.com/office/drawing/2014/main" id="{6879DC87-CEA7-63D8-9521-EA0A05F7875A}"/>
              </a:ext>
            </a:extLst>
          </p:cNvPr>
          <p:cNvSpPr>
            <a:spLocks noGrp="1"/>
          </p:cNvSpPr>
          <p:nvPr>
            <p:ph type="title"/>
          </p:nvPr>
        </p:nvSpPr>
        <p:spPr>
          <a:xfrm>
            <a:off x="685800" y="685800"/>
            <a:ext cx="7772400" cy="685800"/>
          </a:xfrm>
        </p:spPr>
        <p:txBody>
          <a:bodyPr/>
          <a:lstStyle/>
          <a:p>
            <a:r>
              <a:rPr lang="en-US" dirty="0"/>
              <a:t>Conclusions - 1</a:t>
            </a:r>
          </a:p>
        </p:txBody>
      </p:sp>
      <p:sp>
        <p:nvSpPr>
          <p:cNvPr id="4" name="Date Placeholder 3">
            <a:extLst>
              <a:ext uri="{FF2B5EF4-FFF2-40B4-BE49-F238E27FC236}">
                <a16:creationId xmlns:a16="http://schemas.microsoft.com/office/drawing/2014/main" id="{05AFDFDE-4DFE-CA2B-E9E2-C088AC3A7226}"/>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F77C13D6-F6BD-3258-045B-FDD0B82154AF}"/>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5C801608-F7C4-3327-8B62-D54B7B51EFFA}"/>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14</a:t>
            </a:fld>
            <a:endParaRPr lang="en-US" dirty="0"/>
          </a:p>
        </p:txBody>
      </p:sp>
    </p:spTree>
    <p:extLst>
      <p:ext uri="{BB962C8B-B14F-4D97-AF65-F5344CB8AC3E}">
        <p14:creationId xmlns:p14="http://schemas.microsoft.com/office/powerpoint/2010/main" val="748175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B220792-A8DF-A94B-B87B-E7535FC0B55C}"/>
              </a:ext>
            </a:extLst>
          </p:cNvPr>
          <p:cNvSpPr>
            <a:spLocks noGrp="1"/>
          </p:cNvSpPr>
          <p:nvPr>
            <p:ph idx="1"/>
          </p:nvPr>
        </p:nvSpPr>
        <p:spPr>
          <a:xfrm>
            <a:off x="685800" y="1524000"/>
            <a:ext cx="7772400" cy="4800600"/>
          </a:xfrm>
        </p:spPr>
        <p:txBody>
          <a:bodyPr/>
          <a:lstStyle/>
          <a:p>
            <a:r>
              <a:rPr lang="en-US" dirty="0"/>
              <a:t>22/0908r1 showed how Device ID, MAAD and IRM simply co-exist, complementing each other and allowing the AP to either:</a:t>
            </a:r>
          </a:p>
          <a:p>
            <a:pPr lvl="1"/>
            <a:r>
              <a:rPr lang="en-US" dirty="0"/>
              <a:t>allow the STA to choose (AP Supports Device ID, MAAD and IRM) </a:t>
            </a:r>
          </a:p>
          <a:p>
            <a:pPr lvl="1"/>
            <a:r>
              <a:rPr lang="en-US" dirty="0"/>
              <a:t>or not, (AP only supports Device ID and MAAD).</a:t>
            </a:r>
          </a:p>
          <a:p>
            <a:r>
              <a:rPr lang="en-US" dirty="0"/>
              <a:t>provides full flexibility with pre-association plus ID recognition </a:t>
            </a:r>
          </a:p>
          <a:p>
            <a:endParaRPr lang="en-US" dirty="0"/>
          </a:p>
          <a:p>
            <a:r>
              <a:rPr lang="en-US" dirty="0"/>
              <a:t>The MAAD MAC or IRMA work just fine and are secure and </a:t>
            </a:r>
            <a:r>
              <a:rPr lang="en-US" dirty="0" err="1"/>
              <a:t>untrackable</a:t>
            </a:r>
            <a:r>
              <a:rPr lang="en-US" dirty="0"/>
              <a:t> even if used with directed Probes in identified Use Cases.</a:t>
            </a:r>
          </a:p>
          <a:p>
            <a:endParaRPr lang="en-US" dirty="0"/>
          </a:p>
        </p:txBody>
      </p:sp>
      <p:sp>
        <p:nvSpPr>
          <p:cNvPr id="3" name="Title 2">
            <a:extLst>
              <a:ext uri="{FF2B5EF4-FFF2-40B4-BE49-F238E27FC236}">
                <a16:creationId xmlns:a16="http://schemas.microsoft.com/office/drawing/2014/main" id="{9E9BBF00-EDCD-09A0-B2CC-B9C5423705FE}"/>
              </a:ext>
            </a:extLst>
          </p:cNvPr>
          <p:cNvSpPr>
            <a:spLocks noGrp="1"/>
          </p:cNvSpPr>
          <p:nvPr>
            <p:ph type="title"/>
          </p:nvPr>
        </p:nvSpPr>
        <p:spPr>
          <a:xfrm>
            <a:off x="685800" y="685800"/>
            <a:ext cx="7772400" cy="760413"/>
          </a:xfrm>
        </p:spPr>
        <p:txBody>
          <a:bodyPr/>
          <a:lstStyle/>
          <a:p>
            <a:r>
              <a:rPr lang="en-US" dirty="0"/>
              <a:t>Conclusions - 2</a:t>
            </a:r>
          </a:p>
        </p:txBody>
      </p:sp>
      <p:sp>
        <p:nvSpPr>
          <p:cNvPr id="4" name="Date Placeholder 3">
            <a:extLst>
              <a:ext uri="{FF2B5EF4-FFF2-40B4-BE49-F238E27FC236}">
                <a16:creationId xmlns:a16="http://schemas.microsoft.com/office/drawing/2014/main" id="{C9167126-50DB-322A-6726-68B78A00AD93}"/>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1CFD4945-9F35-03B0-BAE8-848EB18317D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9CC99A3-2FF8-5580-5C40-539CD2E01194}"/>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15</a:t>
            </a:fld>
            <a:endParaRPr lang="en-US" dirty="0"/>
          </a:p>
        </p:txBody>
      </p:sp>
    </p:spTree>
    <p:extLst>
      <p:ext uri="{BB962C8B-B14F-4D97-AF65-F5344CB8AC3E}">
        <p14:creationId xmlns:p14="http://schemas.microsoft.com/office/powerpoint/2010/main" val="1786347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199"/>
            <a:ext cx="7772400" cy="5256213"/>
          </a:xfrm>
        </p:spPr>
        <p:txBody>
          <a:bodyPr/>
          <a:lstStyle/>
          <a:p>
            <a:r>
              <a:rPr lang="en-US" sz="1800" dirty="0"/>
              <a:t>22/0908r1 considered three schemes NGID (device ID), MAAD, IRM</a:t>
            </a:r>
          </a:p>
          <a:p>
            <a:pPr lvl="1"/>
            <a:r>
              <a:rPr lang="en-US" sz="1600" dirty="0"/>
              <a:t>All schemes can exist together with no negotiations, calculations or computations</a:t>
            </a:r>
          </a:p>
          <a:p>
            <a:pPr lvl="1"/>
            <a:r>
              <a:rPr lang="en-US" sz="1600" dirty="0"/>
              <a:t>MAAD and IRM are schemes to meet the pre-association Use Cases.</a:t>
            </a:r>
          </a:p>
          <a:p>
            <a:pPr lvl="1"/>
            <a:endParaRPr lang="en-US" sz="1600" dirty="0"/>
          </a:p>
          <a:p>
            <a:r>
              <a:rPr lang="en-US" sz="1800" dirty="0"/>
              <a:t>22/0933r2 “compared” the RRCM scheme to MAAD and IRM</a:t>
            </a:r>
          </a:p>
          <a:p>
            <a:pPr lvl="1"/>
            <a:r>
              <a:rPr lang="en-US" sz="1600" dirty="0"/>
              <a:t>RRCM can derive multiple addresses used for probes and association </a:t>
            </a:r>
          </a:p>
          <a:p>
            <a:pPr lvl="1"/>
            <a:r>
              <a:rPr lang="en-US" sz="1600" dirty="0"/>
              <a:t>Note:  So can MAAD and IRM.</a:t>
            </a:r>
          </a:p>
          <a:p>
            <a:endParaRPr lang="en-US" sz="1800" dirty="0"/>
          </a:p>
          <a:p>
            <a:r>
              <a:rPr lang="en-US" sz="1800" dirty="0"/>
              <a:t>Questions were made about how Probes and MAC addresses were used with these pre-association schemes</a:t>
            </a:r>
          </a:p>
          <a:p>
            <a:r>
              <a:rPr lang="en-US" sz="1800" dirty="0"/>
              <a:t>This presentation discusses how Probes are used and if different addresses are required.</a:t>
            </a:r>
          </a:p>
          <a:p>
            <a:endParaRPr lang="en-US" sz="1800" dirty="0"/>
          </a:p>
          <a:p>
            <a:r>
              <a:rPr lang="en-US" sz="1800" dirty="0"/>
              <a:t>By trying to cover this is detail there is a danger that it will seem that this is a complex item.  It is not, but I am trying to cover all the areas and questions that inevitably will come up.</a:t>
            </a:r>
          </a:p>
          <a:p>
            <a:endParaRPr lang="en-US" sz="1800" dirty="0"/>
          </a:p>
          <a:p>
            <a:endParaRPr lang="en-US" sz="1800" dirty="0"/>
          </a:p>
          <a:p>
            <a:endParaRPr lang="en-US" sz="1800" dirty="0"/>
          </a:p>
        </p:txBody>
      </p:sp>
      <p:sp>
        <p:nvSpPr>
          <p:cNvPr id="3" name="Title 2"/>
          <p:cNvSpPr>
            <a:spLocks noGrp="1"/>
          </p:cNvSpPr>
          <p:nvPr>
            <p:ph type="title"/>
          </p:nvPr>
        </p:nvSpPr>
        <p:spPr>
          <a:xfrm>
            <a:off x="685800" y="685800"/>
            <a:ext cx="7772400" cy="609600"/>
          </a:xfrm>
        </p:spPr>
        <p:txBody>
          <a:bodyPr/>
          <a:lstStyle/>
          <a:p>
            <a:r>
              <a:rPr lang="en-US" dirty="0"/>
              <a:t>Intro</a:t>
            </a:r>
          </a:p>
        </p:txBody>
      </p:sp>
      <p:sp>
        <p:nvSpPr>
          <p:cNvPr id="4" name="Date Placeholder 3"/>
          <p:cNvSpPr>
            <a:spLocks noGrp="1"/>
          </p:cNvSpPr>
          <p:nvPr>
            <p:ph type="dt" sz="half" idx="10"/>
          </p:nvPr>
        </p:nvSpPr>
        <p:spPr>
          <a:xfrm>
            <a:off x="696913" y="332601"/>
            <a:ext cx="878446" cy="276999"/>
          </a:xfrm>
        </p:spPr>
        <p:txBody>
          <a:bodyPr/>
          <a:lstStyle/>
          <a:p>
            <a:pPr>
              <a:defRPr/>
            </a:pPr>
            <a:r>
              <a:rPr lang="en-US"/>
              <a:t>July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1348423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5E58216-307A-39B5-FD1F-16675E8791CA}"/>
              </a:ext>
            </a:extLst>
          </p:cNvPr>
          <p:cNvSpPr>
            <a:spLocks noGrp="1"/>
          </p:cNvSpPr>
          <p:nvPr>
            <p:ph idx="1"/>
          </p:nvPr>
        </p:nvSpPr>
        <p:spPr>
          <a:xfrm>
            <a:off x="771525" y="1523999"/>
            <a:ext cx="7772400" cy="5001399"/>
          </a:xfrm>
        </p:spPr>
        <p:txBody>
          <a:bodyPr/>
          <a:lstStyle/>
          <a:p>
            <a:r>
              <a:rPr lang="en-US" sz="2000" dirty="0"/>
              <a:t>MAAD – </a:t>
            </a:r>
            <a:r>
              <a:rPr lang="en-US" sz="2000" b="0" dirty="0"/>
              <a:t>AP sends a new MAC address (in 4-way HS msg 3) every association and STA uses that as TA in the next association</a:t>
            </a:r>
            <a:endParaRPr lang="en-US" sz="2000" dirty="0"/>
          </a:p>
          <a:p>
            <a:r>
              <a:rPr lang="en-US" sz="2000" dirty="0"/>
              <a:t>IRM – </a:t>
            </a:r>
            <a:r>
              <a:rPr lang="en-US" sz="2000" b="0" dirty="0"/>
              <a:t>STA sends a new MAC address (in 4-way HS msg 2) every association and STA uses that as TA in the next association</a:t>
            </a:r>
          </a:p>
          <a:p>
            <a:pPr lvl="2"/>
            <a:r>
              <a:rPr lang="en-US" sz="1400" b="0" dirty="0"/>
              <a:t>IRM was proposed as some members indicated they wanted an option for the STA to choose the MAC address, rather than it being allocated for them</a:t>
            </a:r>
            <a:endParaRPr lang="en-US" sz="2200" b="0" dirty="0"/>
          </a:p>
          <a:p>
            <a:r>
              <a:rPr lang="en-US" sz="2000" dirty="0"/>
              <a:t>RRCM</a:t>
            </a:r>
            <a:r>
              <a:rPr lang="en-US" dirty="0"/>
              <a:t> – </a:t>
            </a:r>
            <a:r>
              <a:rPr lang="en-US" sz="2000" b="0" dirty="0"/>
              <a:t>STA sends a seed (16 octets in 4-way HS msg 2) in each association, then AP and STA, using PTK, independently generate one or more MAC addresses to be used in next association.</a:t>
            </a:r>
            <a:endParaRPr lang="en-US" dirty="0"/>
          </a:p>
          <a:p>
            <a:pPr marL="914400" lvl="2" indent="-171450"/>
            <a:r>
              <a:rPr lang="en-US" sz="1600" b="0" dirty="0"/>
              <a:t>RRCM can generate that multiple addresses from same seed. </a:t>
            </a:r>
            <a:endParaRPr lang="en-US" sz="3200" b="0" dirty="0"/>
          </a:p>
          <a:p>
            <a:pPr marL="0" indent="0">
              <a:buNone/>
            </a:pPr>
            <a:endParaRPr lang="en-US" sz="2000" dirty="0"/>
          </a:p>
          <a:p>
            <a:pPr marL="0" indent="0">
              <a:buNone/>
            </a:pPr>
            <a:r>
              <a:rPr lang="en-US" sz="1600" b="0" dirty="0"/>
              <a:t>Note – Nothing stopping MAAD  or IRM from allocating more than one address.</a:t>
            </a:r>
          </a:p>
          <a:p>
            <a:pPr marL="0" indent="0">
              <a:buNone/>
            </a:pPr>
            <a:endParaRPr lang="en-US" sz="2000" dirty="0"/>
          </a:p>
          <a:p>
            <a:pPr marL="0" indent="0">
              <a:buNone/>
            </a:pPr>
            <a:endParaRPr lang="en-US" dirty="0"/>
          </a:p>
        </p:txBody>
      </p:sp>
      <p:sp>
        <p:nvSpPr>
          <p:cNvPr id="3" name="Title 2">
            <a:extLst>
              <a:ext uri="{FF2B5EF4-FFF2-40B4-BE49-F238E27FC236}">
                <a16:creationId xmlns:a16="http://schemas.microsoft.com/office/drawing/2014/main" id="{38F1ED39-7356-BABB-91DE-1B7B30005734}"/>
              </a:ext>
            </a:extLst>
          </p:cNvPr>
          <p:cNvSpPr>
            <a:spLocks noGrp="1"/>
          </p:cNvSpPr>
          <p:nvPr>
            <p:ph type="title"/>
          </p:nvPr>
        </p:nvSpPr>
        <p:spPr>
          <a:xfrm>
            <a:off x="685800" y="685800"/>
            <a:ext cx="7772400" cy="838200"/>
          </a:xfrm>
        </p:spPr>
        <p:txBody>
          <a:bodyPr/>
          <a:lstStyle/>
          <a:p>
            <a:r>
              <a:rPr lang="en-US" sz="2800" dirty="0"/>
              <a:t>MAAD IRM RRCM</a:t>
            </a:r>
            <a:br>
              <a:rPr lang="en-US" sz="2800" dirty="0"/>
            </a:br>
            <a:r>
              <a:rPr lang="en-US" sz="2800" dirty="0"/>
              <a:t>Outlines</a:t>
            </a:r>
          </a:p>
        </p:txBody>
      </p:sp>
      <p:sp>
        <p:nvSpPr>
          <p:cNvPr id="4" name="Date Placeholder 3">
            <a:extLst>
              <a:ext uri="{FF2B5EF4-FFF2-40B4-BE49-F238E27FC236}">
                <a16:creationId xmlns:a16="http://schemas.microsoft.com/office/drawing/2014/main" id="{761D9FE3-956F-6B4F-5CC9-3FA09B1039BE}"/>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438C8B34-9862-AE5C-A393-B0779E273DEF}"/>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F3E1F4DC-B5B6-B4BF-4F79-BDEDA8E84EFF}"/>
              </a:ext>
            </a:extLst>
          </p:cNvPr>
          <p:cNvSpPr>
            <a:spLocks noGrp="1"/>
          </p:cNvSpPr>
          <p:nvPr>
            <p:ph type="sldNum" sz="quarter" idx="12"/>
          </p:nvPr>
        </p:nvSpPr>
        <p:spPr/>
        <p:txBody>
          <a:bodyPr/>
          <a:lstStyle/>
          <a:p>
            <a:pPr>
              <a:defRPr/>
            </a:pPr>
            <a:r>
              <a:rPr lang="en-US" dirty="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855821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AB71DF-447C-A99C-896C-FF03F7E40E2D}"/>
              </a:ext>
            </a:extLst>
          </p:cNvPr>
          <p:cNvSpPr>
            <a:spLocks noGrp="1" noRot="1" noMove="1" noResize="1" noEditPoints="1" noAdjustHandles="1" noChangeArrowheads="1" noChangeShapeType="1"/>
          </p:cNvSpPr>
          <p:nvPr>
            <p:ph idx="1"/>
          </p:nvPr>
        </p:nvSpPr>
        <p:spPr>
          <a:xfrm>
            <a:off x="381000" y="1399401"/>
            <a:ext cx="8458200" cy="4849000"/>
          </a:xfrm>
        </p:spPr>
        <p:txBody>
          <a:bodyPr/>
          <a:lstStyle/>
          <a:p>
            <a:r>
              <a:rPr lang="en-US" dirty="0"/>
              <a:t>Active Broadcast</a:t>
            </a:r>
          </a:p>
          <a:p>
            <a:pPr lvl="1"/>
            <a:r>
              <a:rPr lang="en-US" sz="2400" dirty="0"/>
              <a:t>Looking for networks in range.</a:t>
            </a:r>
          </a:p>
          <a:p>
            <a:pPr lvl="1"/>
            <a:r>
              <a:rPr lang="en-US" sz="2400" dirty="0"/>
              <a:t>No reason why STA should use the identifiable address, would use an RMA (random MAC address)</a:t>
            </a:r>
          </a:p>
          <a:p>
            <a:pPr lvl="3"/>
            <a:endParaRPr lang="en-US" sz="1400" dirty="0"/>
          </a:p>
          <a:p>
            <a:pPr lvl="1"/>
            <a:r>
              <a:rPr lang="en-US" dirty="0"/>
              <a:t>STA may use broadcast probes to find a network</a:t>
            </a:r>
          </a:p>
          <a:p>
            <a:pPr marL="457200" lvl="1" indent="0">
              <a:buNone/>
            </a:pPr>
            <a:r>
              <a:rPr lang="en-US" dirty="0"/>
              <a:t>BUT</a:t>
            </a:r>
          </a:p>
          <a:p>
            <a:pPr lvl="1"/>
            <a:r>
              <a:rPr lang="en-US" dirty="0"/>
              <a:t>STA is ill-advised to use an identifiable address in a broadcast probe – no requirement to do so, anyhow</a:t>
            </a:r>
            <a:r>
              <a:rPr lang="en-US" sz="1800" dirty="0"/>
              <a:t>, and why would it?</a:t>
            </a:r>
          </a:p>
          <a:p>
            <a:pPr lvl="3"/>
            <a:endParaRPr lang="en-US" dirty="0"/>
          </a:p>
          <a:p>
            <a:pPr lvl="3"/>
            <a:endParaRPr lang="en-US" dirty="0"/>
          </a:p>
        </p:txBody>
      </p:sp>
      <p:sp>
        <p:nvSpPr>
          <p:cNvPr id="3" name="Title 2">
            <a:extLst>
              <a:ext uri="{FF2B5EF4-FFF2-40B4-BE49-F238E27FC236}">
                <a16:creationId xmlns:a16="http://schemas.microsoft.com/office/drawing/2014/main" id="{D93BD74A-9E56-43FF-BAC6-D09758B522BD}"/>
              </a:ext>
            </a:extLst>
          </p:cNvPr>
          <p:cNvSpPr>
            <a:spLocks noGrp="1"/>
          </p:cNvSpPr>
          <p:nvPr>
            <p:ph type="title"/>
          </p:nvPr>
        </p:nvSpPr>
        <p:spPr>
          <a:xfrm>
            <a:off x="685800" y="685800"/>
            <a:ext cx="7772400" cy="637401"/>
          </a:xfrm>
        </p:spPr>
        <p:txBody>
          <a:bodyPr/>
          <a:lstStyle/>
          <a:p>
            <a:r>
              <a:rPr lang="en-US" dirty="0"/>
              <a:t>Broadcast Probes</a:t>
            </a:r>
          </a:p>
        </p:txBody>
      </p:sp>
      <p:sp>
        <p:nvSpPr>
          <p:cNvPr id="4" name="Date Placeholder 3">
            <a:extLst>
              <a:ext uri="{FF2B5EF4-FFF2-40B4-BE49-F238E27FC236}">
                <a16:creationId xmlns:a16="http://schemas.microsoft.com/office/drawing/2014/main" id="{66DF81B5-7A60-D00B-9F01-320274AFCF17}"/>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D2D14821-BBE5-A187-E26C-404FE308E920}"/>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DA70EC4A-F861-31B9-E835-D0C2AA476306}"/>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4</a:t>
            </a:fld>
            <a:endParaRPr lang="en-US" dirty="0"/>
          </a:p>
        </p:txBody>
      </p:sp>
    </p:spTree>
    <p:extLst>
      <p:ext uri="{BB962C8B-B14F-4D97-AF65-F5344CB8AC3E}">
        <p14:creationId xmlns:p14="http://schemas.microsoft.com/office/powerpoint/2010/main" val="1207597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8224740-E6CB-BBF7-C0DB-1970C0CFF981}"/>
              </a:ext>
            </a:extLst>
          </p:cNvPr>
          <p:cNvSpPr>
            <a:spLocks noGrp="1"/>
          </p:cNvSpPr>
          <p:nvPr>
            <p:ph idx="1"/>
          </p:nvPr>
        </p:nvSpPr>
        <p:spPr>
          <a:xfrm>
            <a:off x="676275" y="1600199"/>
            <a:ext cx="7772400" cy="4875213"/>
          </a:xfrm>
        </p:spPr>
        <p:txBody>
          <a:bodyPr/>
          <a:lstStyle/>
          <a:p>
            <a:pPr lvl="1"/>
            <a:r>
              <a:rPr lang="en-US" sz="2400" dirty="0"/>
              <a:t>Looking for a specific AP/network.  (</a:t>
            </a:r>
            <a:r>
              <a:rPr lang="en-US" dirty="0"/>
              <a:t>Maybe already found using broadcast)</a:t>
            </a:r>
            <a:endParaRPr lang="en-US" sz="2400" dirty="0"/>
          </a:p>
          <a:p>
            <a:pPr lvl="2"/>
            <a:r>
              <a:rPr lang="en-US" sz="2000" dirty="0"/>
              <a:t>A STA probing with same TA over time and area is definitely trackable, so don’t do it</a:t>
            </a:r>
          </a:p>
          <a:p>
            <a:pPr lvl="3"/>
            <a:r>
              <a:rPr lang="en-US" sz="1800" dirty="0"/>
              <a:t>Why use identifiable address? Why even use a fixed address? Definitely discouraged and not required.</a:t>
            </a:r>
          </a:p>
          <a:p>
            <a:pPr lvl="1"/>
            <a:r>
              <a:rPr lang="en-US" sz="2200" dirty="0"/>
              <a:t>Is there ever any reason to use an identifiable TA in a directed Probe?</a:t>
            </a:r>
          </a:p>
          <a:p>
            <a:pPr lvl="2"/>
            <a:r>
              <a:rPr lang="en-US" sz="2000" dirty="0"/>
              <a:t>Are there APs that will not respond if they don’t know who it is?  </a:t>
            </a:r>
          </a:p>
          <a:p>
            <a:pPr lvl="2"/>
            <a:r>
              <a:rPr lang="en-US" sz="2000" dirty="0"/>
              <a:t>Use Cases for steering?  </a:t>
            </a:r>
          </a:p>
          <a:p>
            <a:pPr lvl="3"/>
            <a:r>
              <a:rPr lang="en-US" sz="1800" dirty="0"/>
              <a:t>If STA knows it is </a:t>
            </a:r>
            <a:r>
              <a:rPr lang="en-US" sz="1800" u="sng" dirty="0"/>
              <a:t>in vicinity of the network</a:t>
            </a:r>
            <a:r>
              <a:rPr lang="en-US" sz="1800" dirty="0"/>
              <a:t>, then probing with identifiable TA is OK.  </a:t>
            </a:r>
          </a:p>
          <a:p>
            <a:pPr lvl="2"/>
            <a:endParaRPr lang="en-US" sz="2000" dirty="0"/>
          </a:p>
          <a:p>
            <a:pPr lvl="2"/>
            <a:endParaRPr lang="en-US" sz="2000" dirty="0"/>
          </a:p>
          <a:p>
            <a:pPr marL="857250" lvl="2" indent="0">
              <a:buNone/>
            </a:pPr>
            <a:endParaRPr lang="en-US" sz="2000" dirty="0"/>
          </a:p>
          <a:p>
            <a:pPr marL="857250" lvl="2" indent="0">
              <a:buNone/>
            </a:pPr>
            <a:r>
              <a:rPr lang="en-US" sz="2000" dirty="0"/>
              <a:t> </a:t>
            </a:r>
            <a:endParaRPr lang="en-US" b="1" dirty="0"/>
          </a:p>
        </p:txBody>
      </p:sp>
      <p:sp>
        <p:nvSpPr>
          <p:cNvPr id="3" name="Title 2">
            <a:extLst>
              <a:ext uri="{FF2B5EF4-FFF2-40B4-BE49-F238E27FC236}">
                <a16:creationId xmlns:a16="http://schemas.microsoft.com/office/drawing/2014/main" id="{41700133-15BD-ECC0-AB62-684204B853CC}"/>
              </a:ext>
            </a:extLst>
          </p:cNvPr>
          <p:cNvSpPr>
            <a:spLocks noGrp="1"/>
          </p:cNvSpPr>
          <p:nvPr>
            <p:ph type="title"/>
          </p:nvPr>
        </p:nvSpPr>
        <p:spPr/>
        <p:txBody>
          <a:bodyPr/>
          <a:lstStyle/>
          <a:p>
            <a:r>
              <a:rPr lang="en-US" dirty="0"/>
              <a:t>Active Directed Probes</a:t>
            </a:r>
          </a:p>
        </p:txBody>
      </p:sp>
      <p:sp>
        <p:nvSpPr>
          <p:cNvPr id="4" name="Date Placeholder 3">
            <a:extLst>
              <a:ext uri="{FF2B5EF4-FFF2-40B4-BE49-F238E27FC236}">
                <a16:creationId xmlns:a16="http://schemas.microsoft.com/office/drawing/2014/main" id="{FFCA6CD6-A35F-F688-1D0C-CB84173DEDD7}"/>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ECC04A57-EFC6-38D1-BC45-5CDEE7EE6203}"/>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BC950E84-3150-6129-E044-E4E8EE27A325}"/>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236196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FC54D7-16AF-F06E-8826-E11AA12818A2}"/>
              </a:ext>
            </a:extLst>
          </p:cNvPr>
          <p:cNvSpPr>
            <a:spLocks noGrp="1"/>
          </p:cNvSpPr>
          <p:nvPr>
            <p:ph idx="1"/>
          </p:nvPr>
        </p:nvSpPr>
        <p:spPr>
          <a:xfrm>
            <a:off x="969963" y="1219200"/>
            <a:ext cx="7772400" cy="5229999"/>
          </a:xfrm>
        </p:spPr>
        <p:txBody>
          <a:bodyPr/>
          <a:lstStyle/>
          <a:p>
            <a:pPr marL="457200" lvl="1" indent="0">
              <a:buNone/>
            </a:pPr>
            <a:r>
              <a:rPr lang="en-US" sz="2200" dirty="0"/>
              <a:t>If in the vicinity of the network*, then is it trackable?</a:t>
            </a:r>
          </a:p>
          <a:p>
            <a:pPr lvl="1"/>
            <a:r>
              <a:rPr lang="en-US" sz="2200" dirty="0"/>
              <a:t>If STA probes with same address as it Associates with – there is </a:t>
            </a:r>
            <a:r>
              <a:rPr lang="en-US" sz="2200" u="sng" dirty="0"/>
              <a:t>no</a:t>
            </a:r>
            <a:r>
              <a:rPr lang="en-US" sz="2200" dirty="0"/>
              <a:t> problem? </a:t>
            </a:r>
          </a:p>
          <a:p>
            <a:pPr lvl="2"/>
            <a:r>
              <a:rPr lang="en-US" sz="2000" dirty="0"/>
              <a:t>All listener knows is that a STA probed and associated – so what?  </a:t>
            </a:r>
          </a:p>
          <a:p>
            <a:pPr lvl="2"/>
            <a:r>
              <a:rPr lang="en-US" sz="2000" dirty="0"/>
              <a:t>Listener will NEVER see that address AGAIN in that area, AND</a:t>
            </a:r>
          </a:p>
          <a:p>
            <a:pPr lvl="2"/>
            <a:r>
              <a:rPr lang="en-US" sz="2000" dirty="0"/>
              <a:t>Listener will NEVER see that address AGAIN if monitoring a large area</a:t>
            </a:r>
            <a:r>
              <a:rPr lang="en-US" dirty="0"/>
              <a:t>. (If it did, it is highly probable it is a different STA anyway).</a:t>
            </a:r>
          </a:p>
          <a:p>
            <a:r>
              <a:rPr lang="en-US" sz="2200" dirty="0"/>
              <a:t>The allocated random MAC address contains no identity to STA</a:t>
            </a:r>
          </a:p>
          <a:p>
            <a:r>
              <a:rPr lang="en-US" sz="2200" dirty="0"/>
              <a:t>Not even a need to use a second identifiable address.</a:t>
            </a:r>
          </a:p>
          <a:p>
            <a:pPr marL="0" indent="0">
              <a:buNone/>
            </a:pPr>
            <a:r>
              <a:rPr lang="en-US" dirty="0"/>
              <a:t>*</a:t>
            </a:r>
            <a:r>
              <a:rPr lang="en-US" sz="1600" b="0" dirty="0"/>
              <a:t>Determined by Passive or active (with RMA) scanning, or directed by network for steering purposes</a:t>
            </a:r>
            <a:endParaRPr lang="en-US" b="0" dirty="0"/>
          </a:p>
        </p:txBody>
      </p:sp>
      <p:sp>
        <p:nvSpPr>
          <p:cNvPr id="3" name="Title 2">
            <a:extLst>
              <a:ext uri="{FF2B5EF4-FFF2-40B4-BE49-F238E27FC236}">
                <a16:creationId xmlns:a16="http://schemas.microsoft.com/office/drawing/2014/main" id="{EB6F7FEB-F517-05EE-228D-CF0CF845D575}"/>
              </a:ext>
            </a:extLst>
          </p:cNvPr>
          <p:cNvSpPr>
            <a:spLocks noGrp="1"/>
          </p:cNvSpPr>
          <p:nvPr>
            <p:ph type="title"/>
          </p:nvPr>
        </p:nvSpPr>
        <p:spPr>
          <a:xfrm>
            <a:off x="685800" y="685800"/>
            <a:ext cx="7772400" cy="609600"/>
          </a:xfrm>
        </p:spPr>
        <p:txBody>
          <a:bodyPr/>
          <a:lstStyle/>
          <a:p>
            <a:r>
              <a:rPr lang="en-US" dirty="0"/>
              <a:t>Probing in vicinity of Network</a:t>
            </a:r>
          </a:p>
        </p:txBody>
      </p:sp>
      <p:sp>
        <p:nvSpPr>
          <p:cNvPr id="4" name="Date Placeholder 3">
            <a:extLst>
              <a:ext uri="{FF2B5EF4-FFF2-40B4-BE49-F238E27FC236}">
                <a16:creationId xmlns:a16="http://schemas.microsoft.com/office/drawing/2014/main" id="{0E2B1E00-9DED-F0D8-DF09-E8F6B20F5821}"/>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7144DEBB-11D9-C4AC-1751-32CD056542D1}"/>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1926DC73-ACA3-84FB-FF52-E3DEC402B856}"/>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3262045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5F3D3B-63B9-F0BE-07C1-30FE2223E787}"/>
              </a:ext>
            </a:extLst>
          </p:cNvPr>
          <p:cNvSpPr>
            <a:spLocks noGrp="1"/>
          </p:cNvSpPr>
          <p:nvPr>
            <p:ph idx="1"/>
          </p:nvPr>
        </p:nvSpPr>
        <p:spPr>
          <a:xfrm>
            <a:off x="685800" y="1371600"/>
            <a:ext cx="7772400" cy="4724400"/>
          </a:xfrm>
        </p:spPr>
        <p:txBody>
          <a:bodyPr/>
          <a:lstStyle/>
          <a:p>
            <a:r>
              <a:rPr lang="en-US" dirty="0"/>
              <a:t>RRCM’s can generate a number of addresses each time.  (Needs further computations, KDE ‘seed’ plus ‘counter’ 18 octets)</a:t>
            </a:r>
          </a:p>
          <a:p>
            <a:pPr lvl="1"/>
            <a:r>
              <a:rPr lang="en-GB" sz="1800" dirty="0">
                <a:effectLst/>
                <a:latin typeface="Times New Roman" panose="02020603050405020304" pitchFamily="18" charset="0"/>
                <a:ea typeface="DengXian" panose="02010600030101010101" pitchFamily="2" charset="-122"/>
              </a:rPr>
              <a:t>e.g., RMA1 in probe request frame for 3 hours then use RMA2, then use RMA3 </a:t>
            </a:r>
            <a:r>
              <a:rPr lang="en-GB" sz="1800" dirty="0">
                <a:latin typeface="Times New Roman" panose="02020603050405020304" pitchFamily="18" charset="0"/>
                <a:ea typeface="DengXian" panose="02010600030101010101" pitchFamily="2" charset="-122"/>
              </a:rPr>
              <a:t>i</a:t>
            </a:r>
            <a:r>
              <a:rPr lang="en-GB" sz="1800" dirty="0">
                <a:effectLst/>
                <a:latin typeface="Times New Roman" panose="02020603050405020304" pitchFamily="18" charset="0"/>
                <a:ea typeface="DengXian" panose="02010600030101010101" pitchFamily="2" charset="-122"/>
              </a:rPr>
              <a:t>n other frames (Association)</a:t>
            </a:r>
          </a:p>
          <a:p>
            <a:pPr lvl="1"/>
            <a:r>
              <a:rPr lang="en-GB" sz="1800" dirty="0">
                <a:latin typeface="Times New Roman" panose="02020603050405020304" pitchFamily="18" charset="0"/>
                <a:ea typeface="DengXian" panose="02010600030101010101" pitchFamily="2" charset="-122"/>
              </a:rPr>
              <a:t>No rule defined</a:t>
            </a:r>
            <a:endParaRPr lang="en-US" dirty="0"/>
          </a:p>
          <a:p>
            <a:r>
              <a:rPr lang="en-US" dirty="0"/>
              <a:t>MAAD and IRM could simply send 2 (or 3) addresses each time - (still only 12/18 octets) no computations.</a:t>
            </a:r>
          </a:p>
          <a:p>
            <a:pPr lvl="1"/>
            <a:r>
              <a:rPr lang="en-US" dirty="0"/>
              <a:t>STA could then use one address for probes and other for associations. </a:t>
            </a:r>
          </a:p>
          <a:p>
            <a:pPr marL="0" indent="0">
              <a:buNone/>
            </a:pPr>
            <a:r>
              <a:rPr lang="en-US" dirty="0"/>
              <a:t>BUT WHY?</a:t>
            </a:r>
          </a:p>
          <a:p>
            <a:pPr marL="0" indent="0">
              <a:buNone/>
            </a:pPr>
            <a:r>
              <a:rPr lang="en-US" dirty="0"/>
              <a:t>Is the overhead worthwhile?  Let’s look at the Use Cases</a:t>
            </a:r>
          </a:p>
        </p:txBody>
      </p:sp>
      <p:sp>
        <p:nvSpPr>
          <p:cNvPr id="3" name="Title 2">
            <a:extLst>
              <a:ext uri="{FF2B5EF4-FFF2-40B4-BE49-F238E27FC236}">
                <a16:creationId xmlns:a16="http://schemas.microsoft.com/office/drawing/2014/main" id="{B9BEA1EE-5C3C-C0A9-3676-B7ED66B4458E}"/>
              </a:ext>
            </a:extLst>
          </p:cNvPr>
          <p:cNvSpPr>
            <a:spLocks noGrp="1"/>
          </p:cNvSpPr>
          <p:nvPr>
            <p:ph type="title"/>
          </p:nvPr>
        </p:nvSpPr>
        <p:spPr>
          <a:xfrm>
            <a:off x="685800" y="685800"/>
            <a:ext cx="7772400" cy="609600"/>
          </a:xfrm>
        </p:spPr>
        <p:txBody>
          <a:bodyPr/>
          <a:lstStyle/>
          <a:p>
            <a:r>
              <a:rPr lang="en-US" dirty="0"/>
              <a:t>Is there a need for Multiple Addresses?</a:t>
            </a:r>
          </a:p>
        </p:txBody>
      </p:sp>
      <p:sp>
        <p:nvSpPr>
          <p:cNvPr id="4" name="Date Placeholder 3">
            <a:extLst>
              <a:ext uri="{FF2B5EF4-FFF2-40B4-BE49-F238E27FC236}">
                <a16:creationId xmlns:a16="http://schemas.microsoft.com/office/drawing/2014/main" id="{41B6E4AA-6FBD-2956-A693-2144DD8B7260}"/>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AC26E159-B6BD-1BAE-4DA5-016D382B3A7C}"/>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2B236238-7E79-EC06-DEDE-0ED7E2A09094}"/>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1378986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0844B08-01EC-014F-56A4-A7C3587EB6B1}"/>
              </a:ext>
            </a:extLst>
          </p:cNvPr>
          <p:cNvSpPr>
            <a:spLocks noGrp="1"/>
          </p:cNvSpPr>
          <p:nvPr>
            <p:ph idx="1"/>
          </p:nvPr>
        </p:nvSpPr>
        <p:spPr>
          <a:xfrm>
            <a:off x="696913" y="1219201"/>
            <a:ext cx="7772400" cy="5170488"/>
          </a:xfrm>
        </p:spPr>
        <p:txBody>
          <a:bodyPr/>
          <a:lstStyle/>
          <a:p>
            <a:pPr marL="0" indent="0">
              <a:buNone/>
            </a:pPr>
            <a:r>
              <a:rPr lang="en-GB" sz="1800" dirty="0">
                <a:effectLst/>
                <a:latin typeface="Times New Roman" panose="02020603050405020304" pitchFamily="18" charset="0"/>
                <a:ea typeface="SimSun" panose="02010600030101010101" pitchFamily="2" charset="-122"/>
              </a:rPr>
              <a:t>“Before connecting to the 802.11 network, the phone scans to discover the available APs, by sending Probe Requests.</a:t>
            </a:r>
            <a:endParaRPr lang="en-GB"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GB" sz="1800" dirty="0">
                <a:effectLst/>
                <a:latin typeface="Times New Roman" panose="02020603050405020304" pitchFamily="18" charset="0"/>
                <a:ea typeface="SimSun" panose="02010600030101010101" pitchFamily="2" charset="-122"/>
              </a:rPr>
              <a:t>…infrastructure monitors the signal levels …at multiple APs and bands … determines which AP and band will provide the best service, and steers the client to that AP</a:t>
            </a:r>
            <a:r>
              <a:rPr lang="en-GB" sz="1800" dirty="0">
                <a:latin typeface="Times New Roman" panose="02020603050405020304" pitchFamily="18" charset="0"/>
                <a:ea typeface="SimSun" panose="02010600030101010101" pitchFamily="2" charset="-122"/>
              </a:rPr>
              <a:t>.”</a:t>
            </a:r>
          </a:p>
          <a:p>
            <a:pPr marL="0" marR="0" indent="0">
              <a:spcBef>
                <a:spcPts val="0"/>
              </a:spcBef>
              <a:spcAft>
                <a:spcPts val="0"/>
              </a:spcAft>
              <a:buNone/>
            </a:pPr>
            <a:endParaRPr lang="en-US" sz="2000" u="sng" dirty="0"/>
          </a:p>
          <a:p>
            <a:pPr marL="0" marR="0" indent="0">
              <a:spcBef>
                <a:spcPts val="0"/>
              </a:spcBef>
              <a:spcAft>
                <a:spcPts val="0"/>
              </a:spcAft>
              <a:buNone/>
            </a:pPr>
            <a:r>
              <a:rPr lang="en-US" sz="2000" u="sng" dirty="0"/>
              <a:t>Discussion:</a:t>
            </a:r>
          </a:p>
          <a:p>
            <a:pPr marL="457200" marR="0" indent="-457200">
              <a:spcBef>
                <a:spcPts val="0"/>
              </a:spcBef>
              <a:spcAft>
                <a:spcPts val="0"/>
              </a:spcAft>
              <a:buFont typeface="+mj-lt"/>
              <a:buAutoNum type="arabicPeriod"/>
            </a:pPr>
            <a:r>
              <a:rPr lang="en-US" sz="2000" dirty="0"/>
              <a:t>STA could/should use an RMA for the probes in order to find the network, </a:t>
            </a:r>
          </a:p>
          <a:p>
            <a:pPr marL="457200" marR="0" indent="-457200">
              <a:spcBef>
                <a:spcPts val="0"/>
              </a:spcBef>
              <a:spcAft>
                <a:spcPts val="0"/>
              </a:spcAft>
              <a:buFont typeface="+mj-lt"/>
              <a:buAutoNum type="arabicPeriod"/>
            </a:pPr>
            <a:r>
              <a:rPr lang="en-US" sz="2000" dirty="0"/>
              <a:t>STA knows it is </a:t>
            </a:r>
            <a:r>
              <a:rPr lang="en-US" sz="2000" u="sng" dirty="0"/>
              <a:t>in vicinity </a:t>
            </a:r>
            <a:r>
              <a:rPr lang="en-US" sz="2000" dirty="0"/>
              <a:t>so probing with identifiable TA is now not a problem.</a:t>
            </a:r>
          </a:p>
          <a:p>
            <a:pPr marL="457200" marR="0" indent="-457200">
              <a:spcBef>
                <a:spcPts val="0"/>
              </a:spcBef>
              <a:spcAft>
                <a:spcPts val="0"/>
              </a:spcAft>
              <a:buFont typeface="+mj-lt"/>
              <a:buAutoNum type="arabicPeriod"/>
            </a:pPr>
            <a:r>
              <a:rPr lang="en-US" sz="2000" dirty="0"/>
              <a:t>No real need for a different TA for the probes.</a:t>
            </a:r>
          </a:p>
          <a:p>
            <a:pPr marL="0" marR="0" indent="0">
              <a:spcBef>
                <a:spcPts val="0"/>
              </a:spcBef>
              <a:spcAft>
                <a:spcPts val="0"/>
              </a:spcAft>
              <a:buNone/>
            </a:pPr>
            <a:endParaRPr lang="en-US" sz="1800" dirty="0"/>
          </a:p>
          <a:p>
            <a:pPr marL="400050" lvl="1" indent="0">
              <a:spcBef>
                <a:spcPts val="0"/>
              </a:spcBef>
              <a:spcAft>
                <a:spcPts val="0"/>
              </a:spcAft>
              <a:buNone/>
            </a:pPr>
            <a:r>
              <a:rPr lang="en-US" sz="1800" dirty="0"/>
              <a:t>.</a:t>
            </a:r>
          </a:p>
        </p:txBody>
      </p:sp>
      <p:sp>
        <p:nvSpPr>
          <p:cNvPr id="3" name="Title 2">
            <a:extLst>
              <a:ext uri="{FF2B5EF4-FFF2-40B4-BE49-F238E27FC236}">
                <a16:creationId xmlns:a16="http://schemas.microsoft.com/office/drawing/2014/main" id="{051C3A9B-BDA5-3A5E-6505-57556E16F66D}"/>
              </a:ext>
            </a:extLst>
          </p:cNvPr>
          <p:cNvSpPr>
            <a:spLocks noGrp="1"/>
          </p:cNvSpPr>
          <p:nvPr>
            <p:ph type="title"/>
          </p:nvPr>
        </p:nvSpPr>
        <p:spPr>
          <a:xfrm>
            <a:off x="685800" y="685800"/>
            <a:ext cx="7772400" cy="457200"/>
          </a:xfrm>
        </p:spPr>
        <p:txBody>
          <a:bodyPr/>
          <a:lstStyle/>
          <a:p>
            <a:r>
              <a:rPr lang="en-US" dirty="0"/>
              <a:t>Use Case 4.1 – </a:t>
            </a:r>
            <a:r>
              <a:rPr lang="en-US" sz="2800" dirty="0"/>
              <a:t>Pre-Association client steering</a:t>
            </a:r>
            <a:endParaRPr lang="en-US" dirty="0"/>
          </a:p>
        </p:txBody>
      </p:sp>
      <p:sp>
        <p:nvSpPr>
          <p:cNvPr id="4" name="Date Placeholder 3">
            <a:extLst>
              <a:ext uri="{FF2B5EF4-FFF2-40B4-BE49-F238E27FC236}">
                <a16:creationId xmlns:a16="http://schemas.microsoft.com/office/drawing/2014/main" id="{A45800FF-443A-513C-5565-6E6B141F0F6A}"/>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20D4B6AC-0AC9-3FC7-907F-7D2EB416E621}"/>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18D782EC-B8D6-E92D-A15F-8E8CD9830E12}"/>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2864684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D04DB95-E65D-67C3-E0ED-568EC2F7DA83}"/>
              </a:ext>
            </a:extLst>
          </p:cNvPr>
          <p:cNvSpPr>
            <a:spLocks noGrp="1"/>
          </p:cNvSpPr>
          <p:nvPr>
            <p:ph idx="1"/>
          </p:nvPr>
        </p:nvSpPr>
        <p:spPr/>
        <p:txBody>
          <a:bodyPr/>
          <a:lstStyle/>
          <a:p>
            <a:pPr marL="0" indent="0">
              <a:buNone/>
            </a:pPr>
            <a:r>
              <a:rPr lang="en-GB" sz="2000" dirty="0">
                <a:effectLst/>
                <a:latin typeface="Times New Roman" panose="02020603050405020304" pitchFamily="18" charset="0"/>
                <a:ea typeface="SimSun" panose="02010600030101010101" pitchFamily="2" charset="-122"/>
              </a:rPr>
              <a:t>“devices to be recognized when attaching to the 802.11 network and control access to Internet content based on the user…”</a:t>
            </a:r>
          </a:p>
          <a:p>
            <a:pPr marL="0" indent="0">
              <a:buNone/>
            </a:pPr>
            <a:r>
              <a:rPr lang="en-GB" sz="2000" dirty="0">
                <a:effectLst/>
                <a:latin typeface="Times New Roman" panose="02020603050405020304" pitchFamily="18" charset="0"/>
                <a:ea typeface="SimSun" panose="02010600030101010101" pitchFamily="2" charset="-122"/>
              </a:rPr>
              <a:t>“…unknown devices need to be distinguishable from one of the approved devices.”</a:t>
            </a:r>
          </a:p>
          <a:p>
            <a:pPr marL="0" indent="0">
              <a:buNone/>
            </a:pPr>
            <a:endParaRPr lang="en-GB" sz="2000" dirty="0">
              <a:effectLst/>
              <a:latin typeface="Times New Roman" panose="02020603050405020304" pitchFamily="18" charset="0"/>
              <a:ea typeface="SimSun" panose="02010600030101010101" pitchFamily="2" charset="-122"/>
            </a:endParaRPr>
          </a:p>
          <a:p>
            <a:pPr marL="0" indent="0">
              <a:buNone/>
            </a:pPr>
            <a:r>
              <a:rPr lang="en-US" u="sng" dirty="0"/>
              <a:t>Discussion</a:t>
            </a:r>
          </a:p>
          <a:p>
            <a:pPr marL="0" indent="0">
              <a:buNone/>
            </a:pPr>
            <a:r>
              <a:rPr lang="en-US" sz="2000" dirty="0"/>
              <a:t>STA recognized by MAC Address in Association Request.</a:t>
            </a:r>
          </a:p>
          <a:p>
            <a:pPr marL="0" indent="0">
              <a:buNone/>
            </a:pPr>
            <a:r>
              <a:rPr lang="en-US" sz="2000" dirty="0"/>
              <a:t>AP can decide whether to respond or not etc.</a:t>
            </a:r>
          </a:p>
          <a:p>
            <a:pPr marL="0" indent="0">
              <a:buNone/>
            </a:pPr>
            <a:r>
              <a:rPr lang="en-US" sz="2000" dirty="0"/>
              <a:t>No need for multiple addresses.  No specific probes required in this Use Case.</a:t>
            </a:r>
          </a:p>
        </p:txBody>
      </p:sp>
      <p:sp>
        <p:nvSpPr>
          <p:cNvPr id="3" name="Title 2">
            <a:extLst>
              <a:ext uri="{FF2B5EF4-FFF2-40B4-BE49-F238E27FC236}">
                <a16:creationId xmlns:a16="http://schemas.microsoft.com/office/drawing/2014/main" id="{40731920-B574-85B2-C598-FDF981EAACB3}"/>
              </a:ext>
            </a:extLst>
          </p:cNvPr>
          <p:cNvSpPr>
            <a:spLocks noGrp="1"/>
          </p:cNvSpPr>
          <p:nvPr>
            <p:ph type="title"/>
          </p:nvPr>
        </p:nvSpPr>
        <p:spPr/>
        <p:txBody>
          <a:bodyPr/>
          <a:lstStyle/>
          <a:p>
            <a:r>
              <a:rPr lang="en-US" dirty="0"/>
              <a:t>USE Case 4.2 – </a:t>
            </a:r>
            <a:r>
              <a:rPr lang="en-US" sz="2800" dirty="0"/>
              <a:t>During association (parental controls)</a:t>
            </a:r>
            <a:endParaRPr lang="en-US" dirty="0"/>
          </a:p>
        </p:txBody>
      </p:sp>
      <p:sp>
        <p:nvSpPr>
          <p:cNvPr id="4" name="Date Placeholder 3">
            <a:extLst>
              <a:ext uri="{FF2B5EF4-FFF2-40B4-BE49-F238E27FC236}">
                <a16:creationId xmlns:a16="http://schemas.microsoft.com/office/drawing/2014/main" id="{273D64E8-367E-8A75-EBCC-316CDB4F1AA9}"/>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7B0CB2F1-918C-3ED9-EC1C-A3CE1BA7456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0324C45A-67E5-D2DA-81A1-A41650B88BD4}"/>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3456766750"/>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108103</TotalTime>
  <Words>1764</Words>
  <Application>Microsoft Office PowerPoint</Application>
  <PresentationFormat>On-screen Show (4:3)</PresentationFormat>
  <Paragraphs>186</Paragraphs>
  <Slides>15</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15</vt:i4>
      </vt:variant>
    </vt:vector>
  </HeadingPairs>
  <TitlesOfParts>
    <vt:vector size="17" baseType="lpstr">
      <vt:lpstr>Times New Roman</vt:lpstr>
      <vt:lpstr>Default Design</vt:lpstr>
      <vt:lpstr>TG bh Pre-association in TGbh - Probes</vt:lpstr>
      <vt:lpstr>Intro</vt:lpstr>
      <vt:lpstr>MAAD IRM RRCM Outlines</vt:lpstr>
      <vt:lpstr>Broadcast Probes</vt:lpstr>
      <vt:lpstr>Active Directed Probes</vt:lpstr>
      <vt:lpstr>Probing in vicinity of Network</vt:lpstr>
      <vt:lpstr>Is there a need for Multiple Addresses?</vt:lpstr>
      <vt:lpstr>Use Case 4.1 – Pre-Association client steering</vt:lpstr>
      <vt:lpstr>USE Case 4.2 – During association (parental controls)</vt:lpstr>
      <vt:lpstr>Use Case 4.8 - Infrastructure</vt:lpstr>
      <vt:lpstr>Use Case 26 – Vitual BSSID</vt:lpstr>
      <vt:lpstr>ANQP </vt:lpstr>
      <vt:lpstr>Probe “rules”</vt:lpstr>
      <vt:lpstr>Conclusions - 1</vt:lpstr>
      <vt:lpstr>Conclusions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Outdoor Enterprise DSC</dc:title>
  <dc:creator>gsmith@srtrl.com</dc:creator>
  <cp:lastModifiedBy>Smith, Graham</cp:lastModifiedBy>
  <cp:revision>1845</cp:revision>
  <cp:lastPrinted>1998-02-10T13:28:06Z</cp:lastPrinted>
  <dcterms:created xsi:type="dcterms:W3CDTF">1998-02-10T13:07:52Z</dcterms:created>
  <dcterms:modified xsi:type="dcterms:W3CDTF">2022-07-01T15:21:23Z</dcterms:modified>
</cp:coreProperties>
</file>