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6"/>
  </p:notesMasterIdLst>
  <p:handoutMasterIdLst>
    <p:handoutMasterId r:id="rId27"/>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04" r:id="rId17"/>
    <p:sldId id="905" r:id="rId18"/>
    <p:sldId id="893" r:id="rId19"/>
    <p:sldId id="844" r:id="rId20"/>
    <p:sldId id="886" r:id="rId21"/>
    <p:sldId id="903" r:id="rId22"/>
    <p:sldId id="898" r:id="rId23"/>
    <p:sldId id="842" r:id="rId24"/>
    <p:sldId id="888" r:id="rId25"/>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8182" autoAdjust="0"/>
    <p:restoredTop sz="96424" autoAdjust="0"/>
  </p:normalViewPr>
  <p:slideViewPr>
    <p:cSldViewPr>
      <p:cViewPr varScale="1">
        <p:scale>
          <a:sx n="108" d="100"/>
          <a:sy n="108" d="100"/>
        </p:scale>
        <p:origin x="450"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1818642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0635614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18</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524290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068740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6473090"/>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8240023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336369" y="304027"/>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a:t>
            </a:r>
            <a:r>
              <a:rPr lang="en-US" altLang="zh-CN" sz="1800" b="1" dirty="0" smtClean="0"/>
              <a:t>0953</a:t>
            </a:r>
            <a:r>
              <a:rPr lang="en-US" altLang="en-US" sz="1800" b="1" dirty="0" smtClean="0"/>
              <a:t>r2</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July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July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b="0" dirty="0"/>
              <a:t> </a:t>
            </a:r>
            <a:r>
              <a:rPr lang="en-US" altLang="en-US" sz="2000" b="0" dirty="0" smtClean="0"/>
              <a:t>2021-06-30</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5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a:solidFill>
                  <a:srgbClr val="0000FF"/>
                </a:solidFill>
              </a:rPr>
              <a:t>Guidance for Mix mode July Plenary</a:t>
            </a:r>
          </a:p>
          <a:p>
            <a:pPr algn="just"/>
            <a:endParaRPr lang="en-US" altLang="en-US" sz="1600" dirty="0"/>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1475141191"/>
              </p:ext>
            </p:extLst>
          </p:nvPr>
        </p:nvGraphicFramePr>
        <p:xfrm>
          <a:off x="3429000" y="4800600"/>
          <a:ext cx="8305801" cy="68266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2020649000"/>
              </p:ext>
            </p:extLst>
          </p:nvPr>
        </p:nvGraphicFramePr>
        <p:xfrm>
          <a:off x="3429000" y="1383932"/>
          <a:ext cx="8305800" cy="174026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22/0934</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Anirud</a:t>
                      </a:r>
                      <a:r>
                        <a:rPr lang="en-US" altLang="zh-CN" sz="1200" kern="1200" dirty="0" smtClean="0">
                          <a:solidFill>
                            <a:srgbClr val="0000FF"/>
                          </a:solidFill>
                          <a:latin typeface="+mn-lt"/>
                          <a:ea typeface="+mn-ea"/>
                          <a:cs typeface="+mn-cs"/>
                        </a:rPr>
                        <a:t> Sahoo (NIST)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Comment resolution for CIDs 2, 228 and 729</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22/0931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 Platforms, Inc.)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Editorial Comments in CC40 - Part 4</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22/0947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CC40-DMG-informtion-elements-CIDs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60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22/0918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CC40-DNG-sensing-req-CIDs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22/0829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baseline="0" smtClean="0">
                          <a:solidFill>
                            <a:schemeClr val="tx1"/>
                          </a:solidFill>
                          <a:latin typeface="+mn-lt"/>
                          <a:ea typeface="+mn-ea"/>
                          <a:cs typeface="+mn-cs"/>
                        </a:rPr>
                        <a:t>Ning Gao </a:t>
                      </a:r>
                      <a:r>
                        <a:rPr lang="en-US" altLang="zh-CN" sz="1200" kern="1200" baseline="0" dirty="0" smtClean="0">
                          <a:solidFill>
                            <a:schemeClr val="tx1"/>
                          </a:solidFill>
                          <a:latin typeface="+mn-lt"/>
                          <a:ea typeface="+mn-ea"/>
                          <a:cs typeface="+mn-cs"/>
                        </a:rPr>
                        <a:t>(OPPO)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cr-for-cid-1-589-647</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96795596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en-US" sz="3200" dirty="0" smtClean="0">
                <a:solidFill>
                  <a:srgbClr val="0000FF"/>
                </a:solidFill>
                <a:cs typeface="Times New Roman" panose="02020603050405020304" pitchFamily="18" charset="0"/>
              </a:rPr>
              <a:t>July 7 </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submissions</a:t>
            </a:r>
          </a:p>
          <a:p>
            <a:pPr algn="just"/>
            <a:r>
              <a:rPr lang="en-US" altLang="en-US" sz="1600" dirty="0" smtClean="0">
                <a:solidFill>
                  <a:srgbClr val="0000FF"/>
                </a:solidFill>
              </a:rPr>
              <a:t>Guidance for Mix mode July Plenary</a:t>
            </a:r>
            <a:endParaRPr lang="en-US" altLang="en-US" sz="1600" dirty="0">
              <a:solidFill>
                <a:srgbClr val="0000FF"/>
              </a:solidFill>
            </a:endParaRPr>
          </a:p>
          <a:p>
            <a:pPr algn="just"/>
            <a:endParaRPr lang="en-US" altLang="en-US" sz="1600" dirty="0"/>
          </a:p>
          <a:p>
            <a:pPr algn="just"/>
            <a:endParaRPr lang="en-US" altLang="en-US" sz="1600" dirty="0"/>
          </a:p>
          <a:p>
            <a:pPr algn="just"/>
            <a:endParaRPr lang="en-US" altLang="en-US" sz="1600" dirty="0"/>
          </a:p>
          <a:p>
            <a:pPr lvl="1" algn="just"/>
            <a:endParaRPr lang="en-US" altLang="en-US" sz="1200" dirty="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7" name="表格 10"/>
          <p:cNvGraphicFramePr>
            <a:graphicFrameLocks noGrp="1"/>
          </p:cNvGraphicFramePr>
          <p:nvPr>
            <p:extLst>
              <p:ext uri="{D42A27DB-BD31-4B8C-83A1-F6EECF244321}">
                <p14:modId xmlns:p14="http://schemas.microsoft.com/office/powerpoint/2010/main" val="3385540537"/>
              </p:ext>
            </p:extLst>
          </p:nvPr>
        </p:nvGraphicFramePr>
        <p:xfrm>
          <a:off x="3429000" y="4800600"/>
          <a:ext cx="8305801" cy="901342"/>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6" name="表格 10"/>
          <p:cNvGraphicFramePr>
            <a:graphicFrameLocks noGrp="1"/>
          </p:cNvGraphicFramePr>
          <p:nvPr>
            <p:extLst>
              <p:ext uri="{D42A27DB-BD31-4B8C-83A1-F6EECF244321}">
                <p14:modId xmlns:p14="http://schemas.microsoft.com/office/powerpoint/2010/main" val="67112902"/>
              </p:ext>
            </p:extLst>
          </p:nvPr>
        </p:nvGraphicFramePr>
        <p:xfrm>
          <a:off x="3429000" y="1534092"/>
          <a:ext cx="8305800" cy="133870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90290354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381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6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6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6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600"/>
              </a:spcBef>
              <a:spcAft>
                <a:spcPts val="600"/>
              </a:spcAft>
              <a:buFont typeface="Wingdings" panose="05000000000000000000" pitchFamily="2" charset="2"/>
              <a:buChar char="Ø"/>
              <a:defRPr/>
            </a:pPr>
            <a:r>
              <a:rPr lang="en-US" altLang="zh-CN" sz="1800" kern="0" dirty="0">
                <a:solidFill>
                  <a:srgbClr val="FF0000"/>
                </a:solidFill>
              </a:rPr>
              <a:t>Initial Letter Ballot (D1.0)	</a:t>
            </a:r>
            <a:r>
              <a:rPr lang="en-US" altLang="zh-CN" sz="1800" kern="0" dirty="0" smtClean="0">
                <a:solidFill>
                  <a:srgbClr val="FF0000"/>
                </a:solidFill>
              </a:rPr>
              <a:t>	</a:t>
            </a:r>
            <a:r>
              <a:rPr lang="en-US" altLang="zh-CN" sz="1800" i="1" strike="sngStrike" kern="0" dirty="0" smtClean="0">
                <a:solidFill>
                  <a:srgbClr val="FF0000"/>
                </a:solidFill>
              </a:rPr>
              <a:t>Jul </a:t>
            </a:r>
            <a:r>
              <a:rPr lang="en-US" altLang="zh-CN" sz="1800" i="1" strike="sngStrike" kern="0" dirty="0">
                <a:solidFill>
                  <a:srgbClr val="FF0000"/>
                </a:solidFill>
              </a:rPr>
              <a:t>2022</a:t>
            </a:r>
            <a:r>
              <a:rPr lang="en-US" altLang="zh-CN" sz="1800" i="1" kern="0" dirty="0">
                <a:solidFill>
                  <a:srgbClr val="FF0000"/>
                </a:solidFill>
                <a:sym typeface="Wingdings" panose="05000000000000000000" pitchFamily="2" charset="2"/>
              </a:rPr>
              <a:t> Sep</a:t>
            </a:r>
            <a:r>
              <a:rPr lang="en-US" altLang="zh-CN" sz="1800" i="1" kern="0" dirty="0">
                <a:solidFill>
                  <a:srgbClr val="FF0000"/>
                </a:solidFill>
              </a:rPr>
              <a:t> 2022</a:t>
            </a:r>
          </a:p>
          <a:p>
            <a:pPr marL="161925" lvl="1" indent="-233363" algn="just" defTabSz="685800" eaLnBrk="1" fontAlgn="auto" hangingPunct="1">
              <a:spcBef>
                <a:spcPts val="600"/>
              </a:spcBef>
              <a:spcAft>
                <a:spcPts val="600"/>
              </a:spcAft>
              <a:defRPr/>
            </a:pPr>
            <a:r>
              <a:rPr lang="en-US" altLang="zh-CN" sz="1800" kern="0" dirty="0"/>
              <a:t>Recirculation 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6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6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6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lvl="1">
              <a:buFont typeface="Times New Roman" pitchFamily="16" charset="0"/>
              <a:buChar char="•"/>
            </a:pPr>
            <a:endParaRPr lang="en-US" altLang="zh-CN" sz="1800" kern="0" dirty="0">
              <a:solidFill>
                <a:srgbClr val="000000"/>
              </a:solidFill>
              <a:latin typeface="Times New Roman"/>
            </a:endParaRPr>
          </a:p>
          <a:p>
            <a:pPr lvl="0">
              <a:buFont typeface="Times New Roman" pitchFamily="16" charset="0"/>
              <a:buChar char="•"/>
            </a:pPr>
            <a:r>
              <a:rPr lang="en-US" altLang="zh-CN" sz="1600" kern="0" dirty="0" smtClean="0">
                <a:solidFill>
                  <a:srgbClr val="000000"/>
                </a:solidFill>
                <a:latin typeface="Times New Roman"/>
              </a:rPr>
              <a:t>Note: Initial letter ballot (D1.0) currently set for September 2022.</a:t>
            </a:r>
          </a:p>
          <a:p>
            <a:pPr lvl="1">
              <a:buFont typeface="Times New Roman" pitchFamily="16" charset="0"/>
              <a:buChar char="•"/>
            </a:pPr>
            <a:r>
              <a:rPr lang="en-US" altLang="zh-CN" sz="1200" kern="0" dirty="0" smtClean="0">
                <a:solidFill>
                  <a:srgbClr val="000000"/>
                </a:solidFill>
                <a:latin typeface="Times New Roman"/>
              </a:rPr>
              <a:t>Chair will discuss D1.0 timeline with the group at a later date.</a:t>
            </a:r>
            <a:endParaRPr lang="en-US" altLang="zh-CN" sz="12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147415486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July	5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July 	7		23:00 </a:t>
            </a:r>
            <a:r>
              <a:rPr lang="en-US" altLang="zh-CN" dirty="0"/>
              <a:t>- </a:t>
            </a:r>
            <a:r>
              <a:rPr lang="en-US" altLang="zh-CN" dirty="0" smtClean="0"/>
              <a:t>01:00 ET</a:t>
            </a:r>
            <a:endParaRPr lang="en-US" altLang="zh-CN" dirty="0"/>
          </a:p>
          <a:p>
            <a:pPr algn="ctr">
              <a:lnSpc>
                <a:spcPct val="90000"/>
              </a:lnSpc>
              <a:buFontTx/>
              <a:buNone/>
            </a:pPr>
            <a:endParaRPr lang="en-US" altLang="en-US" dirty="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54864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800" b="1" dirty="0" smtClean="0">
                <a:cs typeface="Times New Roman" panose="02020603050405020304" pitchFamily="18" charset="0"/>
              </a:rPr>
              <a:t>Confirmed:</a:t>
            </a:r>
            <a:endParaRPr lang="en-US" altLang="zh-CN" sz="14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19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24	(Tuesday),	</a:t>
            </a:r>
            <a:r>
              <a:rPr lang="en-US" altLang="zh-CN" dirty="0" smtClean="0">
                <a:solidFill>
                  <a:srgbClr val="00B050"/>
                </a:solidFill>
                <a:cs typeface="Times New Roman" panose="02020603050405020304" pitchFamily="18" charset="0"/>
              </a:rPr>
              <a:t>10</a:t>
            </a:r>
            <a:r>
              <a:rPr lang="zh-CN" altLang="en-US" dirty="0" smtClean="0">
                <a:solidFill>
                  <a:srgbClr val="00B050"/>
                </a:solidFill>
                <a:cs typeface="Times New Roman" panose="02020603050405020304" pitchFamily="18" charset="0"/>
              </a:rPr>
              <a:t>：</a:t>
            </a:r>
            <a:r>
              <a:rPr lang="en-US" altLang="zh-CN" dirty="0" smtClean="0">
                <a:solidFill>
                  <a:srgbClr val="00B050"/>
                </a:solidFill>
                <a:cs typeface="Times New Roman" panose="02020603050405020304" pitchFamily="18" charset="0"/>
              </a:rPr>
              <a:t>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May	26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May	31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6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smtClean="0">
                <a:solidFill>
                  <a:schemeClr val="bg1">
                    <a:lumMod val="50000"/>
                  </a:schemeClr>
                </a:solidFill>
                <a:cs typeface="Times New Roman" panose="02020603050405020304" pitchFamily="18" charset="0"/>
              </a:rPr>
              <a:t>June	7	(Tuesday),	10</a:t>
            </a:r>
            <a:r>
              <a:rPr lang="zh-CN" altLang="en-US" strike="sngStrike" dirty="0" smtClean="0">
                <a:solidFill>
                  <a:schemeClr val="bg1">
                    <a:lumMod val="50000"/>
                  </a:schemeClr>
                </a:solidFill>
                <a:cs typeface="Times New Roman" panose="02020603050405020304" pitchFamily="18" charset="0"/>
              </a:rPr>
              <a:t>：</a:t>
            </a:r>
            <a:r>
              <a:rPr lang="en-US" altLang="zh-CN" strike="sngStrike" dirty="0" smtClean="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F0"/>
                </a:solidFill>
                <a:cs typeface="Times New Roman" panose="02020603050405020304" pitchFamily="18" charset="0"/>
              </a:rPr>
              <a:t>June</a:t>
            </a:r>
            <a:r>
              <a:rPr lang="en-US" altLang="zh-CN" dirty="0">
                <a:solidFill>
                  <a:srgbClr val="00B0F0"/>
                </a:solidFill>
                <a:cs typeface="Times New Roman" panose="02020603050405020304" pitchFamily="18" charset="0"/>
              </a:rPr>
              <a:t>	9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13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14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16	(Thursday),	23</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 </a:t>
            </a:r>
            <a:r>
              <a:rPr lang="en-US" altLang="zh-CN" strike="sngStrike" dirty="0" smtClean="0">
                <a:solidFill>
                  <a:schemeClr val="bg1">
                    <a:lumMod val="50000"/>
                  </a:schemeClr>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20	(Monday),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June	21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23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27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a:t>
            </a:r>
            <a:endParaRPr lang="en-US" altLang="zh-CN"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June	28	(Tuesday),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a:t>
            </a:r>
            <a:r>
              <a:rPr lang="en-US" altLang="zh-CN"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June	30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trike="sngStrike" dirty="0">
                <a:solidFill>
                  <a:schemeClr val="bg1">
                    <a:lumMod val="50000"/>
                  </a:schemeClr>
                </a:solidFill>
                <a:cs typeface="Times New Roman" panose="02020603050405020304" pitchFamily="18" charset="0"/>
              </a:rPr>
              <a:t>July	4	(Monday),	</a:t>
            </a:r>
            <a:r>
              <a:rPr lang="en-US" altLang="zh-CN" strike="sngStrike" dirty="0" smtClean="0">
                <a:solidFill>
                  <a:schemeClr val="bg1">
                    <a:lumMod val="50000"/>
                  </a:schemeClr>
                </a:solidFill>
                <a:cs typeface="Times New Roman" panose="02020603050405020304" pitchFamily="18" charset="0"/>
              </a:rPr>
              <a:t>10</a:t>
            </a:r>
            <a:r>
              <a:rPr lang="zh-CN" altLang="en-US" strike="sngStrike" dirty="0">
                <a:solidFill>
                  <a:schemeClr val="bg1">
                    <a:lumMod val="50000"/>
                  </a:schemeClr>
                </a:solidFill>
                <a:cs typeface="Times New Roman" panose="02020603050405020304" pitchFamily="18" charset="0"/>
              </a:rPr>
              <a:t>：</a:t>
            </a:r>
            <a:r>
              <a:rPr lang="en-US" altLang="zh-CN" strike="sngStrike" dirty="0">
                <a:solidFill>
                  <a:schemeClr val="bg1">
                    <a:lumMod val="50000"/>
                  </a:schemeClr>
                </a:solidFill>
                <a:cs typeface="Times New Roman" panose="02020603050405020304" pitchFamily="18" charset="0"/>
              </a:rPr>
              <a:t>00 </a:t>
            </a:r>
            <a:r>
              <a:rPr lang="en-US" altLang="zh-CN" strike="sngStrike" dirty="0" smtClean="0">
                <a:solidFill>
                  <a:schemeClr val="bg1">
                    <a:lumMod val="50000"/>
                  </a:schemeClr>
                </a:solidFill>
                <a:cs typeface="Times New Roman" panose="02020603050405020304" pitchFamily="18" charset="0"/>
              </a:rPr>
              <a:t>- 12:00 ET -- ?? Independence </a:t>
            </a:r>
            <a:r>
              <a:rPr lang="en-US" altLang="zh-CN" strike="sngStrike" dirty="0">
                <a:solidFill>
                  <a:schemeClr val="bg1">
                    <a:lumMod val="50000"/>
                  </a:schemeClr>
                </a:solidFill>
                <a:cs typeface="Times New Roman" panose="02020603050405020304" pitchFamily="18" charset="0"/>
              </a:rPr>
              <a:t>day</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July	5	(Tuesday),	</a:t>
            </a:r>
            <a:r>
              <a:rPr lang="en-US" altLang="zh-CN" dirty="0" smtClean="0">
                <a:solidFill>
                  <a:srgbClr val="00B050"/>
                </a:solidFill>
                <a:cs typeface="Times New Roman" panose="02020603050405020304" pitchFamily="18" charset="0"/>
              </a:rPr>
              <a:t>10</a:t>
            </a:r>
            <a:r>
              <a:rPr lang="zh-CN" altLang="en-US" dirty="0">
                <a:solidFill>
                  <a:srgbClr val="00B050"/>
                </a:solidFill>
                <a:cs typeface="Times New Roman" panose="02020603050405020304" pitchFamily="18" charset="0"/>
              </a:rPr>
              <a:t>：</a:t>
            </a:r>
            <a:r>
              <a:rPr lang="en-US" altLang="zh-CN" dirty="0">
                <a:solidFill>
                  <a:srgbClr val="00B050"/>
                </a:solidFill>
                <a:cs typeface="Times New Roman" panose="02020603050405020304" pitchFamily="18" charset="0"/>
              </a:rPr>
              <a:t>00 </a:t>
            </a:r>
            <a:r>
              <a:rPr lang="en-US" altLang="zh-CN" dirty="0" smtClean="0">
                <a:solidFill>
                  <a:srgbClr val="00B050"/>
                </a:solidFill>
                <a:cs typeface="Times New Roman" panose="02020603050405020304" pitchFamily="18" charset="0"/>
              </a:rPr>
              <a:t>- 12:00 </a:t>
            </a:r>
            <a:r>
              <a:rPr lang="en-US" altLang="zh-CN"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F0"/>
                </a:solidFill>
                <a:cs typeface="Times New Roman" panose="02020603050405020304" pitchFamily="18" charset="0"/>
              </a:rPr>
              <a:t>July	7	(Thursday),	23</a:t>
            </a:r>
            <a:r>
              <a:rPr lang="zh-CN" altLang="en-US" dirty="0">
                <a:solidFill>
                  <a:srgbClr val="00B0F0"/>
                </a:solidFill>
                <a:cs typeface="Times New Roman" panose="02020603050405020304" pitchFamily="18" charset="0"/>
              </a:rPr>
              <a:t>：</a:t>
            </a:r>
            <a:r>
              <a:rPr lang="en-US" altLang="zh-CN" dirty="0">
                <a:solidFill>
                  <a:srgbClr val="00B0F0"/>
                </a:solidFill>
                <a:cs typeface="Times New Roman" panose="02020603050405020304" pitchFamily="18" charset="0"/>
              </a:rPr>
              <a:t>00 - </a:t>
            </a:r>
            <a:r>
              <a:rPr lang="en-US" altLang="zh-CN" dirty="0" smtClean="0">
                <a:solidFill>
                  <a:srgbClr val="00B0F0"/>
                </a:solidFill>
                <a:cs typeface="Times New Roman" panose="02020603050405020304" pitchFamily="18" charset="0"/>
              </a:rPr>
              <a:t>01:00 ET</a:t>
            </a:r>
            <a:endParaRPr lang="en-US" altLang="zh-CN"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990601"/>
            <a:ext cx="56388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None/>
              <a:defRPr/>
            </a:pPr>
            <a:endParaRPr lang="en-US" altLang="zh-CN" sz="1600" dirty="0" smtClean="0"/>
          </a:p>
          <a:p>
            <a:pPr marL="361950" lvl="1" indent="-361950" algn="just">
              <a:spcBef>
                <a:spcPct val="0"/>
              </a:spcBef>
              <a:spcAft>
                <a:spcPts val="0"/>
              </a:spcAft>
              <a:buClr>
                <a:srgbClr val="000000"/>
              </a:buClr>
              <a:buNone/>
              <a:defRPr/>
            </a:pPr>
            <a:r>
              <a:rPr lang="en-US" altLang="zh-CN" sz="1600" dirty="0"/>
              <a:t>	</a:t>
            </a:r>
            <a:r>
              <a:rPr lang="en-US" altLang="zh-CN" sz="1600" dirty="0" smtClean="0"/>
              <a:t>July Plenary 2022 </a:t>
            </a:r>
            <a:r>
              <a:rPr lang="en-US" altLang="zh-CN" sz="1600" dirty="0"/>
              <a:t>(</a:t>
            </a:r>
            <a:r>
              <a:rPr lang="en-US" altLang="zh-CN" sz="1600" dirty="0" smtClean="0"/>
              <a:t>July 10-15)</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12    (Tuesday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FF0000"/>
                </a:solidFill>
                <a:cs typeface="Times New Roman" panose="02020603050405020304" pitchFamily="18" charset="0"/>
              </a:rPr>
              <a:t>July    </a:t>
            </a:r>
            <a:r>
              <a:rPr lang="en-US" altLang="zh-CN" dirty="0">
                <a:solidFill>
                  <a:srgbClr val="FF0000"/>
                </a:solidFill>
                <a:cs typeface="Times New Roman" panose="02020603050405020304" pitchFamily="18" charset="0"/>
              </a:rPr>
              <a:t>13    (Wednesday  AM 1</a:t>
            </a:r>
            <a:r>
              <a:rPr lang="en-US" altLang="zh-CN" dirty="0" smtClean="0">
                <a:solidFill>
                  <a:srgbClr val="FF0000"/>
                </a:solidFill>
                <a:cs typeface="Times New Roman" panose="02020603050405020304" pitchFamily="18" charset="0"/>
              </a:rPr>
              <a:t>),		8:00 </a:t>
            </a:r>
            <a:r>
              <a:rPr lang="en-US" altLang="zh-CN" dirty="0">
                <a:solidFill>
                  <a:srgbClr val="FF0000"/>
                </a:solidFill>
                <a:cs typeface="Times New Roman" panose="02020603050405020304" pitchFamily="18" charset="0"/>
              </a:rPr>
              <a:t>- 10:00 </a:t>
            </a:r>
            <a:r>
              <a:rPr lang="en-US" altLang="zh-CN" dirty="0" smtClean="0">
                <a:solidFill>
                  <a:srgbClr val="FF000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0000"/>
                </a:solidFill>
                <a:cs typeface="Times New Roman" panose="02020603050405020304" pitchFamily="18" charset="0"/>
              </a:rPr>
              <a:t>July    13    (Wednesday  AM </a:t>
            </a:r>
            <a:r>
              <a:rPr lang="en-US" altLang="zh-CN" dirty="0" smtClean="0">
                <a:solidFill>
                  <a:srgbClr val="FF0000"/>
                </a:solidFill>
                <a:cs typeface="Times New Roman" panose="02020603050405020304" pitchFamily="18" charset="0"/>
              </a:rPr>
              <a:t>2),</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	10:30 </a:t>
            </a:r>
            <a:r>
              <a:rPr lang="en-US" altLang="zh-CN" dirty="0">
                <a:solidFill>
                  <a:srgbClr val="FF0000"/>
                </a:solidFill>
                <a:cs typeface="Times New Roman" panose="02020603050405020304" pitchFamily="18" charset="0"/>
              </a:rPr>
              <a:t>- </a:t>
            </a:r>
            <a:r>
              <a:rPr lang="en-US" altLang="zh-CN" dirty="0" smtClean="0">
                <a:solidFill>
                  <a:srgbClr val="FF0000"/>
                </a:solidFill>
                <a:cs typeface="Times New Roman" panose="02020603050405020304" pitchFamily="18" charset="0"/>
              </a:rPr>
              <a:t>12:30 </a:t>
            </a:r>
            <a:r>
              <a:rPr lang="en-US" altLang="zh-CN" dirty="0">
                <a:solidFill>
                  <a:srgbClr val="FF0000"/>
                </a:solidFill>
                <a:cs typeface="Times New Roman" panose="02020603050405020304" pitchFamily="18" charset="0"/>
              </a:rPr>
              <a:t>ET</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July    </a:t>
            </a:r>
            <a:r>
              <a:rPr lang="en-US" altLang="zh-CN" dirty="0">
                <a:solidFill>
                  <a:srgbClr val="00B050"/>
                </a:solidFill>
                <a:cs typeface="Times New Roman" panose="02020603050405020304" pitchFamily="18" charset="0"/>
              </a:rPr>
              <a:t>14    (Thursday AM 1</a:t>
            </a:r>
            <a:r>
              <a:rPr lang="en-US" altLang="zh-CN" dirty="0" smtClean="0">
                <a:solidFill>
                  <a:srgbClr val="00B050"/>
                </a:solidFill>
                <a:cs typeface="Times New Roman" panose="02020603050405020304" pitchFamily="18" charset="0"/>
              </a:rPr>
              <a:t>),		8:00 </a:t>
            </a:r>
            <a:r>
              <a:rPr lang="en-US" altLang="zh-CN" dirty="0">
                <a:solidFill>
                  <a:srgbClr val="00B050"/>
                </a:solidFill>
                <a:cs typeface="Times New Roman" panose="02020603050405020304" pitchFamily="18" charset="0"/>
              </a:rPr>
              <a:t>- 10:00 </a:t>
            </a:r>
            <a:r>
              <a:rPr lang="en-US" altLang="zh-CN" dirty="0" smtClean="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(No conflict for now. May – July 2022 CAC calls: </a:t>
            </a:r>
            <a:r>
              <a:rPr lang="en-US" altLang="zh-CN" sz="1100"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spTree>
    <p:extLst>
      <p:ext uri="{BB962C8B-B14F-4D97-AF65-F5344CB8AC3E}">
        <p14:creationId xmlns:p14="http://schemas.microsoft.com/office/powerpoint/2010/main" val="223148879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Times</a:t>
            </a:r>
            <a:endParaRPr lang="en-US" altLang="en-US" sz="3200" dirty="0">
              <a:solidFill>
                <a:schemeClr val="tx2"/>
              </a:solidFill>
            </a:endParaRPr>
          </a:p>
        </p:txBody>
      </p:sp>
      <p:sp>
        <p:nvSpPr>
          <p:cNvPr id="4" name="Rectangle 3"/>
          <p:cNvSpPr txBox="1">
            <a:spLocks noChangeArrowheads="1"/>
          </p:cNvSpPr>
          <p:nvPr/>
        </p:nvSpPr>
        <p:spPr bwMode="auto">
          <a:xfrm>
            <a:off x="381000" y="990600"/>
            <a:ext cx="5257800" cy="52578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smtClean="0">
                <a:solidFill>
                  <a:schemeClr val="bg1">
                    <a:lumMod val="50000"/>
                  </a:schemeClr>
                </a:solidFill>
                <a:cs typeface="Times New Roman" panose="02020603050405020304" pitchFamily="18" charset="0"/>
              </a:rPr>
              <a:t>July</a:t>
            </a:r>
            <a:r>
              <a:rPr lang="en-US" altLang="zh-CN" sz="1100" strike="sngStrike" dirty="0">
                <a:solidFill>
                  <a:schemeClr val="bg1">
                    <a:lumMod val="50000"/>
                  </a:schemeClr>
                </a:solidFill>
                <a:cs typeface="Times New Roman" panose="02020603050405020304" pitchFamily="18" charset="0"/>
              </a:rPr>
              <a:t>	</a:t>
            </a:r>
            <a:r>
              <a:rPr lang="en-US" altLang="zh-CN" sz="1100" strike="sngStrike" dirty="0" smtClean="0">
                <a:solidFill>
                  <a:schemeClr val="bg1">
                    <a:lumMod val="50000"/>
                  </a:schemeClr>
                </a:solidFill>
                <a:cs typeface="Times New Roman" panose="02020603050405020304" pitchFamily="18" charset="0"/>
              </a:rPr>
              <a:t>18</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plenary)</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19</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a:t>
            </a:r>
            <a:r>
              <a:rPr lang="en-US" altLang="zh-CN" sz="1100" dirty="0" smtClean="0">
                <a:solidFill>
                  <a:srgbClr val="00B050"/>
                </a:solidFill>
                <a:cs typeface="Times New Roman" panose="02020603050405020304" pitchFamily="18" charset="0"/>
              </a:rPr>
              <a:t>- 12:00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July	</a:t>
            </a:r>
            <a:r>
              <a:rPr lang="en-US" altLang="zh-CN" sz="1100" dirty="0" smtClean="0">
                <a:solidFill>
                  <a:srgbClr val="00B050"/>
                </a:solidFill>
                <a:cs typeface="Times New Roman" panose="02020603050405020304" pitchFamily="18" charset="0"/>
              </a:rPr>
              <a:t>26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July	</a:t>
            </a:r>
            <a:r>
              <a:rPr lang="en-US" altLang="zh-CN" sz="1100" dirty="0" smtClean="0">
                <a:solidFill>
                  <a:srgbClr val="00B0F0"/>
                </a:solidFill>
                <a:cs typeface="Times New Roman" panose="02020603050405020304" pitchFamily="18" charset="0"/>
              </a:rPr>
              <a:t>28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50"/>
                </a:solidFill>
                <a:cs typeface="Times New Roman" panose="02020603050405020304" pitchFamily="18" charset="0"/>
              </a:rPr>
              <a:t>August</a:t>
            </a:r>
            <a:r>
              <a:rPr lang="en-US" altLang="zh-CN" sz="1100" dirty="0">
                <a:solidFill>
                  <a:srgbClr val="00B050"/>
                </a:solidFill>
                <a:cs typeface="Times New Roman" panose="02020603050405020304" pitchFamily="18" charset="0"/>
              </a:rPr>
              <a:t>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4</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9</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15</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16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18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22</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23</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August	</a:t>
            </a:r>
            <a:r>
              <a:rPr lang="en-US" altLang="zh-CN" sz="1100" dirty="0" smtClean="0">
                <a:solidFill>
                  <a:srgbClr val="00B0F0"/>
                </a:solidFill>
                <a:cs typeface="Times New Roman" panose="02020603050405020304" pitchFamily="18" charset="0"/>
              </a:rPr>
              <a:t>25</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29</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August 	</a:t>
            </a:r>
            <a:r>
              <a:rPr lang="en-US" altLang="zh-CN" sz="1100" dirty="0" smtClean="0">
                <a:solidFill>
                  <a:srgbClr val="00B050"/>
                </a:solidFill>
                <a:cs typeface="Times New Roman" panose="02020603050405020304" pitchFamily="18" charset="0"/>
              </a:rPr>
              <a:t>30</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smtClean="0">
                <a:solidFill>
                  <a:srgbClr val="00B0F0"/>
                </a:solidFill>
                <a:cs typeface="Times New Roman" panose="02020603050405020304" pitchFamily="18" charset="0"/>
              </a:rPr>
              <a:t>September</a:t>
            </a:r>
            <a:r>
              <a:rPr lang="en-US" altLang="zh-CN" sz="1100" dirty="0">
                <a:solidFill>
                  <a:srgbClr val="00B0F0"/>
                </a:solidFill>
                <a:cs typeface="Times New Roman" panose="02020603050405020304" pitchFamily="18" charset="0"/>
              </a:rPr>
              <a:t>	</a:t>
            </a:r>
            <a:r>
              <a:rPr lang="en-US" altLang="zh-CN" sz="1100" dirty="0" smtClean="0">
                <a:solidFill>
                  <a:srgbClr val="00B0F0"/>
                </a:solidFill>
                <a:cs typeface="Times New Roman" panose="02020603050405020304" pitchFamily="18" charset="0"/>
              </a:rPr>
              <a:t>1</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5</a:t>
            </a:r>
            <a:r>
              <a:rPr lang="en-US" altLang="zh-CN" sz="1100" strike="sngStrike" dirty="0">
                <a:solidFill>
                  <a:schemeClr val="bg1">
                    <a:lumMod val="50000"/>
                  </a:schemeClr>
                </a:solidFill>
                <a:cs typeface="Times New Roman" panose="02020603050405020304" pitchFamily="18" charset="0"/>
              </a:rPr>
              <a:t>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6</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8</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5" name="Rectangle 3"/>
          <p:cNvSpPr txBox="1">
            <a:spLocks noChangeArrowheads="1"/>
          </p:cNvSpPr>
          <p:nvPr/>
        </p:nvSpPr>
        <p:spPr bwMode="auto">
          <a:xfrm>
            <a:off x="6096000" y="1066799"/>
            <a:ext cx="5791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800" b="1" dirty="0"/>
              <a:t>To be </a:t>
            </a:r>
            <a:r>
              <a:rPr lang="en-US" altLang="zh-CN" sz="1800" b="1" dirty="0" smtClean="0"/>
              <a:t>confirmed:</a:t>
            </a:r>
          </a:p>
          <a:p>
            <a:pPr marL="361950" lvl="1" indent="-361950" algn="just">
              <a:spcBef>
                <a:spcPct val="0"/>
              </a:spcBef>
              <a:spcAft>
                <a:spcPts val="0"/>
              </a:spcAft>
              <a:buClr>
                <a:srgbClr val="000000"/>
              </a:buClr>
              <a:buNone/>
              <a:defRPr/>
            </a:pPr>
            <a:r>
              <a:rPr lang="en-US" altLang="zh-CN" sz="1600" dirty="0"/>
              <a:t>	</a:t>
            </a:r>
            <a:r>
              <a:rPr lang="en-US" altLang="zh-CN" sz="1600" dirty="0" smtClean="0"/>
              <a:t>September Interim </a:t>
            </a:r>
            <a:r>
              <a:rPr lang="en-US" altLang="zh-CN" sz="1600" dirty="0"/>
              <a:t>2022 (September </a:t>
            </a:r>
            <a:r>
              <a:rPr lang="en-US" altLang="zh-CN" sz="1600" dirty="0" smtClean="0"/>
              <a:t>12-16) </a:t>
            </a:r>
            <a:endParaRPr lang="en-US" altLang="zh-CN" sz="1600" dirty="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00B050"/>
                </a:solidFill>
                <a:cs typeface="Times New Roman" panose="02020603050405020304" pitchFamily="18" charset="0"/>
              </a:rPr>
              <a:t>September </a:t>
            </a:r>
            <a:r>
              <a:rPr lang="en-US" altLang="zh-CN" dirty="0" smtClean="0">
                <a:solidFill>
                  <a:srgbClr val="00B050"/>
                </a:solidFill>
                <a:cs typeface="Times New Roman" panose="02020603050405020304" pitchFamily="18" charset="0"/>
              </a:rPr>
              <a:t>12    (Monday PM </a:t>
            </a:r>
            <a:r>
              <a:rPr lang="en-US" altLang="zh-CN" dirty="0">
                <a:solidFill>
                  <a:srgbClr val="00B050"/>
                </a:solidFill>
                <a:cs typeface="Times New Roman" panose="02020603050405020304" pitchFamily="18" charset="0"/>
              </a:rPr>
              <a:t>2),	</a:t>
            </a:r>
            <a:r>
              <a:rPr lang="en-US" altLang="zh-CN" dirty="0" smtClean="0">
                <a:solidFill>
                  <a:srgbClr val="00B050"/>
                </a:solidFill>
                <a:cs typeface="Times New Roman" panose="02020603050405020304" pitchFamily="18" charset="0"/>
              </a:rPr>
              <a:t>16:00 </a:t>
            </a:r>
            <a:r>
              <a:rPr lang="en-US" altLang="zh-CN" dirty="0">
                <a:solidFill>
                  <a:srgbClr val="00B050"/>
                </a:solidFill>
                <a:cs typeface="Times New Roman" panose="02020603050405020304" pitchFamily="18" charset="0"/>
              </a:rPr>
              <a:t>- </a:t>
            </a:r>
            <a:r>
              <a:rPr lang="en-US" altLang="zh-CN" dirty="0" smtClean="0">
                <a:solidFill>
                  <a:srgbClr val="00B050"/>
                </a:solidFill>
                <a:cs typeface="Times New Roman" panose="02020603050405020304" pitchFamily="18" charset="0"/>
              </a:rPr>
              <a:t>18:00 </a:t>
            </a:r>
            <a:r>
              <a:rPr lang="en-US" altLang="zh-CN" dirty="0">
                <a:solidFill>
                  <a:srgbClr val="00B050"/>
                </a:solidFill>
                <a:cs typeface="Times New Roman" panose="02020603050405020304" pitchFamily="18" charset="0"/>
              </a:rPr>
              <a:t>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13    (Tuesday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14    (</a:t>
            </a:r>
            <a:r>
              <a:rPr lang="en-US" altLang="zh-CN" dirty="0" smtClean="0">
                <a:solidFill>
                  <a:srgbClr val="00B050"/>
                </a:solidFill>
                <a:cs typeface="Times New Roman" panose="02020603050405020304" pitchFamily="18" charset="0"/>
              </a:rPr>
              <a:t>Wednesday </a:t>
            </a:r>
            <a:r>
              <a:rPr lang="en-US" altLang="zh-CN" dirty="0">
                <a:solidFill>
                  <a:srgbClr val="00B050"/>
                </a:solidFill>
                <a:cs typeface="Times New Roman" panose="02020603050405020304" pitchFamily="18" charset="0"/>
              </a:rPr>
              <a:t>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September </a:t>
            </a:r>
            <a:r>
              <a:rPr lang="en-US" altLang="zh-CN" dirty="0">
                <a:solidFill>
                  <a:srgbClr val="00B050"/>
                </a:solidFill>
                <a:cs typeface="Times New Roman" panose="02020603050405020304" pitchFamily="18" charset="0"/>
              </a:rPr>
              <a:t>15    (Thursday PM 2),	16:00 - 18:00 Hawaii </a:t>
            </a:r>
            <a:r>
              <a:rPr lang="en-US" altLang="zh-CN" dirty="0" smtClean="0">
                <a:solidFill>
                  <a:srgbClr val="00B050"/>
                </a:solidFill>
                <a:cs typeface="Times New Roman" panose="02020603050405020304" pitchFamily="18" charset="0"/>
              </a:rPr>
              <a:t>time</a:t>
            </a: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400" dirty="0">
                <a:cs typeface="Times New Roman" panose="02020603050405020304" pitchFamily="18" charset="0"/>
              </a:rPr>
              <a:t>** Note: </a:t>
            </a:r>
          </a:p>
          <a:p>
            <a:pPr lvl="1" indent="-228600" algn="just">
              <a:spcBef>
                <a:spcPct val="0"/>
              </a:spcBef>
              <a:spcAft>
                <a:spcPts val="300"/>
              </a:spcAft>
              <a:buClr>
                <a:srgbClr val="000000"/>
              </a:buClr>
              <a:buAutoNum type="arabicPeriod"/>
              <a:defRPr/>
            </a:pPr>
            <a:r>
              <a:rPr lang="en-US" altLang="zh-CN" sz="110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100" dirty="0" smtClean="0">
                <a:cs typeface="Times New Roman" panose="02020603050405020304" pitchFamily="18" charset="0"/>
              </a:rPr>
              <a:t>(July - September </a:t>
            </a:r>
            <a:r>
              <a:rPr lang="en-US" altLang="zh-CN" sz="1100" dirty="0">
                <a:cs typeface="Times New Roman" panose="02020603050405020304" pitchFamily="18" charset="0"/>
              </a:rPr>
              <a:t>2022 CAC calls: </a:t>
            </a:r>
            <a:r>
              <a:rPr lang="en-US" altLang="zh-CN" sz="1100" strike="sngStrike" dirty="0">
                <a:solidFill>
                  <a:srgbClr val="FF0000"/>
                </a:solidFill>
                <a:cs typeface="Times New Roman" panose="02020603050405020304" pitchFamily="18" charset="0"/>
              </a:rPr>
              <a:t>9:00 Jun 6 &amp; 27, 18:00 July 10</a:t>
            </a:r>
            <a:r>
              <a:rPr lang="en-US" altLang="zh-CN" sz="1100" dirty="0">
                <a:cs typeface="Times New Roman" panose="02020603050405020304" pitchFamily="18" charset="0"/>
              </a:rPr>
              <a:t>)</a:t>
            </a:r>
          </a:p>
          <a:p>
            <a:pPr marL="0" lvl="1" indent="0" algn="just">
              <a:spcBef>
                <a:spcPct val="0"/>
              </a:spcBef>
              <a:spcAft>
                <a:spcPts val="300"/>
              </a:spcAft>
              <a:buClr>
                <a:srgbClr val="000000"/>
              </a:buClr>
              <a:buNone/>
              <a:defRPr/>
            </a:pPr>
            <a:r>
              <a:rPr lang="en-US" altLang="zh-CN" sz="1100" dirty="0">
                <a:cs typeface="Times New Roman" panose="02020603050405020304" pitchFamily="18" charset="0"/>
              </a:rPr>
              <a:t>2. </a:t>
            </a:r>
            <a:r>
              <a:rPr lang="en-US" altLang="zh-CN" sz="1100" dirty="0">
                <a:cs typeface="MS PGothic" charset="0"/>
              </a:rPr>
              <a:t>Thursday </a:t>
            </a:r>
            <a:r>
              <a:rPr lang="en-US" altLang="zh-CN" sz="1100" dirty="0">
                <a:solidFill>
                  <a:srgbClr val="00B0F0"/>
                </a:solidFill>
                <a:cs typeface="Times New Roman" panose="02020603050405020304" pitchFamily="18" charset="0"/>
              </a:rPr>
              <a:t>23:00 - 01:00am ET </a:t>
            </a:r>
            <a:r>
              <a:rPr lang="en-US" altLang="zh-CN" sz="1100" dirty="0">
                <a:cs typeface="MS PGothic" charset="0"/>
              </a:rPr>
              <a:t>(Thursday 20</a:t>
            </a:r>
            <a:r>
              <a:rPr lang="zh-CN" altLang="en-US" sz="1100" dirty="0">
                <a:cs typeface="MS PGothic" charset="0"/>
              </a:rPr>
              <a:t>：</a:t>
            </a:r>
            <a:r>
              <a:rPr lang="en-US" altLang="zh-CN" sz="1100" dirty="0">
                <a:cs typeface="MS PGothic" charset="0"/>
              </a:rPr>
              <a:t>00  – 22:00 PT, Friday 11am-13:00 in China, Friday 6am-8am in Israel, Friday 5am – 7am in Central Europe), and </a:t>
            </a:r>
            <a:r>
              <a:rPr lang="en-US" altLang="zh-CN" sz="1100" dirty="0">
                <a:solidFill>
                  <a:srgbClr val="0000FF"/>
                </a:solidFill>
                <a:cs typeface="MS PGothic" charset="0"/>
              </a:rPr>
              <a:t>Sang Kim </a:t>
            </a:r>
            <a:r>
              <a:rPr lang="en-US" altLang="zh-CN" sz="1100" dirty="0">
                <a:cs typeface="MS PGothic" charset="0"/>
              </a:rPr>
              <a:t>will help to take the minutes for these slots.</a:t>
            </a:r>
            <a:endParaRPr lang="zh-CN" altLang="en-US" sz="110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6" name="表格 5"/>
          <p:cNvGraphicFramePr>
            <a:graphicFrameLocks noGrp="1"/>
          </p:cNvGraphicFramePr>
          <p:nvPr>
            <p:extLst>
              <p:ext uri="{D42A27DB-BD31-4B8C-83A1-F6EECF244321}">
                <p14:modId xmlns:p14="http://schemas.microsoft.com/office/powerpoint/2010/main" val="4076244198"/>
              </p:ext>
            </p:extLst>
          </p:nvPr>
        </p:nvGraphicFramePr>
        <p:xfrm>
          <a:off x="5638800" y="2971800"/>
          <a:ext cx="6248400" cy="1585595"/>
        </p:xfrm>
        <a:graphic>
          <a:graphicData uri="http://schemas.openxmlformats.org/drawingml/2006/table">
            <a:tbl>
              <a:tblPr firstRow="1" firstCol="1" bandRow="1"/>
              <a:tblGrid>
                <a:gridCol w="609600"/>
                <a:gridCol w="838200"/>
                <a:gridCol w="1447800"/>
                <a:gridCol w="762000"/>
                <a:gridCol w="900745"/>
                <a:gridCol w="828208"/>
                <a:gridCol w="861847"/>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Hawaii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AM1</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08:00-10:00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20:00-22:00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21:00-23:00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14:00-16:00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02:00-04:00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AM2</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10:30-12:30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22:30-00:30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23:30-01:30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a:spcAft>
                          <a:spcPts val="0"/>
                        </a:spcAft>
                      </a:pPr>
                      <a:r>
                        <a:rPr lang="en-US" sz="900" dirty="0" smtClean="0">
                          <a:solidFill>
                            <a:srgbClr val="1F497D"/>
                          </a:solidFill>
                          <a:effectLst/>
                          <a:latin typeface="Calibri" panose="020F0502020204030204" pitchFamily="34" charset="0"/>
                          <a:ea typeface="宋体" panose="02010600030101010101" pitchFamily="2" charset="-122"/>
                        </a:rPr>
                        <a:t>04:30-06:30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PM1</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13:30-15:30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01:30-03:30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02:30-04:30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19:30-21:30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16:30-18:30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07:30-09:30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a:spcAft>
                          <a:spcPts val="0"/>
                        </a:spcAft>
                      </a:pPr>
                      <a:r>
                        <a:rPr lang="en-US" sz="900" b="1">
                          <a:solidFill>
                            <a:srgbClr val="FF0000"/>
                          </a:solidFill>
                          <a:effectLst/>
                          <a:latin typeface="Calibri" panose="020F0502020204030204" pitchFamily="34" charset="0"/>
                          <a:ea typeface="宋体" panose="02010600030101010101" pitchFamily="2" charset="-122"/>
                        </a:rPr>
                        <a:t>PM2</a:t>
                      </a:r>
                      <a:endParaRPr lang="zh-CN" sz="900" b="1">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16:00-18:00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04:00-06:00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05:00-07:00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a:solidFill>
                            <a:srgbClr val="FF0000"/>
                          </a:solidFill>
                          <a:effectLst/>
                          <a:latin typeface="Calibri" panose="020F0502020204030204" pitchFamily="34" charset="0"/>
                          <a:ea typeface="宋体" panose="02010600030101010101" pitchFamily="2" charset="-122"/>
                        </a:rPr>
                        <a:t>22:00-00:00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19:00-21:00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b="1" dirty="0" smtClean="0">
                          <a:solidFill>
                            <a:srgbClr val="FF0000"/>
                          </a:solidFill>
                          <a:effectLst/>
                          <a:latin typeface="Calibri" panose="020F0502020204030204" pitchFamily="34" charset="0"/>
                          <a:ea typeface="宋体" panose="02010600030101010101" pitchFamily="2" charset="-122"/>
                        </a:rPr>
                        <a:t>10:00-12:00</a:t>
                      </a:r>
                      <a:endParaRPr lang="zh-CN" sz="900" b="1" dirty="0">
                        <a:solidFill>
                          <a:srgbClr val="FF0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 </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a:spcAft>
                          <a:spcPts val="0"/>
                        </a:spcAft>
                      </a:pPr>
                      <a:r>
                        <a:rPr lang="en-US" sz="900">
                          <a:solidFill>
                            <a:srgbClr val="0000FF"/>
                          </a:solidFill>
                          <a:effectLst/>
                          <a:latin typeface="Calibri" panose="020F0502020204030204" pitchFamily="34" charset="0"/>
                          <a:ea typeface="宋体" panose="02010600030101010101" pitchFamily="2" charset="-122"/>
                        </a:rPr>
                        <a:t>Evening 1</a:t>
                      </a:r>
                      <a:endParaRPr lang="zh-CN" sz="90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19:30-21:30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07:30-09:30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08:30-10:30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00FF"/>
                          </a:solidFill>
                          <a:effectLst/>
                          <a:latin typeface="Calibri" panose="020F0502020204030204" pitchFamily="34" charset="0"/>
                          <a:ea typeface="宋体" panose="02010600030101010101" pitchFamily="2" charset="-122"/>
                        </a:rPr>
                        <a:t>01:30-03:30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22:30-00:30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00FF"/>
                          </a:solidFill>
                          <a:effectLst/>
                          <a:latin typeface="Calibri" panose="020F0502020204030204" pitchFamily="34" charset="0"/>
                          <a:ea typeface="宋体" panose="02010600030101010101" pitchFamily="2" charset="-122"/>
                        </a:rPr>
                        <a:t>13:30-15:30</a:t>
                      </a:r>
                      <a:endParaRPr lang="zh-CN" sz="900" dirty="0">
                        <a:solidFill>
                          <a:srgbClr val="0000FF"/>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
                <a:tc>
                  <a:txBody>
                    <a:bodyPr/>
                    <a:lstStyle/>
                    <a:p>
                      <a:pPr>
                        <a:spcAft>
                          <a:spcPts val="0"/>
                        </a:spcAft>
                      </a:pPr>
                      <a:r>
                        <a:rPr lang="en-US" sz="900">
                          <a:solidFill>
                            <a:srgbClr val="1F497D"/>
                          </a:solidFill>
                          <a:effectLst/>
                          <a:latin typeface="Calibri" panose="020F0502020204030204" pitchFamily="34" charset="0"/>
                          <a:ea typeface="宋体" panose="02010600030101010101" pitchFamily="2" charset="-122"/>
                        </a:rPr>
                        <a:t>Evening 2</a:t>
                      </a:r>
                      <a:endParaRPr lang="zh-CN" sz="90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22:00-00:00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10:00-12:00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11:00-13:00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04:00-06:00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01:00-03:00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1F497D"/>
                          </a:solidFill>
                          <a:effectLst/>
                          <a:latin typeface="Calibri" panose="020F0502020204030204" pitchFamily="34" charset="0"/>
                          <a:ea typeface="宋体" panose="02010600030101010101" pitchFamily="2" charset="-122"/>
                        </a:rPr>
                        <a:t>16:00-18:00</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18696970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3200" dirty="0"/>
              <a:t>Guidance for Mix mode July </a:t>
            </a:r>
            <a:r>
              <a:rPr lang="en-US" altLang="zh-CN" sz="3200" dirty="0" smtClean="0"/>
              <a:t>Plenary (</a:t>
            </a:r>
            <a:r>
              <a:rPr lang="en-US" altLang="zh-CN" sz="3200" dirty="0" smtClean="0">
                <a:solidFill>
                  <a:srgbClr val="0000FF"/>
                </a:solidFill>
              </a:rPr>
              <a:t>To be discussed</a:t>
            </a:r>
            <a:r>
              <a:rPr lang="en-US" altLang="zh-CN" sz="3200" dirty="0" smtClean="0"/>
              <a:t>)</a:t>
            </a:r>
            <a:endParaRPr lang="en-US" altLang="zh-CN" sz="3200" dirty="0"/>
          </a:p>
        </p:txBody>
      </p:sp>
      <p:sp>
        <p:nvSpPr>
          <p:cNvPr id="5" name="Rectangle 3"/>
          <p:cNvSpPr txBox="1">
            <a:spLocks noChangeArrowheads="1"/>
          </p:cNvSpPr>
          <p:nvPr/>
        </p:nvSpPr>
        <p:spPr bwMode="auto">
          <a:xfrm>
            <a:off x="457200" y="1295400"/>
            <a:ext cx="11506200" cy="5257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Host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Chair (Tony) will </a:t>
            </a:r>
            <a:r>
              <a:rPr lang="en-US" altLang="zh-CN" sz="1400" dirty="0" smtClean="0">
                <a:solidFill>
                  <a:srgbClr val="0000FF"/>
                </a:solidFill>
                <a:latin typeface="Arial" panose="020B0604020202020204" pitchFamily="34" charset="0"/>
                <a:cs typeface="Arial" panose="020B0604020202020204" pitchFamily="34" charset="0"/>
              </a:rPr>
              <a:t>host</a:t>
            </a:r>
            <a:r>
              <a:rPr lang="en-US" altLang="zh-CN" sz="1400" dirty="0" smtClean="0">
                <a:latin typeface="Arial" panose="020B0604020202020204" pitchFamily="34" charset="0"/>
                <a:cs typeface="Arial" panose="020B0604020202020204" pitchFamily="34" charset="0"/>
              </a:rPr>
              <a:t> the meeting online</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One Vice chair will handle </a:t>
            </a:r>
            <a:r>
              <a:rPr lang="en-US" altLang="zh-CN" sz="1400" dirty="0">
                <a:latin typeface="Arial" panose="020B0604020202020204" pitchFamily="34" charset="0"/>
                <a:cs typeface="Arial" panose="020B0604020202020204" pitchFamily="34" charset="0"/>
              </a:rPr>
              <a:t>the </a:t>
            </a:r>
            <a:r>
              <a:rPr lang="en-US" altLang="zh-CN" sz="1400" dirty="0" smtClean="0">
                <a:solidFill>
                  <a:srgbClr val="0000FF"/>
                </a:solidFill>
                <a:latin typeface="Arial" panose="020B0604020202020204" pitchFamily="34" charset="0"/>
                <a:cs typeface="Arial" panose="020B0604020202020204" pitchFamily="34" charset="0"/>
              </a:rPr>
              <a:t>audio/video</a:t>
            </a:r>
            <a:r>
              <a:rPr lang="en-US" altLang="zh-CN" sz="1400" dirty="0" smtClean="0">
                <a:latin typeface="Arial" panose="020B0604020202020204" pitchFamily="34" charset="0"/>
                <a:cs typeface="Arial" panose="020B0604020202020204" pitchFamily="34" charset="0"/>
              </a:rPr>
              <a:t>, the other Vice chair will keep </a:t>
            </a:r>
            <a:r>
              <a:rPr lang="en-US" altLang="zh-CN" sz="1400" dirty="0">
                <a:solidFill>
                  <a:srgbClr val="0000FF"/>
                </a:solidFill>
                <a:latin typeface="Arial" panose="020B0604020202020204" pitchFamily="34" charset="0"/>
                <a:cs typeface="Arial" panose="020B0604020202020204" pitchFamily="34" charset="0"/>
              </a:rPr>
              <a:t>things in </a:t>
            </a:r>
            <a:r>
              <a:rPr lang="en-US" altLang="zh-CN" sz="1400" dirty="0" smtClean="0">
                <a:solidFill>
                  <a:srgbClr val="0000FF"/>
                </a:solidFill>
                <a:latin typeface="Arial" panose="020B0604020202020204" pitchFamily="34" charset="0"/>
                <a:cs typeface="Arial" panose="020B0604020202020204" pitchFamily="34" charset="0"/>
              </a:rPr>
              <a:t>order</a:t>
            </a:r>
            <a:r>
              <a:rPr lang="en-US" altLang="zh-CN" sz="1400" dirty="0" smtClean="0">
                <a:latin typeface="Arial" panose="020B0604020202020204" pitchFamily="34" charset="0"/>
                <a:cs typeface="Arial" panose="020B0604020202020204" pitchFamily="34" charset="0"/>
              </a:rPr>
              <a:t>, e.g., the queue</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Suggest to go to the meeting room to </a:t>
            </a:r>
            <a:r>
              <a:rPr lang="en-US" altLang="zh-CN" dirty="0">
                <a:solidFill>
                  <a:srgbClr val="0000FF"/>
                </a:solidFill>
                <a:latin typeface="Arial" panose="020B0604020202020204" pitchFamily="34" charset="0"/>
                <a:cs typeface="Arial" panose="020B0604020202020204" pitchFamily="34" charset="0"/>
              </a:rPr>
              <a:t>test</a:t>
            </a:r>
            <a:r>
              <a:rPr lang="en-US" altLang="zh-CN" dirty="0">
                <a:latin typeface="Arial" panose="020B0604020202020204" pitchFamily="34" charset="0"/>
                <a:cs typeface="Arial" panose="020B0604020202020204" pitchFamily="34" charset="0"/>
              </a:rPr>
              <a:t> all the </a:t>
            </a:r>
            <a:r>
              <a:rPr lang="en-US" altLang="zh-CN" dirty="0" smtClean="0">
                <a:latin typeface="Arial" panose="020B0604020202020204" pitchFamily="34" charset="0"/>
                <a:cs typeface="Arial" panose="020B0604020202020204" pitchFamily="34" charset="0"/>
              </a:rPr>
              <a:t>things (e.g., audio, confirm the computer and connection to projector), </a:t>
            </a:r>
            <a:r>
              <a:rPr lang="en-US" altLang="zh-CN" dirty="0">
                <a:latin typeface="Arial" panose="020B0604020202020204" pitchFamily="34" charset="0"/>
                <a:cs typeface="Arial" panose="020B0604020202020204" pitchFamily="34" charset="0"/>
              </a:rPr>
              <a:t>before the first session, e.g., Sunday night.</a:t>
            </a:r>
          </a:p>
          <a:p>
            <a:pPr lvl="1" algn="just">
              <a:buFont typeface="Arial" panose="020B0604020202020204" pitchFamily="34" charset="0"/>
              <a:buChar char="–"/>
              <a:defRPr/>
            </a:pPr>
            <a:r>
              <a:rPr lang="en-US" altLang="zh-CN" sz="1400" dirty="0" smtClean="0">
                <a:latin typeface="Arial" panose="020B0604020202020204" pitchFamily="34" charset="0"/>
                <a:cs typeface="Arial" panose="020B0604020202020204" pitchFamily="34" charset="0"/>
              </a:rPr>
              <a:t>Secretary (Leif) </a:t>
            </a:r>
            <a:r>
              <a:rPr lang="en-US" altLang="zh-CN" sz="1400" dirty="0">
                <a:latin typeface="Arial" panose="020B0604020202020204" pitchFamily="34" charset="0"/>
                <a:cs typeface="Arial" panose="020B0604020202020204" pitchFamily="34" charset="0"/>
              </a:rPr>
              <a:t>could focus on the </a:t>
            </a:r>
            <a:r>
              <a:rPr lang="en-US" altLang="zh-CN" sz="1400" dirty="0" smtClean="0">
                <a:solidFill>
                  <a:srgbClr val="0000FF"/>
                </a:solidFill>
                <a:latin typeface="Arial" panose="020B0604020202020204" pitchFamily="34" charset="0"/>
                <a:cs typeface="Arial" panose="020B0604020202020204" pitchFamily="34" charset="0"/>
              </a:rPr>
              <a:t>minutes</a:t>
            </a:r>
          </a:p>
          <a:p>
            <a:pPr lvl="1" algn="just">
              <a:buFont typeface="Arial" panose="020B0604020202020204" pitchFamily="34" charset="0"/>
              <a:buChar char="–"/>
              <a:defRPr/>
            </a:pPr>
            <a:r>
              <a:rPr lang="en-US" altLang="zh-CN" sz="1400" dirty="0">
                <a:latin typeface="Arial" panose="020B0604020202020204" pitchFamily="34" charset="0"/>
                <a:cs typeface="Arial" panose="020B0604020202020204" pitchFamily="34" charset="0"/>
              </a:rPr>
              <a:t>Editor (Claudio) could focus on keeping track of </a:t>
            </a:r>
            <a:r>
              <a:rPr lang="en-US" altLang="zh-CN" sz="1400" dirty="0" smtClean="0">
                <a:solidFill>
                  <a:srgbClr val="0000FF"/>
                </a:solidFill>
                <a:latin typeface="Arial" panose="020B0604020202020204" pitchFamily="34" charset="0"/>
                <a:cs typeface="Arial" panose="020B0604020202020204" pitchFamily="34" charset="0"/>
              </a:rPr>
              <a:t>CID</a:t>
            </a:r>
            <a:endParaRPr lang="en-US" altLang="zh-CN" sz="1400" dirty="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endParaRPr lang="en-US" altLang="zh-CN" sz="1400" dirty="0">
              <a:solidFill>
                <a:srgbClr val="0000FF"/>
              </a:solidFill>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800" b="1" kern="0" dirty="0" smtClean="0">
                <a:latin typeface="Arial" panose="020B0604020202020204" pitchFamily="34" charset="0"/>
                <a:cs typeface="Arial" panose="020B0604020202020204" pitchFamily="34" charset="0"/>
              </a:rPr>
              <a:t>Participant</a:t>
            </a:r>
            <a:endParaRPr lang="en-US" altLang="zh-CN" sz="1800" b="1" kern="0" dirty="0">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Join</a:t>
            </a:r>
            <a:r>
              <a:rPr lang="en-US" altLang="zh-CN" sz="1400" dirty="0" smtClean="0">
                <a:latin typeface="Arial" panose="020B0604020202020204" pitchFamily="34" charset="0"/>
                <a:cs typeface="Arial" panose="020B0604020202020204" pitchFamily="34" charset="0"/>
              </a:rPr>
              <a:t>: All the “</a:t>
            </a:r>
            <a:r>
              <a:rPr lang="en-US" altLang="zh-CN" sz="1400" dirty="0" smtClean="0">
                <a:solidFill>
                  <a:srgbClr val="0000FF"/>
                </a:solidFill>
                <a:latin typeface="Arial" panose="020B0604020202020204" pitchFamily="34" charset="0"/>
                <a:cs typeface="Arial" panose="020B0604020202020204" pitchFamily="34" charset="0"/>
              </a:rPr>
              <a:t>in person</a:t>
            </a:r>
            <a:r>
              <a:rPr lang="en-US" altLang="zh-CN" sz="1400" dirty="0" smtClean="0">
                <a:latin typeface="Arial" panose="020B0604020202020204" pitchFamily="34" charset="0"/>
                <a:cs typeface="Arial" panose="020B0604020202020204" pitchFamily="34" charset="0"/>
              </a:rPr>
              <a:t>” member shall select “</a:t>
            </a:r>
            <a:r>
              <a:rPr lang="en-US" altLang="zh-CN" sz="1400" dirty="0" smtClean="0">
                <a:solidFill>
                  <a:srgbClr val="0000FF"/>
                </a:solidFill>
                <a:latin typeface="Arial" panose="020B0604020202020204" pitchFamily="34" charset="0"/>
                <a:cs typeface="Arial" panose="020B0604020202020204" pitchFamily="34" charset="0"/>
              </a:rPr>
              <a:t>no audio</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option on </a:t>
            </a:r>
            <a:r>
              <a:rPr lang="en-US" altLang="zh-CN" sz="1400" dirty="0" smtClean="0">
                <a:latin typeface="Arial" panose="020B0604020202020204" pitchFamily="34" charset="0"/>
                <a:cs typeface="Arial" panose="020B0604020202020204" pitchFamily="34" charset="0"/>
              </a:rPr>
              <a:t>joining </a:t>
            </a:r>
            <a:r>
              <a:rPr lang="en-US" altLang="zh-CN" sz="1400" dirty="0" err="1" smtClean="0">
                <a:latin typeface="Arial" panose="020B0604020202020204" pitchFamily="34" charset="0"/>
                <a:cs typeface="Arial" panose="020B0604020202020204" pitchFamily="34" charset="0"/>
              </a:rPr>
              <a:t>Webex</a:t>
            </a:r>
            <a:r>
              <a:rPr lang="en-US" altLang="zh-CN" sz="1400" dirty="0" smtClean="0">
                <a:latin typeface="Arial" panose="020B0604020202020204" pitchFamily="34" charset="0"/>
                <a:cs typeface="Arial" panose="020B0604020202020204" pitchFamily="34" charset="0"/>
              </a:rPr>
              <a:t>, in order to </a:t>
            </a:r>
            <a:r>
              <a:rPr lang="en-US" altLang="zh-CN" sz="1400" dirty="0">
                <a:latin typeface="Arial" panose="020B0604020202020204" pitchFamily="34" charset="0"/>
                <a:cs typeface="Arial" panose="020B0604020202020204" pitchFamily="34" charset="0"/>
              </a:rPr>
              <a:t>avoid audio problems (feedback</a:t>
            </a:r>
            <a:r>
              <a:rPr lang="en-US" altLang="zh-CN" sz="1400" dirty="0" smtClean="0">
                <a:latin typeface="Arial" panose="020B0604020202020204" pitchFamily="34" charset="0"/>
                <a:cs typeface="Arial" panose="020B0604020202020204" pitchFamily="34" charset="0"/>
              </a:rPr>
              <a:t>)</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All “</a:t>
            </a:r>
            <a:r>
              <a:rPr lang="en-US" altLang="zh-CN" sz="1400" dirty="0" smtClean="0">
                <a:solidFill>
                  <a:srgbClr val="0000FF"/>
                </a:solidFill>
                <a:latin typeface="Arial" panose="020B0604020202020204" pitchFamily="34" charset="0"/>
                <a:cs typeface="Arial" panose="020B0604020202020204" pitchFamily="34" charset="0"/>
              </a:rPr>
              <a:t>Queue</a:t>
            </a:r>
            <a:r>
              <a:rPr lang="en-US" altLang="zh-CN" sz="1400" dirty="0" smtClean="0">
                <a:latin typeface="Arial" panose="020B0604020202020204" pitchFamily="34" charset="0"/>
                <a:cs typeface="Arial" panose="020B0604020202020204" pitchFamily="34" charset="0"/>
              </a:rPr>
              <a:t>” should be requested </a:t>
            </a:r>
            <a:r>
              <a:rPr lang="en-US" altLang="zh-CN" sz="1400" dirty="0" smtClean="0">
                <a:solidFill>
                  <a:srgbClr val="0000FF"/>
                </a:solidFill>
                <a:latin typeface="Arial" panose="020B0604020202020204" pitchFamily="34" charset="0"/>
                <a:cs typeface="Arial" panose="020B0604020202020204" pitchFamily="34" charset="0"/>
              </a:rPr>
              <a:t>online</a:t>
            </a:r>
            <a:r>
              <a:rPr lang="en-US" altLang="zh-CN" sz="1400" dirty="0" smtClean="0">
                <a:latin typeface="Arial" panose="020B0604020202020204" pitchFamily="34" charset="0"/>
                <a:cs typeface="Arial" panose="020B0604020202020204" pitchFamily="34" charset="0"/>
              </a:rPr>
              <a:t>, in order to track the order easier</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“In </a:t>
            </a:r>
            <a:r>
              <a:rPr lang="en-US" altLang="zh-CN" dirty="0">
                <a:latin typeface="Arial" panose="020B0604020202020204" pitchFamily="34" charset="0"/>
                <a:cs typeface="Arial" panose="020B0604020202020204" pitchFamily="34" charset="0"/>
              </a:rPr>
              <a:t>person” </a:t>
            </a:r>
            <a:r>
              <a:rPr lang="en-US" altLang="zh-CN" dirty="0" smtClean="0">
                <a:latin typeface="Arial" panose="020B0604020202020204" pitchFamily="34" charset="0"/>
                <a:cs typeface="Arial" panose="020B0604020202020204" pitchFamily="34" charset="0"/>
              </a:rPr>
              <a:t>member </a:t>
            </a:r>
            <a:r>
              <a:rPr lang="en-US" altLang="zh-CN" dirty="0">
                <a:latin typeface="Arial" panose="020B0604020202020204" pitchFamily="34" charset="0"/>
                <a:cs typeface="Arial" panose="020B0604020202020204" pitchFamily="34" charset="0"/>
              </a:rPr>
              <a:t>should </a:t>
            </a:r>
            <a:r>
              <a:rPr lang="en-US" altLang="zh-CN" dirty="0" smtClean="0">
                <a:latin typeface="Arial" panose="020B0604020202020204" pitchFamily="34" charset="0"/>
                <a:cs typeface="Arial" panose="020B0604020202020204" pitchFamily="34" charset="0"/>
              </a:rPr>
              <a:t>request the “Queue” </a:t>
            </a:r>
            <a:r>
              <a:rPr lang="en-US" altLang="zh-CN" dirty="0">
                <a:solidFill>
                  <a:srgbClr val="0000FF"/>
                </a:solidFill>
                <a:latin typeface="Arial" panose="020B0604020202020204" pitchFamily="34" charset="0"/>
                <a:cs typeface="Arial" panose="020B0604020202020204" pitchFamily="34" charset="0"/>
              </a:rPr>
              <a:t>online</a:t>
            </a:r>
            <a:r>
              <a:rPr lang="en-US" altLang="zh-CN" dirty="0" smtClean="0">
                <a:latin typeface="Arial" panose="020B0604020202020204" pitchFamily="34" charset="0"/>
                <a:cs typeface="Arial" panose="020B0604020202020204" pitchFamily="34" charset="0"/>
              </a:rPr>
              <a:t>, and then go to the microphone</a:t>
            </a: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Vote</a:t>
            </a:r>
            <a:r>
              <a:rPr lang="en-US" altLang="zh-CN" sz="1400" dirty="0" smtClean="0">
                <a:latin typeface="Arial" panose="020B0604020202020204" pitchFamily="34" charset="0"/>
                <a:cs typeface="Arial" panose="020B0604020202020204" pitchFamily="34" charset="0"/>
              </a:rPr>
              <a:t>: All </a:t>
            </a:r>
            <a:r>
              <a:rPr lang="en-US" altLang="zh-CN" sz="1400" dirty="0">
                <a:solidFill>
                  <a:srgbClr val="0000FF"/>
                </a:solidFill>
                <a:latin typeface="Arial" panose="020B0604020202020204" pitchFamily="34" charset="0"/>
                <a:cs typeface="Arial" panose="020B0604020202020204" pitchFamily="34" charset="0"/>
              </a:rPr>
              <a:t>V</a:t>
            </a:r>
            <a:r>
              <a:rPr lang="en-US" altLang="zh-CN" sz="1400" dirty="0" smtClean="0">
                <a:solidFill>
                  <a:srgbClr val="0000FF"/>
                </a:solidFill>
                <a:latin typeface="Arial" panose="020B0604020202020204" pitchFamily="34" charset="0"/>
                <a:cs typeface="Arial" panose="020B0604020202020204" pitchFamily="34" charset="0"/>
              </a:rPr>
              <a:t>otes</a:t>
            </a:r>
            <a:r>
              <a:rPr lang="en-US" altLang="zh-CN" sz="1400" dirty="0" smtClean="0">
                <a:latin typeface="Arial" panose="020B0604020202020204" pitchFamily="34" charset="0"/>
                <a:cs typeface="Arial" panose="020B0604020202020204" pitchFamily="34" charset="0"/>
              </a:rPr>
              <a:t> (SP/Motion) will be conducted on </a:t>
            </a:r>
            <a:r>
              <a:rPr lang="en-US" altLang="zh-CN" sz="1400" dirty="0" err="1" smtClean="0">
                <a:solidFill>
                  <a:srgbClr val="0000FF"/>
                </a:solidFill>
                <a:latin typeface="Arial" panose="020B0604020202020204" pitchFamily="34" charset="0"/>
                <a:cs typeface="Arial" panose="020B0604020202020204" pitchFamily="34" charset="0"/>
              </a:rPr>
              <a:t>Webex</a:t>
            </a:r>
            <a:endParaRPr lang="en-US" altLang="zh-CN" sz="1400" dirty="0" smtClean="0">
              <a:solidFill>
                <a:srgbClr val="0000FF"/>
              </a:solidFill>
              <a:latin typeface="Arial" panose="020B0604020202020204" pitchFamily="34" charset="0"/>
              <a:cs typeface="Arial" panose="020B0604020202020204" pitchFamily="34" charset="0"/>
            </a:endParaRPr>
          </a:p>
          <a:p>
            <a:pPr lvl="1" algn="just">
              <a:buFont typeface="Arial" panose="020B0604020202020204" pitchFamily="34" charset="0"/>
              <a:buChar char="–"/>
              <a:defRPr/>
            </a:pPr>
            <a:r>
              <a:rPr lang="en-US" altLang="zh-CN" sz="1400" b="1" dirty="0" smtClean="0">
                <a:latin typeface="Arial" panose="020B0604020202020204" pitchFamily="34" charset="0"/>
                <a:cs typeface="Arial" panose="020B0604020202020204" pitchFamily="34" charset="0"/>
              </a:rPr>
              <a:t>Present</a:t>
            </a:r>
            <a:r>
              <a:rPr lang="en-US" altLang="zh-CN" sz="1400" dirty="0" smtClean="0">
                <a:latin typeface="Arial" panose="020B0604020202020204" pitchFamily="34" charset="0"/>
                <a:cs typeface="Arial" panose="020B0604020202020204" pitchFamily="34" charset="0"/>
              </a:rPr>
              <a:t>: Presenter shall go </a:t>
            </a:r>
            <a:r>
              <a:rPr lang="en-US" altLang="zh-CN" sz="1400" dirty="0">
                <a:latin typeface="Arial" panose="020B0604020202020204" pitchFamily="34" charset="0"/>
                <a:cs typeface="Arial" panose="020B0604020202020204" pitchFamily="34" charset="0"/>
              </a:rPr>
              <a:t>to the </a:t>
            </a:r>
            <a:r>
              <a:rPr lang="en-US" altLang="zh-CN" sz="1400" dirty="0" smtClean="0">
                <a:solidFill>
                  <a:srgbClr val="0000FF"/>
                </a:solidFill>
                <a:latin typeface="Arial" panose="020B0604020202020204" pitchFamily="34" charset="0"/>
                <a:cs typeface="Arial" panose="020B0604020202020204" pitchFamily="34" charset="0"/>
              </a:rPr>
              <a:t>platform</a:t>
            </a:r>
            <a:r>
              <a:rPr lang="en-US" altLang="zh-CN" sz="1400" dirty="0" smtClean="0">
                <a:latin typeface="Arial" panose="020B0604020202020204" pitchFamily="34" charset="0"/>
                <a:cs typeface="Arial" panose="020B0604020202020204" pitchFamily="34" charset="0"/>
              </a:rPr>
              <a:t>, </a:t>
            </a:r>
            <a:r>
              <a:rPr lang="en-US" altLang="zh-CN" sz="1400" dirty="0">
                <a:latin typeface="Arial" panose="020B0604020202020204" pitchFamily="34" charset="0"/>
                <a:cs typeface="Arial" panose="020B0604020202020204" pitchFamily="34" charset="0"/>
              </a:rPr>
              <a:t>talk into </a:t>
            </a:r>
            <a:r>
              <a:rPr lang="en-US" altLang="zh-CN" sz="1400" dirty="0">
                <a:solidFill>
                  <a:srgbClr val="0000FF"/>
                </a:solidFill>
                <a:latin typeface="Arial" panose="020B0604020202020204" pitchFamily="34" charset="0"/>
                <a:cs typeface="Arial" panose="020B0604020202020204" pitchFamily="34" charset="0"/>
              </a:rPr>
              <a:t>microphone</a:t>
            </a:r>
            <a:r>
              <a:rPr lang="en-US" altLang="zh-CN" sz="1400" dirty="0">
                <a:latin typeface="Arial" panose="020B0604020202020204" pitchFamily="34" charset="0"/>
                <a:cs typeface="Arial" panose="020B0604020202020204" pitchFamily="34" charset="0"/>
              </a:rPr>
              <a:t> on the </a:t>
            </a:r>
            <a:r>
              <a:rPr lang="en-US" altLang="zh-CN" sz="1400" dirty="0" smtClean="0">
                <a:latin typeface="Arial" panose="020B0604020202020204" pitchFamily="34" charset="0"/>
                <a:cs typeface="Arial" panose="020B0604020202020204" pitchFamily="34" charset="0"/>
              </a:rPr>
              <a:t>platform</a:t>
            </a:r>
          </a:p>
          <a:p>
            <a:pPr lvl="2" algn="just">
              <a:buSzPct val="50000"/>
              <a:buFont typeface="Wingdings" panose="05000000000000000000" pitchFamily="2" charset="2"/>
              <a:buChar char="n"/>
              <a:defRPr/>
            </a:pPr>
            <a:r>
              <a:rPr lang="en-US" altLang="zh-CN" dirty="0" smtClean="0">
                <a:latin typeface="Arial" panose="020B0604020202020204" pitchFamily="34" charset="0"/>
                <a:cs typeface="Arial" panose="020B0604020202020204" pitchFamily="34" charset="0"/>
              </a:rPr>
              <a:t>Option 1: Use </a:t>
            </a:r>
            <a:r>
              <a:rPr lang="en-US" altLang="zh-CN" dirty="0">
                <a:latin typeface="Arial" panose="020B0604020202020204" pitchFamily="34" charset="0"/>
                <a:cs typeface="Arial" panose="020B0604020202020204" pitchFamily="34" charset="0"/>
              </a:rPr>
              <a:t>his/her </a:t>
            </a:r>
            <a:r>
              <a:rPr lang="en-US" altLang="zh-CN" dirty="0">
                <a:solidFill>
                  <a:srgbClr val="0000FF"/>
                </a:solidFill>
                <a:latin typeface="Arial" panose="020B0604020202020204" pitchFamily="34" charset="0"/>
                <a:cs typeface="Arial" panose="020B0604020202020204" pitchFamily="34" charset="0"/>
              </a:rPr>
              <a:t>own computer</a:t>
            </a:r>
            <a:r>
              <a:rPr lang="en-US" altLang="zh-CN" dirty="0">
                <a:latin typeface="Arial" panose="020B0604020202020204" pitchFamily="34" charset="0"/>
                <a:cs typeface="Arial" panose="020B0604020202020204" pitchFamily="34" charset="0"/>
              </a:rPr>
              <a:t>, share the screen over </a:t>
            </a:r>
            <a:r>
              <a:rPr lang="en-US" altLang="zh-CN" dirty="0" err="1">
                <a:latin typeface="Arial" panose="020B0604020202020204" pitchFamily="34" charset="0"/>
                <a:cs typeface="Arial" panose="020B0604020202020204" pitchFamily="34" charset="0"/>
              </a:rPr>
              <a:t>Webex</a:t>
            </a:r>
            <a:r>
              <a:rPr lang="en-US" altLang="zh-CN" dirty="0">
                <a:latin typeface="Arial" panose="020B0604020202020204" pitchFamily="34" charset="0"/>
                <a:cs typeface="Arial" panose="020B0604020202020204" pitchFamily="34" charset="0"/>
              </a:rPr>
              <a:t> (but not directly connect to the projector</a:t>
            </a:r>
            <a:r>
              <a:rPr lang="en-US" altLang="zh-CN" dirty="0" smtClean="0">
                <a:latin typeface="Arial" panose="020B0604020202020204" pitchFamily="34" charset="0"/>
                <a:cs typeface="Arial" panose="020B0604020202020204" pitchFamily="34" charset="0"/>
              </a:rPr>
              <a:t>)</a:t>
            </a:r>
          </a:p>
          <a:p>
            <a:pPr lvl="2" algn="just">
              <a:buSzPct val="50000"/>
              <a:buFont typeface="Wingdings" panose="05000000000000000000" pitchFamily="2" charset="2"/>
              <a:buChar char="n"/>
              <a:defRPr/>
            </a:pPr>
            <a:r>
              <a:rPr lang="en-US" altLang="zh-CN" dirty="0">
                <a:latin typeface="Arial" panose="020B0604020202020204" pitchFamily="34" charset="0"/>
                <a:cs typeface="Arial" panose="020B0604020202020204" pitchFamily="34" charset="0"/>
              </a:rPr>
              <a:t>Option </a:t>
            </a:r>
            <a:r>
              <a:rPr lang="en-US" altLang="zh-CN" dirty="0" smtClean="0">
                <a:latin typeface="Arial" panose="020B0604020202020204" pitchFamily="34" charset="0"/>
                <a:cs typeface="Arial" panose="020B0604020202020204" pitchFamily="34" charset="0"/>
              </a:rPr>
              <a:t>2: Use the </a:t>
            </a:r>
            <a:r>
              <a:rPr lang="en-US" altLang="zh-CN" dirty="0" smtClean="0">
                <a:solidFill>
                  <a:srgbClr val="0000FF"/>
                </a:solidFill>
                <a:latin typeface="Arial" panose="020B0604020202020204" pitchFamily="34" charset="0"/>
                <a:cs typeface="Arial" panose="020B0604020202020204" pitchFamily="34" charset="0"/>
              </a:rPr>
              <a:t>computer on the platform </a:t>
            </a:r>
            <a:r>
              <a:rPr lang="en-US" altLang="zh-CN" dirty="0" smtClean="0">
                <a:latin typeface="Arial" panose="020B0604020202020204" pitchFamily="34" charset="0"/>
                <a:cs typeface="Arial" panose="020B0604020202020204" pitchFamily="34" charset="0"/>
              </a:rPr>
              <a:t>(Need to let Vice chairs know and download the slides before)</a:t>
            </a:r>
            <a:endParaRPr lang="en-US" altLang="zh-CN" dirty="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endParaRPr lang="en-US" altLang="zh-CN" sz="1600" b="1" kern="0" dirty="0" smtClean="0">
              <a:latin typeface="Arial" panose="020B0604020202020204" pitchFamily="34" charset="0"/>
              <a:cs typeface="Arial" panose="020B0604020202020204" pitchFamily="34" charset="0"/>
            </a:endParaRPr>
          </a:p>
          <a:p>
            <a:pPr marL="342900" lvl="1" indent="-342900" algn="just">
              <a:buFont typeface="Arial" panose="020B0604020202020204" pitchFamily="34" charset="0"/>
              <a:buChar char="•"/>
              <a:defRPr/>
            </a:pPr>
            <a:r>
              <a:rPr lang="en-US" altLang="zh-CN" sz="1600" kern="0" dirty="0" smtClean="0">
                <a:latin typeface="Arial" panose="020B0604020202020204" pitchFamily="34" charset="0"/>
                <a:cs typeface="Arial" panose="020B0604020202020204" pitchFamily="34" charset="0"/>
              </a:rPr>
              <a:t>Note: For more details</a:t>
            </a:r>
            <a:r>
              <a:rPr lang="en-US" altLang="zh-CN" sz="1600" kern="0" dirty="0">
                <a:latin typeface="Arial" panose="020B0604020202020204" pitchFamily="34" charset="0"/>
                <a:cs typeface="Arial" panose="020B0604020202020204" pitchFamily="34" charset="0"/>
              </a:rPr>
              <a:t>, please refer to tutorial EC-22/118</a:t>
            </a:r>
          </a:p>
        </p:txBody>
      </p:sp>
    </p:spTree>
    <p:extLst>
      <p:ext uri="{BB962C8B-B14F-4D97-AF65-F5344CB8AC3E}">
        <p14:creationId xmlns:p14="http://schemas.microsoft.com/office/powerpoint/2010/main" val="1720678966"/>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smtClean="0">
                <a:solidFill>
                  <a:srgbClr val="0000FF"/>
                </a:solidFill>
              </a:rPr>
              <a:t>July</a:t>
            </a:r>
            <a:r>
              <a:rPr lang="en-US" altLang="en-US" sz="1800" dirty="0">
                <a:solidFill>
                  <a:srgbClr val="0000FF"/>
                </a:solidFill>
              </a:rPr>
              <a:t>	</a:t>
            </a:r>
            <a:r>
              <a:rPr lang="en-US" altLang="en-US" sz="1800" dirty="0" smtClean="0">
                <a:solidFill>
                  <a:srgbClr val="0000FF"/>
                </a:solidFill>
              </a:rPr>
              <a:t>5	10:00 </a:t>
            </a:r>
            <a:r>
              <a:rPr lang="en-US" altLang="en-US" sz="1800" dirty="0">
                <a:solidFill>
                  <a:srgbClr val="0000FF"/>
                </a:solidFill>
              </a:rPr>
              <a:t>- 12:00 ET</a:t>
            </a:r>
          </a:p>
          <a:p>
            <a:pPr marL="285750" indent="-285750" algn="just"/>
            <a:r>
              <a:rPr lang="en-US" altLang="en-US" sz="1800" dirty="0" smtClean="0">
                <a:solidFill>
                  <a:srgbClr val="0000FF"/>
                </a:solidFill>
              </a:rPr>
              <a:t>July </a:t>
            </a:r>
            <a:r>
              <a:rPr lang="en-US" altLang="en-US" sz="1800" dirty="0">
                <a:solidFill>
                  <a:srgbClr val="0000FF"/>
                </a:solidFill>
              </a:rPr>
              <a:t>	7	</a:t>
            </a:r>
            <a:r>
              <a:rPr lang="en-US" altLang="en-US" sz="1800" dirty="0" smtClean="0">
                <a:solidFill>
                  <a:srgbClr val="0000FF"/>
                </a:solidFill>
              </a:rPr>
              <a:t>23:00 </a:t>
            </a:r>
            <a:r>
              <a:rPr lang="en-US" altLang="en-US" sz="1800" dirty="0">
                <a:solidFill>
                  <a:srgbClr val="0000FF"/>
                </a:solidFill>
              </a:rPr>
              <a:t>- 01:00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140203</TotalTime>
  <Words>2048</Words>
  <Application>Microsoft Office PowerPoint</Application>
  <PresentationFormat>宽屏</PresentationFormat>
  <Paragraphs>464</Paragraphs>
  <Slides>24</Slides>
  <Notes>24</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24</vt:i4>
      </vt:variant>
    </vt:vector>
  </HeadingPairs>
  <TitlesOfParts>
    <vt:vector size="35"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July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5178</cp:revision>
  <cp:lastPrinted>2014-11-04T15:04:57Z</cp:lastPrinted>
  <dcterms:created xsi:type="dcterms:W3CDTF">2007-04-17T18:10:23Z</dcterms:created>
  <dcterms:modified xsi:type="dcterms:W3CDTF">2022-07-05T06:21:07Z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(3)ekMWpUuv5CYNO5WTcc6XSUq9Qmnkgb70eqKvNiRyF1FMDKCz9HjkPd/7s4mScsBRV7zHxTLn
7SCKV1lilsg+vE9imXZZYrjS7gWG6OybOOQNbTW0p1ub6UX6zHpZSkn0i/77gul+yTmGWVMG
9sQV71tsfWLTCImFfSEcstotzhZeJ3MlpiKXI/vPWmGPvkmWCEma7/XEvIlBoGf/aeXXwL/k
lP3iW3YxmSmzJBaQfX</vt:lpwstr>
  </property>
  <property fmtid="{D5CDD505-2E9C-101B-9397-08002B2CF9AE}" pid="27" name="_2015_ms_pID_7253431">
    <vt:lpwstr>R+MGdBAdsgx4uVcUdBD7uo5JCTFGyJChTo0H0xbr6mgjvWXZIYTeHZ
S1Ck/tZdEsXWwVfJcPNGk1R1zEq5nKqiBEA84+9CdB+wPbfwSj82/l0sR9WY0FsvgPCMkvVy
TEpMCjEeqoZMFNIb3YIj85vbZTp3CK7td/pfQG7hgfZDPwRCIrRCO+WDGianrgYM5qva0Z9f
+8rFmSUEseyNSGeXYay3T9oagpM4T9knSfR3</vt:lpwstr>
  </property>
  <property fmtid="{D5CDD505-2E9C-101B-9397-08002B2CF9AE}" pid="28" name="_2015_ms_pID_7253432">
    <vt:lpwstr>tG9g4MbwheE2mhgXDWVj0/U=</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