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3" r:id="rId2"/>
    <p:sldId id="774" r:id="rId3"/>
    <p:sldId id="776" r:id="rId4"/>
    <p:sldId id="777" r:id="rId5"/>
    <p:sldId id="778" r:id="rId6"/>
    <p:sldId id="781" r:id="rId7"/>
    <p:sldId id="779" r:id="rId8"/>
    <p:sldId id="780" r:id="rId9"/>
    <p:sldId id="786" r:id="rId10"/>
    <p:sldId id="782" r:id="rId11"/>
    <p:sldId id="783" r:id="rId12"/>
    <p:sldId id="784" r:id="rId13"/>
    <p:sldId id="768" r:id="rId14"/>
    <p:sldId id="785" r:id="rId15"/>
    <p:sldId id="770" r:id="rId16"/>
    <p:sldId id="767" r:id="rId17"/>
    <p:sldId id="769" r:id="rId18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3399FF"/>
    <a:srgbClr val="3366FF"/>
    <a:srgbClr val="66CCFF"/>
    <a:srgbClr val="CC00FF"/>
    <a:srgbClr val="9900FF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9158" autoAdjust="0"/>
  </p:normalViewPr>
  <p:slideViewPr>
    <p:cSldViewPr>
      <p:cViewPr varScale="1">
        <p:scale>
          <a:sx n="116" d="100"/>
          <a:sy n="116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Ross Jian Yu,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Ross Jian Yu,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1016" y="6475413"/>
            <a:ext cx="17229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Jian Yu,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802.11-22/0952r0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awei.com/minisite/pdf/ilab/cloud_vr_network_solution_white_paper_en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Cloud VR Use Case and Requirements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13518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latinLnBrk="0">
              <a:buFontTx/>
              <a:buNone/>
            </a:pPr>
            <a:r>
              <a:rPr kumimoji="0" lang="en-US" altLang="ko-KR" sz="2000" kern="0" dirty="0" smtClean="0">
                <a:ea typeface="Gulim" panose="020B0600000101010101" pitchFamily="34" charset="-127"/>
              </a:rPr>
              <a:t>Date:</a:t>
            </a:r>
            <a:r>
              <a:rPr kumimoji="0" lang="en-US" altLang="ko-KR" sz="2000" b="0" kern="0" dirty="0" smtClean="0">
                <a:ea typeface="Gulim" panose="020B0600000101010101" pitchFamily="34" charset="-127"/>
              </a:rPr>
              <a:t> </a:t>
            </a:r>
            <a:r>
              <a:rPr kumimoji="0" lang="en-US" altLang="ko-KR" sz="2000" b="0" kern="0" dirty="0" smtClean="0">
                <a:ea typeface="Gulim" panose="020B0600000101010101" pitchFamily="34" charset="-127"/>
              </a:rPr>
              <a:t>2022-07-08</a:t>
            </a:r>
            <a:endParaRPr kumimoji="0" lang="en-US" altLang="ko-KR" sz="2000" b="0" kern="0" dirty="0">
              <a:ea typeface="Gulim" panose="020B0600000101010101" pitchFamily="34" charset="-127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226283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 Jian 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Wei Lin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Mengyao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Ma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Gan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David </a:t>
                      </a: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Xun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Yang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 Au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Stephen McCann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Packet Loss Requirements of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algn="just"/>
            <a:r>
              <a:rPr lang="en-US" altLang="zh-CN" sz="1800" dirty="0"/>
              <a:t>The packet loss rate requirements of </a:t>
            </a:r>
            <a:r>
              <a:rPr lang="en-US" altLang="zh-CN" sz="1800" dirty="0" smtClean="0"/>
              <a:t>video on demand (</a:t>
            </a:r>
            <a:r>
              <a:rPr lang="en-US" altLang="zh-CN" sz="1800" dirty="0" err="1" smtClean="0"/>
              <a:t>VoD</a:t>
            </a:r>
            <a:r>
              <a:rPr lang="en-US" altLang="zh-CN" sz="1800" dirty="0" smtClean="0"/>
              <a:t>) services </a:t>
            </a:r>
            <a:r>
              <a:rPr lang="en-US" altLang="zh-CN" sz="1800" dirty="0"/>
              <a:t>can be calculated as follows under given RTT </a:t>
            </a:r>
            <a:r>
              <a:rPr lang="en-US" altLang="zh-CN" sz="1800" dirty="0" smtClean="0"/>
              <a:t>and bandwidth: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For strong interaction and live video services, the recommended packet loss requirements are as follows: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9" name="矩形 8"/>
          <p:cNvSpPr/>
          <p:nvPr/>
        </p:nvSpPr>
        <p:spPr>
          <a:xfrm>
            <a:off x="8074466" y="2362200"/>
            <a:ext cx="341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32148"/>
              </p:ext>
            </p:extLst>
          </p:nvPr>
        </p:nvGraphicFramePr>
        <p:xfrm>
          <a:off x="346970" y="2620149"/>
          <a:ext cx="8526259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458"/>
                <a:gridCol w="2057400"/>
                <a:gridCol w="2167136"/>
                <a:gridCol w="217626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RTT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440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Packet loss rate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9e-5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1.7e-5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1.7e-6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59331"/>
              </p:ext>
            </p:extLst>
          </p:nvPr>
        </p:nvGraphicFramePr>
        <p:xfrm>
          <a:off x="346970" y="4991855"/>
          <a:ext cx="852625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458"/>
                <a:gridCol w="2057400"/>
                <a:gridCol w="2167136"/>
                <a:gridCol w="217626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Packet loss rate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1e-5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1e-5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1e-6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6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21085"/>
            <a:ext cx="7772400" cy="914400"/>
          </a:xfrm>
        </p:spPr>
        <p:txBody>
          <a:bodyPr/>
          <a:lstStyle/>
          <a:p>
            <a:r>
              <a:rPr lang="en-US" altLang="zh-CN" dirty="0"/>
              <a:t>Network KPI </a:t>
            </a:r>
            <a:r>
              <a:rPr lang="en-US" altLang="zh-CN" dirty="0" smtClean="0"/>
              <a:t>Requirements Summary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10" name="矩形 9"/>
          <p:cNvSpPr/>
          <p:nvPr/>
        </p:nvSpPr>
        <p:spPr>
          <a:xfrm>
            <a:off x="7924800" y="739786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367736"/>
              </p:ext>
            </p:extLst>
          </p:nvPr>
        </p:nvGraphicFramePr>
        <p:xfrm>
          <a:off x="304800" y="1198246"/>
          <a:ext cx="872083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923"/>
                <a:gridCol w="1109039"/>
                <a:gridCol w="2104350"/>
                <a:gridCol w="2216590"/>
                <a:gridCol w="2225928"/>
              </a:tblGrid>
              <a:tr h="22640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640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Video full-view resolution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 to 8K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 to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12K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12K to 24K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640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Strong-interaction content resolution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2K to 4K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 to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 to 16K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640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90° to 110°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 to 140°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640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Color depth (bits)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10~12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6408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Coding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standard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H.264/265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H.265/266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Frame rate (FPS)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(video services)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50-90 (strong interaction services)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(video services)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(strong interaction services)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60-120 (video services)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120-200 (strong interaction services)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33943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VR video service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bitrate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Mbit/s (4K)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Mbit/s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Mbit/s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290 Mbit/s (12K)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1090 Mbit/s(24K)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 Mbit/s (12K)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580 Mbit/s(24K)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3394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requirement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Mbit/s (4K)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 Mbit/s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 Mbit/s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440 Mbit/s (12K)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 </a:t>
                      </a:r>
                      <a:r>
                        <a:rPr lang="en-US" altLang="zh-CN" sz="90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/s(24K)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</a:t>
                      </a: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230 Mbit/s (12K)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870 Mbit/s(24K)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Recommended RTT level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Packet loss requirement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9e-5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1.7e-5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1.7e-6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Strong-interaction VR service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bitrate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Mbit/s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Mbit/s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Mbit/s (8K)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440 Mbit/s(16K)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requirement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Mbit/s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 Mbit/s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US" altLang="zh-CN" sz="90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 (8K)</a:t>
                      </a:r>
                    </a:p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</a:t>
                      </a:r>
                      <a:r>
                        <a:rPr lang="en-US" altLang="zh-CN" sz="90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/s(16K)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Recommended RTT level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8ms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2253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Packet loss requirement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1e-5</a:t>
                      </a:r>
                      <a:endParaRPr lang="zh-CN" altLang="en-US" sz="9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1e-5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1e-6</a:t>
                      </a:r>
                      <a:endParaRPr lang="zh-CN" altLang="en-US" sz="9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7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Some enablers for Cloud VR Requirements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R</a:t>
            </a:r>
            <a:r>
              <a:rPr lang="en-US" altLang="zh-CN" sz="1800" dirty="0" smtClean="0"/>
              <a:t>etransmission heavily prolongs packet transmission </a:t>
            </a:r>
            <a:r>
              <a:rPr lang="en-US" altLang="zh-CN" sz="1800" dirty="0"/>
              <a:t>latency. If the latency exceeds the device tolerance or the number of </a:t>
            </a:r>
            <a:r>
              <a:rPr lang="en-US" altLang="zh-CN" sz="1800" dirty="0" smtClean="0"/>
              <a:t>retransmission attempts </a:t>
            </a:r>
            <a:r>
              <a:rPr lang="en-US" altLang="zh-CN" sz="1800" dirty="0"/>
              <a:t>exceeds the threshold, packet loss occurs</a:t>
            </a:r>
            <a:r>
              <a:rPr lang="en-US" altLang="zh-CN" sz="1800" dirty="0" smtClean="0"/>
              <a:t>.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When </a:t>
            </a:r>
            <a:r>
              <a:rPr lang="en-US" altLang="zh-CN" sz="1800" dirty="0"/>
              <a:t>the actual channel condition is worse than the chosen code rates, the receiver can easily fail to decode the channel </a:t>
            </a:r>
            <a:r>
              <a:rPr lang="en-US" altLang="zh-CN" sz="1800" dirty="0" err="1"/>
              <a:t>codeword</a:t>
            </a:r>
            <a:r>
              <a:rPr lang="en-US" altLang="zh-CN" sz="1800" dirty="0"/>
              <a:t>, leading to a failure in source decoder and significant reduction in reconstructed video/image quality</a:t>
            </a:r>
            <a:r>
              <a:rPr lang="en-US" altLang="zh-CN" sz="1800" dirty="0" smtClean="0"/>
              <a:t>. Retransmission occupies the airtime, and thus also reduces the throughput/bandwidth of the cloud VR services.</a:t>
            </a: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Some enablers are needed to reduce the latency.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48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CN" dirty="0" err="1" smtClean="0"/>
              <a:t>QoS</a:t>
            </a:r>
            <a:r>
              <a:rPr lang="en-US" altLang="zh-CN" dirty="0" smtClean="0"/>
              <a:t> enhancement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858125" cy="45720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Enable different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for different frame types (I/P frame) or different modalities (video, audio, emotion data, haptic data, sensor data etc.).</a:t>
            </a:r>
          </a:p>
          <a:p>
            <a:pPr algn="just"/>
            <a:r>
              <a:rPr lang="en-US" altLang="zh-CN" sz="1800" dirty="0" smtClean="0"/>
              <a:t>There </a:t>
            </a:r>
            <a:r>
              <a:rPr lang="en-US" altLang="zh-CN" sz="1800" dirty="0"/>
              <a:t>are many works in 3GPP regarding how to </a:t>
            </a:r>
            <a:r>
              <a:rPr lang="en-US" altLang="zh-CN" sz="1800" dirty="0" smtClean="0"/>
              <a:t>standardize </a:t>
            </a:r>
            <a:r>
              <a:rPr lang="en-US" altLang="zh-CN" sz="1800" dirty="0"/>
              <a:t>XR support </a:t>
            </a:r>
            <a:r>
              <a:rPr lang="en-US" altLang="zh-CN" sz="1800" dirty="0" smtClean="0"/>
              <a:t>since 2016 [2].</a:t>
            </a:r>
          </a:p>
          <a:p>
            <a:pPr lvl="1" algn="just"/>
            <a:r>
              <a:rPr lang="en-US" altLang="zh-CN" sz="1600" b="0" dirty="0" smtClean="0"/>
              <a:t>Service and System Aspect (SA) working group (WG) on “Services” (SA WG1 or SA1) specified 5G service requirements for high-rate and low-latency XR applications [3</a:t>
            </a:r>
            <a:r>
              <a:rPr lang="en-US" altLang="zh-CN" sz="1600" dirty="0" smtClean="0"/>
              <a:t>]. </a:t>
            </a:r>
          </a:p>
          <a:p>
            <a:pPr lvl="1" algn="just"/>
            <a:r>
              <a:rPr lang="en-US" altLang="zh-CN" sz="1600" dirty="0" smtClean="0"/>
              <a:t>SA4 (“Multimedia Codecs, Systems and Services”) documented relevant traffic characteristics in [4] and provided a survey of XR applications in [5]. </a:t>
            </a:r>
          </a:p>
          <a:p>
            <a:pPr lvl="1" algn="just"/>
            <a:r>
              <a:rPr lang="en-US" altLang="zh-CN" sz="1600" dirty="0" smtClean="0"/>
              <a:t>SA2 </a:t>
            </a:r>
            <a:r>
              <a:rPr lang="en-US" altLang="zh-CN" sz="1600" dirty="0"/>
              <a:t>(“System Architecture and Services</a:t>
            </a:r>
            <a:r>
              <a:rPr lang="en-US" altLang="zh-CN" sz="1600" dirty="0" smtClean="0"/>
              <a:t>”) standardized </a:t>
            </a:r>
            <a:r>
              <a:rPr lang="en-US" altLang="zh-CN" sz="1600" dirty="0"/>
              <a:t>new 5G quality of service identifiers (5QI) </a:t>
            </a:r>
            <a:r>
              <a:rPr lang="en-US" altLang="zh-CN" sz="1600" dirty="0" smtClean="0"/>
              <a:t>to support </a:t>
            </a:r>
            <a:r>
              <a:rPr lang="en-US" altLang="zh-CN" sz="1600" dirty="0"/>
              <a:t>interactive services including XR </a:t>
            </a:r>
            <a:r>
              <a:rPr lang="en-US" altLang="zh-CN" sz="1600" dirty="0" smtClean="0"/>
              <a:t>[6].</a:t>
            </a:r>
          </a:p>
          <a:p>
            <a:pPr lvl="1" algn="just"/>
            <a:r>
              <a:rPr lang="en-US" altLang="zh-CN" sz="1600" dirty="0" smtClean="0"/>
              <a:t>RAN1 </a:t>
            </a:r>
            <a:r>
              <a:rPr lang="en-US" altLang="zh-CN" sz="1600" dirty="0"/>
              <a:t>performed a </a:t>
            </a:r>
            <a:r>
              <a:rPr lang="en-US" altLang="zh-CN" sz="1600" dirty="0" smtClean="0"/>
              <a:t>R17 </a:t>
            </a:r>
            <a:r>
              <a:rPr lang="en-US" altLang="zh-CN" sz="1600" dirty="0"/>
              <a:t>study on evaluating NR </a:t>
            </a:r>
            <a:r>
              <a:rPr lang="en-US" altLang="zh-CN" sz="1600" dirty="0" smtClean="0"/>
              <a:t>performance for </a:t>
            </a:r>
            <a:r>
              <a:rPr lang="en-US" altLang="zh-CN" sz="1600" dirty="0"/>
              <a:t>the XR </a:t>
            </a:r>
            <a:r>
              <a:rPr lang="en-US" altLang="zh-CN" sz="1600" dirty="0" smtClean="0"/>
              <a:t>[7]. </a:t>
            </a:r>
          </a:p>
          <a:p>
            <a:pPr lvl="1" algn="just"/>
            <a:r>
              <a:rPr lang="en-US" altLang="zh-CN" sz="1600" dirty="0" smtClean="0"/>
              <a:t>The </a:t>
            </a:r>
            <a:r>
              <a:rPr lang="en-US" altLang="zh-CN" sz="1600" dirty="0"/>
              <a:t>normative work now </a:t>
            </a:r>
            <a:r>
              <a:rPr lang="en-US" altLang="zh-CN" sz="1600" dirty="0" smtClean="0"/>
              <a:t>continues in </a:t>
            </a:r>
            <a:r>
              <a:rPr lang="en-US" altLang="zh-CN" sz="1600" dirty="0"/>
              <a:t>both SA and RAN for Release 18 (first </a:t>
            </a:r>
            <a:r>
              <a:rPr lang="en-US" altLang="zh-CN" sz="1600" dirty="0" smtClean="0"/>
              <a:t>5G-Advanced release</a:t>
            </a:r>
            <a:r>
              <a:rPr lang="en-US" altLang="zh-CN" sz="1600" dirty="0"/>
              <a:t>, tentatively, until 2023</a:t>
            </a:r>
            <a:r>
              <a:rPr lang="en-US" altLang="zh-CN" sz="1600" dirty="0" smtClean="0"/>
              <a:t>) [11,12].</a:t>
            </a:r>
          </a:p>
          <a:p>
            <a:pPr algn="just"/>
            <a:r>
              <a:rPr lang="en-US" altLang="zh-CN" sz="1800" dirty="0" smtClean="0"/>
              <a:t>There are also related papers discussing how to improve XR/Video over WLAN [9, 10] </a:t>
            </a:r>
            <a:r>
              <a:rPr lang="en-US" altLang="zh-CN" sz="1800" dirty="0" smtClean="0">
                <a:sym typeface="Wingdings" panose="05000000000000000000" pitchFamily="2" charset="2"/>
              </a:rPr>
              <a:t> </a:t>
            </a:r>
            <a:r>
              <a:rPr lang="zh-CN" altLang="en-US" sz="1800" dirty="0" smtClean="0">
                <a:sym typeface="Wingdings" panose="05000000000000000000" pitchFamily="2" charset="2"/>
              </a:rPr>
              <a:t>“</a:t>
            </a:r>
            <a:r>
              <a:rPr lang="en-US" altLang="zh-CN" sz="1800" dirty="0" smtClean="0">
                <a:sym typeface="Wingdings" panose="05000000000000000000" pitchFamily="2" charset="2"/>
              </a:rPr>
              <a:t>XR/Video awareness WLAN</a:t>
            </a:r>
            <a:r>
              <a:rPr lang="zh-CN" altLang="en-US" sz="1800" dirty="0" smtClean="0">
                <a:sym typeface="Wingdings" panose="05000000000000000000" pitchFamily="2" charset="2"/>
              </a:rPr>
              <a:t>”</a:t>
            </a:r>
            <a:endParaRPr lang="en-US" altLang="zh-CN" sz="1800" dirty="0" smtClean="0">
              <a:sym typeface="Wingdings" panose="05000000000000000000" pitchFamily="2" charset="2"/>
            </a:endParaRPr>
          </a:p>
          <a:p>
            <a:pPr algn="just"/>
            <a:r>
              <a:rPr lang="en-US" altLang="zh-CN" sz="1800" dirty="0" smtClean="0">
                <a:sym typeface="Wingdings" panose="05000000000000000000" pitchFamily="2" charset="2"/>
              </a:rPr>
              <a:t>Higher </a:t>
            </a:r>
            <a:r>
              <a:rPr lang="en-US" altLang="zh-CN" sz="1800" dirty="0" err="1" smtClean="0">
                <a:sym typeface="Wingdings" panose="05000000000000000000" pitchFamily="2" charset="2"/>
              </a:rPr>
              <a:t>QoS</a:t>
            </a:r>
            <a:r>
              <a:rPr lang="en-US" altLang="zh-CN" sz="1800" dirty="0" smtClean="0">
                <a:sym typeface="Wingdings" panose="05000000000000000000" pitchFamily="2" charset="2"/>
              </a:rPr>
              <a:t> can enable lower latency for more important (e.g., base layer) services.</a:t>
            </a:r>
            <a:endParaRPr lang="zh-CN" altLang="en-US" sz="1800" dirty="0" smtClean="0"/>
          </a:p>
          <a:p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/>
              <a:t>July 2022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96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Unequal error protection (UEP)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In [13], multi-layer transmission under improved link adaptation is mentioned as a feature that can be considered for next generation.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Multi-layer </a:t>
            </a:r>
            <a:r>
              <a:rPr lang="en-US" altLang="zh-CN" sz="1800" dirty="0"/>
              <a:t>transmission is one kind of unequal error protection at PHY layer that can provide different robustness to different services.</a:t>
            </a:r>
          </a:p>
          <a:p>
            <a:pPr lvl="1" algn="just"/>
            <a:r>
              <a:rPr lang="en-US" altLang="zh-CN" sz="1600" dirty="0" smtClean="0"/>
              <a:t>The base layer is protected better with lower rate/MCS whilst the enhancement layer is protected with higher rate/MCS.</a:t>
            </a:r>
          </a:p>
          <a:p>
            <a:pPr lvl="1" algn="just"/>
            <a:r>
              <a:rPr lang="en-US" altLang="zh-CN" sz="1600" dirty="0" smtClean="0"/>
              <a:t>May further do joint source and channel coding (JSCC) at PHY.</a:t>
            </a:r>
          </a:p>
          <a:p>
            <a:pPr algn="just"/>
            <a:endParaRPr lang="en-US" altLang="zh-CN" sz="1800" dirty="0" smtClean="0"/>
          </a:p>
          <a:p>
            <a:pPr algn="just"/>
            <a:r>
              <a:rPr lang="en-US" altLang="zh-CN" sz="1800" dirty="0" smtClean="0"/>
              <a:t>UEP </a:t>
            </a:r>
            <a:r>
              <a:rPr lang="en-US" altLang="zh-CN" sz="1800" dirty="0"/>
              <a:t>can achieve a good tradeoff between data rate and robustness</a:t>
            </a:r>
            <a:r>
              <a:rPr lang="en-US" altLang="zh-CN" sz="1800" dirty="0" smtClean="0"/>
              <a:t>. It can further reduce transmission latency.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09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Cloud VR use cases and its requirements are introduced for three different phases. </a:t>
            </a:r>
          </a:p>
          <a:p>
            <a:pPr lvl="1"/>
            <a:r>
              <a:rPr lang="en-US" altLang="zh-CN" sz="1400" dirty="0" smtClean="0"/>
              <a:t>Latency</a:t>
            </a:r>
          </a:p>
          <a:p>
            <a:pPr lvl="1"/>
            <a:r>
              <a:rPr lang="en-US" altLang="zh-CN" sz="1400" dirty="0" smtClean="0"/>
              <a:t>Bandwidth</a:t>
            </a:r>
          </a:p>
          <a:p>
            <a:pPr lvl="1"/>
            <a:r>
              <a:rPr lang="en-US" altLang="zh-CN" sz="1400" dirty="0" smtClean="0"/>
              <a:t>Packet loss</a:t>
            </a:r>
            <a:endParaRPr lang="en-US" altLang="zh-CN" sz="1400" dirty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Some enablers for the cloud VR are briefly discussed.</a:t>
            </a:r>
          </a:p>
          <a:p>
            <a:pPr lvl="1"/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enhancement</a:t>
            </a:r>
          </a:p>
          <a:p>
            <a:pPr lvl="1"/>
            <a:r>
              <a:rPr lang="en-US" altLang="zh-CN" sz="1400" dirty="0" smtClean="0"/>
              <a:t>Unequal error protection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The details need to be further discussed within the Study group period.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/>
              <a:t>July 2022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4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zh-CN" sz="1800" dirty="0"/>
              <a:t>[1] </a:t>
            </a:r>
            <a:r>
              <a:rPr lang="en-US" altLang="zh-CN" sz="1800" dirty="0" smtClean="0"/>
              <a:t>Cloud VR network solution white paper, </a:t>
            </a:r>
            <a:r>
              <a:rPr lang="en-US" altLang="zh-CN" sz="1800" dirty="0" err="1" smtClean="0"/>
              <a:t>iLab</a:t>
            </a:r>
            <a:r>
              <a:rPr lang="en-US" altLang="zh-CN" sz="1800" dirty="0"/>
              <a:t>, Huawei, </a:t>
            </a:r>
            <a:r>
              <a:rPr lang="en-US" altLang="zh-CN" sz="1800" dirty="0">
                <a:hlinkClick r:id="rId2"/>
              </a:rPr>
              <a:t>https://</a:t>
            </a:r>
            <a:r>
              <a:rPr lang="en-US" altLang="zh-CN" sz="1800" dirty="0" smtClean="0">
                <a:hlinkClick r:id="rId2"/>
              </a:rPr>
              <a:t>www.huawei.com/minisite/pdf/ilab/cloud_vr_network_solution_white_paper_en.pdf</a:t>
            </a:r>
            <a:endParaRPr lang="en-US" altLang="zh-CN" sz="1800" dirty="0" smtClean="0"/>
          </a:p>
          <a:p>
            <a:r>
              <a:rPr lang="en-US" altLang="zh-CN" sz="1800" dirty="0" smtClean="0"/>
              <a:t>[</a:t>
            </a:r>
            <a:r>
              <a:rPr lang="en-US" altLang="zh-CN" sz="1800" dirty="0"/>
              <a:t>2] Extended Reality (XR) over 5G and </a:t>
            </a:r>
            <a:r>
              <a:rPr lang="en-US" altLang="zh-CN" sz="1800" dirty="0" smtClean="0"/>
              <a:t>5G-Advanced </a:t>
            </a:r>
            <a:r>
              <a:rPr lang="en-US" altLang="zh-CN" sz="1800" dirty="0" err="1" smtClean="0"/>
              <a:t>NewRadio</a:t>
            </a:r>
            <a:r>
              <a:rPr lang="en-US" altLang="zh-CN" sz="1800" dirty="0"/>
              <a:t>: Standardization, Applications, and </a:t>
            </a:r>
            <a:r>
              <a:rPr lang="en-US" altLang="zh-CN" sz="1800" dirty="0" smtClean="0"/>
              <a:t>Trends, </a:t>
            </a:r>
            <a:r>
              <a:rPr lang="en-US" altLang="zh-CN" sz="1800" dirty="0" err="1" smtClean="0"/>
              <a:t>Vitaly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Petrov</a:t>
            </a:r>
            <a:r>
              <a:rPr lang="en-US" altLang="zh-CN" sz="1800" dirty="0" smtClean="0"/>
              <a:t> et. al.</a:t>
            </a:r>
            <a:endParaRPr lang="en-US" altLang="zh-CN" sz="1800" dirty="0"/>
          </a:p>
          <a:p>
            <a:r>
              <a:rPr lang="en-US" altLang="zh-CN" sz="1800" dirty="0" smtClean="0"/>
              <a:t>[3] </a:t>
            </a:r>
            <a:r>
              <a:rPr lang="en-US" altLang="zh-CN" sz="1800" dirty="0"/>
              <a:t>3GPP, TS 22.261 “Service requirements for the 5G system,” </a:t>
            </a:r>
            <a:r>
              <a:rPr lang="en-US" altLang="zh-CN" sz="1800" dirty="0" smtClean="0"/>
              <a:t>v.18.5.0, Dec</a:t>
            </a:r>
            <a:r>
              <a:rPr lang="en-US" altLang="zh-CN" sz="1800" dirty="0"/>
              <a:t>. 2021.</a:t>
            </a:r>
          </a:p>
          <a:p>
            <a:r>
              <a:rPr lang="en-US" altLang="zh-CN" sz="1800" dirty="0" smtClean="0"/>
              <a:t>[4] </a:t>
            </a:r>
            <a:r>
              <a:rPr lang="en-US" altLang="zh-CN" sz="1800" dirty="0"/>
              <a:t>3GPP, TR 26.925 “Typical traffic characteristics of media services on</a:t>
            </a:r>
          </a:p>
          <a:p>
            <a:r>
              <a:rPr lang="en-US" altLang="zh-CN" sz="1800" dirty="0"/>
              <a:t>3GPP networks,” v.17.0.0, Sept. 2021.</a:t>
            </a:r>
          </a:p>
          <a:p>
            <a:r>
              <a:rPr lang="en-US" altLang="zh-CN" sz="1800" dirty="0" smtClean="0"/>
              <a:t>[5] </a:t>
            </a:r>
            <a:r>
              <a:rPr lang="en-US" altLang="zh-CN" sz="1800" dirty="0"/>
              <a:t>3GPP, TR 26.928 “Extended Reality (XR) in 5G,” v.16.1.0, Dec. 2020.</a:t>
            </a:r>
          </a:p>
          <a:p>
            <a:r>
              <a:rPr lang="en-US" altLang="zh-CN" sz="1800" dirty="0" smtClean="0"/>
              <a:t>[6] </a:t>
            </a:r>
            <a:r>
              <a:rPr lang="en-US" altLang="zh-CN" sz="1800" dirty="0"/>
              <a:t>3GPP, TS 23.501 “System architecture for the 5G System (5GS)”,</a:t>
            </a:r>
          </a:p>
          <a:p>
            <a:r>
              <a:rPr lang="en-US" altLang="zh-CN" sz="1800" dirty="0"/>
              <a:t>v.17.3.0, Dec. 2021.</a:t>
            </a:r>
          </a:p>
          <a:p>
            <a:r>
              <a:rPr lang="en-US" altLang="zh-CN" sz="1800" dirty="0" smtClean="0"/>
              <a:t>[7] </a:t>
            </a:r>
            <a:r>
              <a:rPr lang="en-US" altLang="zh-CN" sz="1800" dirty="0"/>
              <a:t>3GPP, TR 38.838 “Study on XR (Extended Reality) evaluations for NR</a:t>
            </a:r>
            <a:r>
              <a:rPr lang="en-US" altLang="zh-CN" sz="1800" dirty="0" smtClean="0"/>
              <a:t>”, v.17.0.0</a:t>
            </a:r>
            <a:r>
              <a:rPr lang="en-US" altLang="zh-CN" sz="1800" dirty="0"/>
              <a:t>, Jan. 2022</a:t>
            </a:r>
            <a:r>
              <a:rPr lang="en-US" altLang="zh-CN" sz="1800" dirty="0" smtClean="0"/>
              <a:t>.</a:t>
            </a:r>
            <a:endParaRPr lang="en-US" altLang="zh-CN" sz="1800" dirty="0"/>
          </a:p>
          <a:p>
            <a:r>
              <a:rPr lang="en-US" altLang="zh-CN" sz="1800" dirty="0" smtClean="0"/>
              <a:t>[8] 11-22-0638-01-00be-consideration-on-the-tsn-capabilities-and-xr-applications-in-wi-fi</a:t>
            </a:r>
          </a:p>
          <a:p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17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[9] </a:t>
            </a:r>
            <a:r>
              <a:rPr lang="en-US" altLang="zh-CN" sz="1800" dirty="0" smtClean="0"/>
              <a:t>Toward an improvement of H.264 video transmission over IEEE 802.11e through a cross layer architecture</a:t>
            </a:r>
          </a:p>
          <a:p>
            <a:r>
              <a:rPr lang="en-US" altLang="zh-CN" sz="1800" dirty="0" smtClean="0"/>
              <a:t>[10] </a:t>
            </a:r>
            <a:r>
              <a:rPr lang="en-US" altLang="zh-CN" sz="1800" dirty="0"/>
              <a:t>Video over IEEE802.11 Wireless LAN: A Brief </a:t>
            </a:r>
            <a:r>
              <a:rPr lang="en-US" altLang="zh-CN" sz="1800" dirty="0" smtClean="0"/>
              <a:t>Survey</a:t>
            </a:r>
          </a:p>
          <a:p>
            <a:r>
              <a:rPr lang="en-US" altLang="zh-CN" sz="1800" dirty="0"/>
              <a:t>[11] SP-211610 New SID on Study on architecture enhancement for XR and media services </a:t>
            </a:r>
            <a:endParaRPr lang="en-US" altLang="zh-CN" sz="1800" dirty="0" smtClean="0"/>
          </a:p>
          <a:p>
            <a:r>
              <a:rPr lang="en-US" altLang="zh-CN" sz="1800" dirty="0" smtClean="0"/>
              <a:t>[</a:t>
            </a:r>
            <a:r>
              <a:rPr lang="en-US" altLang="zh-CN" sz="1800" dirty="0"/>
              <a:t>12] </a:t>
            </a:r>
            <a:r>
              <a:rPr lang="en-US" altLang="zh-CN" sz="1800" dirty="0" smtClean="0"/>
              <a:t>RP-213587 </a:t>
            </a:r>
            <a:r>
              <a:rPr lang="en-US" altLang="zh-CN" sz="1800" dirty="0"/>
              <a:t>XR  Enhancements for NR</a:t>
            </a:r>
            <a:endParaRPr lang="en-US" altLang="zh-CN" sz="1800" dirty="0" smtClean="0"/>
          </a:p>
          <a:p>
            <a:r>
              <a:rPr lang="pt-BR" altLang="zh-CN" sz="1800" dirty="0" smtClean="0"/>
              <a:t>[13] 11-22/0734r0</a:t>
            </a:r>
          </a:p>
          <a:p>
            <a:r>
              <a:rPr lang="pt-BR" altLang="zh-CN" sz="1800" dirty="0" smtClean="0"/>
              <a:t>[14] 11-22/0030r1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5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4434"/>
          </a:xfrm>
        </p:spPr>
        <p:txBody>
          <a:bodyPr/>
          <a:lstStyle/>
          <a:p>
            <a:r>
              <a:rPr lang="en-US" altLang="zh-CN" dirty="0" smtClean="0"/>
              <a:t>Cloud VR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2022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36" name="矩形 35"/>
          <p:cNvSpPr/>
          <p:nvPr/>
        </p:nvSpPr>
        <p:spPr>
          <a:xfrm>
            <a:off x="500856" y="1399537"/>
            <a:ext cx="81422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000" b="1" dirty="0"/>
              <a:t>Cloud VR is a new cloud computing technology for VR services. With fast and stable transport </a:t>
            </a:r>
            <a:r>
              <a:rPr lang="en-US" altLang="zh-CN" sz="2000" b="1" dirty="0" smtClean="0"/>
              <a:t>networks, </a:t>
            </a:r>
            <a:r>
              <a:rPr lang="en-US" altLang="zh-CN" sz="2000" b="1" dirty="0"/>
              <a:t>VR content </a:t>
            </a:r>
            <a:r>
              <a:rPr lang="en-US" altLang="zh-CN" sz="2000" b="1" dirty="0" smtClean="0"/>
              <a:t>is stored </a:t>
            </a:r>
            <a:r>
              <a:rPr lang="en-US" altLang="zh-CN" sz="2000" b="1" dirty="0"/>
              <a:t>and rendered in the cloud, and video and audio outputs are coded, </a:t>
            </a:r>
            <a:r>
              <a:rPr lang="en-US" altLang="zh-CN" sz="2000" b="1" dirty="0" smtClean="0"/>
              <a:t>compressed</a:t>
            </a:r>
            <a:r>
              <a:rPr lang="en-US" altLang="zh-CN" sz="2000" b="1" dirty="0"/>
              <a:t>, and transmitted to user </a:t>
            </a:r>
            <a:r>
              <a:rPr lang="en-US" altLang="zh-CN" sz="2000" b="1" dirty="0" smtClean="0"/>
              <a:t>terminals [1].</a:t>
            </a:r>
            <a:endParaRPr lang="en-US" altLang="zh-CN" sz="2000" b="1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175777"/>
              </p:ext>
            </p:extLst>
          </p:nvPr>
        </p:nvGraphicFramePr>
        <p:xfrm>
          <a:off x="1365250" y="2819400"/>
          <a:ext cx="7019926" cy="329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963"/>
                <a:gridCol w="3509963"/>
              </a:tblGrid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 B2C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Application Scenario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 B2B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Application Scenario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 IMAX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education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live broadcast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eSports arena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 360° video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marketing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gaming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healthcare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music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tourism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fitness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real estate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karaoke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VR engineering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social VR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VR shopping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3657600" y="611622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Cloud VR service scenario overview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04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500"/>
            <a:ext cx="7772400" cy="914400"/>
          </a:xfrm>
        </p:spPr>
        <p:txBody>
          <a:bodyPr/>
          <a:lstStyle/>
          <a:p>
            <a:r>
              <a:rPr lang="en-US" altLang="zh-CN" dirty="0"/>
              <a:t>Network Requirements of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438400"/>
          </a:xfrm>
        </p:spPr>
        <p:txBody>
          <a:bodyPr/>
          <a:lstStyle/>
          <a:p>
            <a:r>
              <a:rPr lang="en-US" altLang="zh-CN" sz="1600" dirty="0" smtClean="0"/>
              <a:t>Three </a:t>
            </a:r>
            <a:r>
              <a:rPr lang="en-US" altLang="zh-CN" sz="1600" dirty="0"/>
              <a:t>characteristics and advantages of VR are immersion, interaction, and imagination (3I</a:t>
            </a:r>
            <a:r>
              <a:rPr lang="en-US" altLang="zh-CN" sz="1600" dirty="0" smtClean="0"/>
              <a:t>).</a:t>
            </a:r>
          </a:p>
          <a:p>
            <a:pPr lvl="1" algn="just"/>
            <a:r>
              <a:rPr lang="en-US" altLang="zh-CN" sz="1400" dirty="0" smtClean="0"/>
              <a:t>Immersion</a:t>
            </a:r>
            <a:r>
              <a:rPr lang="en-US" altLang="zh-CN" sz="1400" dirty="0"/>
              <a:t>: 3D images are generated by a computer to create a virtual environment that feels like </a:t>
            </a:r>
            <a:r>
              <a:rPr lang="en-US" altLang="zh-CN" sz="1400" dirty="0" smtClean="0"/>
              <a:t>the physical </a:t>
            </a:r>
            <a:r>
              <a:rPr lang="en-US" altLang="zh-CN" sz="1400" dirty="0"/>
              <a:t>world.</a:t>
            </a:r>
          </a:p>
          <a:p>
            <a:pPr lvl="1" algn="just"/>
            <a:r>
              <a:rPr lang="en-US" altLang="zh-CN" sz="1400" dirty="0" smtClean="0"/>
              <a:t>Interaction</a:t>
            </a:r>
            <a:r>
              <a:rPr lang="en-US" altLang="zh-CN" sz="1400" dirty="0"/>
              <a:t>: People can use sensor devices to interact with each other in the virtual </a:t>
            </a:r>
            <a:r>
              <a:rPr lang="en-US" altLang="zh-CN" sz="1400" dirty="0" smtClean="0"/>
              <a:t>environments generated </a:t>
            </a:r>
            <a:r>
              <a:rPr lang="en-US" altLang="zh-CN" sz="1400" dirty="0"/>
              <a:t>and feel like they are in the real world.</a:t>
            </a:r>
          </a:p>
          <a:p>
            <a:pPr lvl="1" algn="just"/>
            <a:r>
              <a:rPr lang="en-US" altLang="zh-CN" sz="1400" dirty="0" smtClean="0"/>
              <a:t>Imagination</a:t>
            </a:r>
            <a:r>
              <a:rPr lang="en-US" altLang="zh-CN" sz="1400" dirty="0"/>
              <a:t>: The virtual environment inspires the imagination of users</a:t>
            </a:r>
            <a:r>
              <a:rPr lang="en-US" altLang="zh-CN" sz="1400" dirty="0" smtClean="0"/>
              <a:t>.</a:t>
            </a:r>
          </a:p>
          <a:p>
            <a:pPr algn="just"/>
            <a:r>
              <a:rPr lang="en-US" altLang="zh-CN" sz="1600" dirty="0"/>
              <a:t>Accordingly, the experience evaluation factors of VR include sense of reality, interaction, and pleasure. 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2022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12" name="矩形 11"/>
          <p:cNvSpPr/>
          <p:nvPr/>
        </p:nvSpPr>
        <p:spPr>
          <a:xfrm>
            <a:off x="8179723" y="3505200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pSp>
        <p:nvGrpSpPr>
          <p:cNvPr id="43" name="组合 42"/>
          <p:cNvGrpSpPr/>
          <p:nvPr/>
        </p:nvGrpSpPr>
        <p:grpSpPr>
          <a:xfrm>
            <a:off x="457201" y="3733801"/>
            <a:ext cx="8305799" cy="2666999"/>
            <a:chOff x="457201" y="3733801"/>
            <a:chExt cx="8305799" cy="2666999"/>
          </a:xfrm>
        </p:grpSpPr>
        <p:sp>
          <p:nvSpPr>
            <p:cNvPr id="7" name="矩形 6"/>
            <p:cNvSpPr/>
            <p:nvPr/>
          </p:nvSpPr>
          <p:spPr bwMode="auto">
            <a:xfrm>
              <a:off x="2286000" y="3733801"/>
              <a:ext cx="1611211" cy="381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Sense</a:t>
              </a:r>
              <a:r>
                <a:rPr kumimoji="0" lang="en-US" altLang="zh-CN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of reality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4105276" y="3733801"/>
              <a:ext cx="1751012" cy="381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Sense</a:t>
              </a:r>
              <a:r>
                <a:rPr kumimoji="0" lang="en-US" altLang="zh-CN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of interaction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064352" y="3733801"/>
              <a:ext cx="1799099" cy="3810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Sense</a:t>
              </a:r>
              <a:r>
                <a:rPr kumimoji="0" lang="en-US" altLang="zh-CN" sz="14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of pleasure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57201" y="3921224"/>
              <a:ext cx="152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Experience factor</a:t>
              </a:r>
              <a:endParaRPr lang="zh-CN" alt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2286000" y="4268787"/>
              <a:ext cx="1611211" cy="1293813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285750" marR="0" indent="-28575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Resolution</a:t>
              </a:r>
            </a:p>
            <a:p>
              <a:pPr marL="285750" marR="0" indent="-28575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Frame rate</a:t>
              </a:r>
            </a:p>
            <a:p>
              <a:pPr marL="285750" marR="0" indent="-28575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FOV</a:t>
              </a:r>
            </a:p>
            <a:p>
              <a:pPr marL="285750" marR="0" indent="-28575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Color depth</a:t>
              </a:r>
            </a:p>
            <a:p>
              <a:pPr marL="285750" marR="0" indent="-28575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Coding &amp; compression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4105276" y="4268787"/>
              <a:ext cx="1751012" cy="1293813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Initial buffer time</a:t>
              </a:r>
              <a:endParaRPr kumimoji="0" lang="en-US" altLang="zh-CN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Motion sensory conflict</a:t>
              </a:r>
              <a:endParaRPr kumimoji="0" lang="en-US" altLang="zh-CN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Operation latency</a:t>
              </a:r>
              <a:endParaRPr kumimoji="0" lang="en-US" altLang="zh-CN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6064352" y="4268787"/>
              <a:ext cx="2698648" cy="1293813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Stalling (time and duration percentage)</a:t>
              </a:r>
              <a:endParaRPr kumimoji="0" lang="en-US" altLang="zh-CN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Artifacts (times and duration/area percentage)</a:t>
              </a:r>
            </a:p>
            <a:p>
              <a:pPr marL="285750" indent="-285750" eaLnBrk="0" latinLnBrk="0" hangingPunct="0">
                <a:buFont typeface="Arial" panose="020B0604020202020204" pitchFamily="34" charset="0"/>
                <a:buChar char="•"/>
              </a:pPr>
              <a:r>
                <a:rPr kumimoji="0"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Effective frame rate in gaming</a:t>
              </a: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2443905" y="6019800"/>
              <a:ext cx="12954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Bandwidth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4490244" y="6019800"/>
              <a:ext cx="981075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Delay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6372219" y="6019800"/>
              <a:ext cx="1310251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Packet loss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57201" y="4873029"/>
              <a:ext cx="152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Service indicator</a:t>
              </a:r>
              <a:endParaRPr lang="zh-CN" alt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57201" y="6019800"/>
              <a:ext cx="152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Network indicator</a:t>
              </a:r>
              <a:endParaRPr lang="zh-CN" alt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3" name="直接箭头连接符 22"/>
            <p:cNvCxnSpPr>
              <a:stCxn id="15" idx="2"/>
              <a:endCxn id="18" idx="0"/>
            </p:cNvCxnSpPr>
            <p:nvPr/>
          </p:nvCxnSpPr>
          <p:spPr bwMode="auto">
            <a:xfrm flipH="1">
              <a:off x="3091605" y="5562600"/>
              <a:ext cx="1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V="1">
              <a:off x="3429000" y="5867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3429000" y="5867400"/>
              <a:ext cx="1219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4648200" y="5867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直接连接符 34"/>
            <p:cNvCxnSpPr>
              <a:stCxn id="19" idx="0"/>
              <a:endCxn id="16" idx="2"/>
            </p:cNvCxnSpPr>
            <p:nvPr/>
          </p:nvCxnSpPr>
          <p:spPr bwMode="auto">
            <a:xfrm flipV="1">
              <a:off x="4980782" y="55626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6" name="直接连接符 35"/>
            <p:cNvCxnSpPr/>
            <p:nvPr/>
          </p:nvCxnSpPr>
          <p:spPr bwMode="auto">
            <a:xfrm flipV="1">
              <a:off x="7086600" y="55626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V="1">
              <a:off x="4038600" y="5715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>
              <a:off x="4038600" y="5715000"/>
              <a:ext cx="27824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直接箭头连接符 41"/>
            <p:cNvCxnSpPr/>
            <p:nvPr/>
          </p:nvCxnSpPr>
          <p:spPr bwMode="auto">
            <a:xfrm flipV="1">
              <a:off x="6821016" y="5562600"/>
              <a:ext cx="0" cy="152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447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Cloud VR Network Development Strategy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Before we look into details of the network requirements of cloud VR, let’s divide the cloud VR development into three phases:</a:t>
            </a:r>
          </a:p>
          <a:p>
            <a:pPr lvl="1" algn="just"/>
            <a:r>
              <a:rPr lang="en-US" altLang="zh-CN" sz="1600" dirty="0" smtClean="0"/>
              <a:t>Fair-experience </a:t>
            </a:r>
            <a:r>
              <a:rPr lang="en-US" altLang="zh-CN" sz="1600" dirty="0"/>
              <a:t>phase: Home </a:t>
            </a:r>
            <a:r>
              <a:rPr lang="en-US" altLang="zh-CN" sz="1600" dirty="0" smtClean="0"/>
              <a:t>WLAN </a:t>
            </a:r>
            <a:r>
              <a:rPr lang="en-US" altLang="zh-CN" sz="1600" dirty="0"/>
              <a:t>networks are added, and 4K-ready bearer network </a:t>
            </a:r>
            <a:r>
              <a:rPr lang="en-US" altLang="zh-CN" sz="1600" dirty="0" smtClean="0"/>
              <a:t>expansion and upgrade </a:t>
            </a:r>
            <a:r>
              <a:rPr lang="en-US" altLang="zh-CN" sz="1600" dirty="0"/>
              <a:t>are performed. </a:t>
            </a:r>
            <a:endParaRPr lang="en-US" altLang="zh-CN" sz="1600" dirty="0" smtClean="0"/>
          </a:p>
          <a:p>
            <a:pPr lvl="1" algn="just"/>
            <a:r>
              <a:rPr lang="en-US" altLang="zh-CN" sz="1600" dirty="0" smtClean="0"/>
              <a:t>Comfortable-experience </a:t>
            </a:r>
            <a:r>
              <a:rPr lang="en-US" altLang="zh-CN" sz="1600" dirty="0"/>
              <a:t>phase: Home WLAN and bearer networks are upgraded to </a:t>
            </a:r>
            <a:r>
              <a:rPr lang="en-US" altLang="zh-CN" sz="1600" dirty="0" smtClean="0"/>
              <a:t>guarantee bandwidth </a:t>
            </a:r>
            <a:r>
              <a:rPr lang="en-US" altLang="zh-CN" sz="1600" dirty="0"/>
              <a:t>and latency. </a:t>
            </a:r>
            <a:endParaRPr lang="en-US" altLang="zh-CN" sz="1600" dirty="0" smtClean="0"/>
          </a:p>
          <a:p>
            <a:pPr lvl="1" algn="just"/>
            <a:r>
              <a:rPr lang="en-US" altLang="zh-CN" sz="1600" dirty="0"/>
              <a:t>Ideal-experience phase: Networks are evolving towards higher bandwidth and lower </a:t>
            </a:r>
            <a:r>
              <a:rPr lang="en-US" altLang="zh-CN" sz="1600" dirty="0" smtClean="0"/>
              <a:t>latency</a:t>
            </a:r>
          </a:p>
          <a:p>
            <a:pPr lvl="1" algn="just"/>
            <a:endParaRPr lang="en-US" altLang="zh-CN" sz="1400" dirty="0"/>
          </a:p>
          <a:p>
            <a:pPr algn="just"/>
            <a:r>
              <a:rPr lang="en-US" altLang="zh-CN" sz="1800" dirty="0" smtClean="0"/>
              <a:t>Next we will discuss the cloud VR network requirement with regard to the three phases.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61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Deterministic Low Latency Required by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55805"/>
            <a:ext cx="7772400" cy="4343400"/>
          </a:xfrm>
        </p:spPr>
        <p:txBody>
          <a:bodyPr/>
          <a:lstStyle/>
          <a:p>
            <a:pPr algn="just"/>
            <a:r>
              <a:rPr lang="en-US" altLang="zh-CN" sz="1800" dirty="0"/>
              <a:t>For traditional 4K services, latency </a:t>
            </a:r>
            <a:r>
              <a:rPr lang="en-US" altLang="zh-CN" sz="1800" dirty="0" smtClean="0"/>
              <a:t>only slightly </a:t>
            </a:r>
            <a:r>
              <a:rPr lang="en-US" altLang="zh-CN" sz="1800" dirty="0"/>
              <a:t>affects the channel switching </a:t>
            </a:r>
            <a:r>
              <a:rPr lang="en-US" altLang="zh-CN" sz="1800" dirty="0" smtClean="0"/>
              <a:t>time and </a:t>
            </a:r>
            <a:r>
              <a:rPr lang="en-US" altLang="zh-CN" sz="1800" dirty="0"/>
              <a:t>loading duration. Therefore, the </a:t>
            </a:r>
            <a:r>
              <a:rPr lang="en-US" altLang="zh-CN" sz="1800" dirty="0" smtClean="0"/>
              <a:t>latency requirements </a:t>
            </a:r>
            <a:r>
              <a:rPr lang="en-US" altLang="zh-CN" sz="1800" dirty="0"/>
              <a:t>for traditional 4K services </a:t>
            </a:r>
            <a:r>
              <a:rPr lang="en-US" altLang="zh-CN" sz="1800" dirty="0" smtClean="0"/>
              <a:t>are not demanding.</a:t>
            </a:r>
          </a:p>
          <a:p>
            <a:pPr algn="just"/>
            <a:r>
              <a:rPr lang="en-US" altLang="zh-CN" sz="1800" dirty="0"/>
              <a:t>However, the latency must be </a:t>
            </a:r>
            <a:r>
              <a:rPr lang="en-US" altLang="zh-CN" sz="1800" dirty="0" smtClean="0"/>
              <a:t>deterministic for </a:t>
            </a:r>
            <a:r>
              <a:rPr lang="en-US" altLang="zh-CN" sz="1800" dirty="0"/>
              <a:t>strong-interaction VR services, </a:t>
            </a:r>
            <a:r>
              <a:rPr lang="en-US" altLang="zh-CN" sz="1800" dirty="0" smtClean="0"/>
              <a:t>because images </a:t>
            </a:r>
            <a:r>
              <a:rPr lang="en-US" altLang="zh-CN" sz="1800" dirty="0"/>
              <a:t>are remotely rendered in the </a:t>
            </a:r>
            <a:r>
              <a:rPr lang="en-US" altLang="zh-CN" sz="1800" dirty="0" smtClean="0"/>
              <a:t>cloud. Otherwise</a:t>
            </a:r>
            <a:r>
              <a:rPr lang="en-US" altLang="zh-CN" sz="1800" dirty="0"/>
              <a:t>, the screen refresh quality </a:t>
            </a:r>
            <a:r>
              <a:rPr lang="en-US" altLang="zh-CN" sz="1800" dirty="0" smtClean="0"/>
              <a:t>and user </a:t>
            </a:r>
            <a:r>
              <a:rPr lang="en-US" altLang="zh-CN" sz="1800" dirty="0"/>
              <a:t>interaction are compromised</a:t>
            </a:r>
            <a:r>
              <a:rPr lang="en-US" altLang="zh-CN" sz="1800" dirty="0" smtClean="0"/>
              <a:t>.</a:t>
            </a:r>
          </a:p>
          <a:p>
            <a:pPr algn="just"/>
            <a:r>
              <a:rPr lang="en-US" altLang="zh-CN" sz="1800" dirty="0"/>
              <a:t>The following table </a:t>
            </a:r>
            <a:r>
              <a:rPr lang="en-US" altLang="zh-CN" sz="1800" dirty="0" smtClean="0"/>
              <a:t>provides recommended </a:t>
            </a:r>
            <a:r>
              <a:rPr lang="en-US" altLang="zh-CN" sz="1800" dirty="0"/>
              <a:t>network latency levels for home </a:t>
            </a:r>
            <a:r>
              <a:rPr lang="en-US" altLang="zh-CN" sz="1800" dirty="0" smtClean="0"/>
              <a:t>WLAN, </a:t>
            </a:r>
            <a:r>
              <a:rPr lang="en-US" altLang="zh-CN" sz="1800" dirty="0"/>
              <a:t>fixed access network, and metro network latency, </a:t>
            </a:r>
            <a:r>
              <a:rPr lang="en-US" altLang="zh-CN" sz="1800" dirty="0" smtClean="0"/>
              <a:t>according to </a:t>
            </a:r>
            <a:r>
              <a:rPr lang="en-US" altLang="zh-CN" sz="1800" dirty="0"/>
              <a:t>the theoretical models and actual </a:t>
            </a:r>
            <a:r>
              <a:rPr lang="en-US" altLang="zh-CN" sz="1800" dirty="0" smtClean="0"/>
              <a:t>test results</a:t>
            </a:r>
            <a:r>
              <a:rPr lang="en-US" altLang="zh-CN" sz="1800" dirty="0"/>
              <a:t>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9" name="矩形 8"/>
          <p:cNvSpPr/>
          <p:nvPr/>
        </p:nvSpPr>
        <p:spPr>
          <a:xfrm>
            <a:off x="8202377" y="4454397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23776"/>
              </p:ext>
            </p:extLst>
          </p:nvPr>
        </p:nvGraphicFramePr>
        <p:xfrm>
          <a:off x="952500" y="4343400"/>
          <a:ext cx="73152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E2E Network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RTT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WLAN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Fixed Access Network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Metro Network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09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Deterministic Low Latency Required by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55805"/>
            <a:ext cx="7772400" cy="4343400"/>
          </a:xfrm>
        </p:spPr>
        <p:txBody>
          <a:bodyPr/>
          <a:lstStyle/>
          <a:p>
            <a:r>
              <a:rPr lang="en-US" altLang="zh-CN" sz="1800" dirty="0"/>
              <a:t>Recommended E2E latency planning for strong-interaction VR </a:t>
            </a:r>
            <a:r>
              <a:rPr lang="en-US" altLang="zh-CN" sz="1800" dirty="0" smtClean="0"/>
              <a:t>services</a:t>
            </a:r>
            <a:r>
              <a:rPr lang="en-US" altLang="zh-CN" sz="1800" dirty="0"/>
              <a:t>: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9" name="矩形 8"/>
          <p:cNvSpPr/>
          <p:nvPr/>
        </p:nvSpPr>
        <p:spPr>
          <a:xfrm>
            <a:off x="8097794" y="1937908"/>
            <a:ext cx="378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481097"/>
              </p:ext>
            </p:extLst>
          </p:nvPr>
        </p:nvGraphicFramePr>
        <p:xfrm>
          <a:off x="457200" y="2161839"/>
          <a:ext cx="7848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20"/>
                <a:gridCol w="1783080"/>
                <a:gridCol w="1582918"/>
                <a:gridCol w="1553537"/>
                <a:gridCol w="1359345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processing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Network Transmission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Terminal processing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Procedure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Content/GPU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engine</a:t>
                      </a:r>
                    </a:p>
                    <a:p>
                      <a:pPr algn="l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</a:t>
                      </a:r>
                    </a:p>
                    <a:p>
                      <a:pPr algn="l"/>
                      <a:endParaRPr lang="en-US" altLang="zh-CN" sz="14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Logic computing</a:t>
                      </a:r>
                    </a:p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Content rendering</a:t>
                      </a:r>
                    </a:p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Coding, and data</a:t>
                      </a:r>
                    </a:p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transmission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Bearer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network</a:t>
                      </a:r>
                    </a:p>
                    <a:p>
                      <a:pPr algn="ctr"/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Home-Wi-Fi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Decoding &amp;</a:t>
                      </a:r>
                    </a:p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synchronization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Asynchronous time wrapping, anti-distortion and light-up of the screen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Delay planning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(Fair/comfortable/ideal-experience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6ms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Delay requirements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(Fair/comfortable/ideal-experience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Cloud rendering and streaming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delay: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en-US" altLang="zh-CN" sz="1400" baseline="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MTP: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</a:t>
                      </a:r>
                      <a:r>
                        <a:rPr lang="zh-CN" altLang="en-US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0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Bandwidth Requirements of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/>
              <a:t>The immersive terminals of Cloud VR have a greater FOV than a traditional TV. To achieve the </a:t>
            </a:r>
            <a:r>
              <a:rPr lang="en-US" altLang="zh-CN" sz="1800" dirty="0" smtClean="0"/>
              <a:t>same definition </a:t>
            </a:r>
            <a:r>
              <a:rPr lang="en-US" altLang="zh-CN" sz="1800" dirty="0"/>
              <a:t>as 4K video, the resolution, frame rate, and bitrate of Cloud VR must be higher than those </a:t>
            </a:r>
            <a:r>
              <a:rPr lang="en-US" altLang="zh-CN" sz="1800" dirty="0" smtClean="0"/>
              <a:t>of the </a:t>
            </a:r>
            <a:r>
              <a:rPr lang="en-US" altLang="zh-CN" sz="1800" dirty="0"/>
              <a:t>4K video services, posing higher bandwidth requirements on networks. </a:t>
            </a:r>
            <a:endParaRPr lang="en-US" altLang="zh-CN" sz="1800" dirty="0" smtClean="0"/>
          </a:p>
          <a:p>
            <a:pPr algn="just"/>
            <a:r>
              <a:rPr lang="en-US" altLang="zh-CN" sz="1800" dirty="0"/>
              <a:t>According to the actual tests and theoretical analysis, Cloud VR has the following </a:t>
            </a:r>
            <a:r>
              <a:rPr lang="en-US" altLang="zh-CN" sz="1800" dirty="0" smtClean="0"/>
              <a:t>bandwidth requirements</a:t>
            </a:r>
            <a:r>
              <a:rPr lang="en-US" altLang="zh-CN" sz="1800" dirty="0"/>
              <a:t>: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8" name="矩形 7"/>
          <p:cNvSpPr/>
          <p:nvPr/>
        </p:nvSpPr>
        <p:spPr>
          <a:xfrm>
            <a:off x="8361824" y="3785800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24922"/>
              </p:ext>
            </p:extLst>
          </p:nvPr>
        </p:nvGraphicFramePr>
        <p:xfrm>
          <a:off x="952500" y="3886200"/>
          <a:ext cx="73152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Network KPI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 Video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 of VR</a:t>
                      </a:r>
                    </a:p>
                    <a:p>
                      <a:pPr algn="ctr"/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(4K Panorama)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 of VR</a:t>
                      </a:r>
                    </a:p>
                    <a:p>
                      <a:pPr algn="ctr"/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(8K Panorama)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 of VR</a:t>
                      </a:r>
                    </a:p>
                    <a:p>
                      <a:pPr algn="ctr"/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(12K/24K Panorama)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per service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Mbit/s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400" baseline="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56826"/>
            <a:ext cx="7772400" cy="914400"/>
          </a:xfrm>
        </p:spPr>
        <p:txBody>
          <a:bodyPr/>
          <a:lstStyle/>
          <a:p>
            <a:r>
              <a:rPr lang="en-US" altLang="zh-CN" dirty="0"/>
              <a:t>Bandwidth Requirements of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71974"/>
            <a:ext cx="7772400" cy="43434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</a:t>
            </a:r>
            <a:r>
              <a:rPr lang="en-US" altLang="zh-CN" sz="1800" dirty="0"/>
              <a:t>estimated bandwidths required by VR video services in </a:t>
            </a:r>
            <a:r>
              <a:rPr lang="en-US" altLang="zh-CN" sz="1800" dirty="0" smtClean="0"/>
              <a:t>the three </a:t>
            </a:r>
            <a:r>
              <a:rPr lang="en-US" altLang="zh-CN" sz="1800" dirty="0"/>
              <a:t>phases of Cloud VR development are as follows:</a:t>
            </a:r>
            <a:endParaRPr lang="zh-CN" altLang="en-US" sz="18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060106"/>
              </p:ext>
            </p:extLst>
          </p:nvPr>
        </p:nvGraphicFramePr>
        <p:xfrm>
          <a:off x="389142" y="1981200"/>
          <a:ext cx="8526259" cy="4408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163"/>
                <a:gridCol w="1160495"/>
                <a:gridCol w="1981200"/>
                <a:gridCol w="2167136"/>
                <a:gridCol w="2176265"/>
              </a:tblGrid>
              <a:tr h="45597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3726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 full-view resolution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 (3840*1920)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 (7680*3840)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12K (11520*5760)/24K(23040*11520)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 terminal resolution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90° to 110°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 to 140°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Color depth (bits)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10~12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Coding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standard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H.264/265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H.265/266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Frame rate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60~120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Compression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ratio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410(12K),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1050(24K)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148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VR video service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bitrate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90 Mbit/s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50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290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1090 Mbit/s(24K)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155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580 Mbit/s(24K)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1480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bandwidth requirement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140 Mbit/s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75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440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 </a:t>
                      </a:r>
                      <a:r>
                        <a:rPr lang="en-US" altLang="zh-CN" sz="120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/s(24K)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230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870 Mbit/s(24K)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21016" y="6495328"/>
            <a:ext cx="17229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95328"/>
            <a:ext cx="530225" cy="182562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 dirty="0"/>
          </a:p>
        </p:txBody>
      </p:sp>
      <p:sp>
        <p:nvSpPr>
          <p:cNvPr id="9" name="矩形 8"/>
          <p:cNvSpPr/>
          <p:nvPr/>
        </p:nvSpPr>
        <p:spPr>
          <a:xfrm>
            <a:off x="8618131" y="1856601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95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56826"/>
            <a:ext cx="7772400" cy="914400"/>
          </a:xfrm>
        </p:spPr>
        <p:txBody>
          <a:bodyPr/>
          <a:lstStyle/>
          <a:p>
            <a:r>
              <a:rPr lang="en-US" altLang="zh-CN" dirty="0"/>
              <a:t>Bandwidth Requirements of Cloud VR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71974"/>
            <a:ext cx="7772400" cy="4343400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estimated </a:t>
            </a:r>
            <a:r>
              <a:rPr lang="en-US" altLang="zh-CN" sz="1800" dirty="0"/>
              <a:t>per-user bandwidths required by </a:t>
            </a:r>
            <a:r>
              <a:rPr lang="en-US" altLang="zh-CN" sz="1800" dirty="0" smtClean="0"/>
              <a:t>strong-interaction services </a:t>
            </a:r>
            <a:r>
              <a:rPr lang="en-US" altLang="zh-CN" sz="1800" dirty="0"/>
              <a:t>in the three phases of Cloud VR development are as follows:</a:t>
            </a:r>
            <a:endParaRPr lang="zh-CN" altLang="en-US" sz="18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18805"/>
              </p:ext>
            </p:extLst>
          </p:nvPr>
        </p:nvGraphicFramePr>
        <p:xfrm>
          <a:off x="389142" y="1981200"/>
          <a:ext cx="8526259" cy="4317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163"/>
                <a:gridCol w="1160495"/>
                <a:gridCol w="1981200"/>
                <a:gridCol w="2167136"/>
                <a:gridCol w="2176265"/>
              </a:tblGrid>
              <a:tr h="45597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Comfortable-experience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Ideal-experience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Phase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3726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 content resolution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2K (equivalent full-view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resolution: 4K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 (equivalent full-view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resolution: 8K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8K/16K (equivalent full-view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resolution: 12K/24K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 terminal resolution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 smtClean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8K/16K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90° to 110°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120° to 140°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Color depth (bits)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10~12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Coding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standard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H.264/265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H.265/266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8219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Compression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ratio (I-frame/P-frame)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25/75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38/165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50/255(8K),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83/585 (16K)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148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Strong-interaction VR service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bitrate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 Mbit/s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Full-view: 290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1090 Mbit/s(24K)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FOV: 155 Mbit/s (12K)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580 Mbit/s(24K)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1480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en-US" altLang="zh-CN" sz="1200" baseline="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bandwidth requirement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Mbit/s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260 Mbit/s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Mbit/s (8K)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 </a:t>
                      </a:r>
                      <a:r>
                        <a:rPr lang="en-US" altLang="zh-CN" sz="1200" dirty="0" err="1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Gbit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/s (16K)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2022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21016" y="6495328"/>
            <a:ext cx="1722909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Ross Jian Yu,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95328"/>
            <a:ext cx="530225" cy="182562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 dirty="0"/>
          </a:p>
        </p:txBody>
      </p:sp>
      <p:sp>
        <p:nvSpPr>
          <p:cNvPr id="9" name="矩形 8"/>
          <p:cNvSpPr/>
          <p:nvPr/>
        </p:nvSpPr>
        <p:spPr>
          <a:xfrm>
            <a:off x="8618131" y="1737151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81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187931</TotalTime>
  <Words>2367</Words>
  <Application>Microsoft Office PowerPoint</Application>
  <PresentationFormat>全屏显示(4:3)</PresentationFormat>
  <Paragraphs>468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Arial Unicode MS</vt:lpstr>
      <vt:lpstr>Gulim</vt:lpstr>
      <vt:lpstr>Gulim</vt:lpstr>
      <vt:lpstr>MS Gothic</vt:lpstr>
      <vt:lpstr>Arial</vt:lpstr>
      <vt:lpstr>Calibri</vt:lpstr>
      <vt:lpstr>Times New Roman</vt:lpstr>
      <vt:lpstr>Wingdings</vt:lpstr>
      <vt:lpstr>802-11-Submission</vt:lpstr>
      <vt:lpstr>Cloud VR Use Case and Requirements</vt:lpstr>
      <vt:lpstr>Cloud VR</vt:lpstr>
      <vt:lpstr>Network Requirements of Cloud VR</vt:lpstr>
      <vt:lpstr>Cloud VR Network Development Strategy</vt:lpstr>
      <vt:lpstr>Deterministic Low Latency Required by Cloud VR</vt:lpstr>
      <vt:lpstr>Deterministic Low Latency Required by Cloud VR</vt:lpstr>
      <vt:lpstr>Bandwidth Requirements of Cloud VR</vt:lpstr>
      <vt:lpstr>Bandwidth Requirements of Cloud VR</vt:lpstr>
      <vt:lpstr>Bandwidth Requirements of Cloud VR</vt:lpstr>
      <vt:lpstr>Packet Loss Requirements of Cloud VR</vt:lpstr>
      <vt:lpstr>Network KPI Requirements Summary</vt:lpstr>
      <vt:lpstr>Some enablers for Cloud VR Requirements</vt:lpstr>
      <vt:lpstr>QoS enhancement</vt:lpstr>
      <vt:lpstr>Unequal error protection (UEP)</vt:lpstr>
      <vt:lpstr>Summary</vt:lpstr>
      <vt:lpstr>Reference</vt:lpstr>
      <vt:lpstr>Reference (cont’d)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Yujian (Ross Yu)</cp:lastModifiedBy>
  <cp:revision>3793</cp:revision>
  <cp:lastPrinted>2016-07-18T07:45:05Z</cp:lastPrinted>
  <dcterms:created xsi:type="dcterms:W3CDTF">2007-05-21T21:00:37Z</dcterms:created>
  <dcterms:modified xsi:type="dcterms:W3CDTF">2022-07-08T07:50:29Z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(3)GS3T6KcCrYPdh6+sQNrCVp1z7kyF87XoS4K0NDK33YxSrnZB3sabya3+IlM0YgWTiAe3M6h2
S8Pv01MzO9MP4I6LAqBMfFpyax9/Nt1Xp8MDTTbWSUbbSQ0MRIBJDOep/XOaEnVeM2aoxdxC
ZZHdd3GuNLQSmNc+SnyFgWfqA1MsiQel78F3KxqUKXrtdFG7gHINcD4jHkJNHhS3VmimFQ0G
nW5yLyWXzNz2/xzvFO</vt:lpwstr>
  </property>
  <property fmtid="{D5CDD505-2E9C-101B-9397-08002B2CF9AE}" pid="3" name="_2015_ms_pID_7253431">
    <vt:lpwstr>f4fYuZPn1ojjoYh2xllba0N02rXjOKzH1R6vwOElmPDo+RubdhPj1V
qRsPC3Dh1Zzm7KJJ/ATAwxMGWWQuB7ZQycZmlv2OkswYMRd1Iq4r0lIn5DRuB5tHm6L5Dw0S
84R3yO3Mz8maK82ngoaShfrRmimaFEHeBEhYw0uNctXzb/copKZzpklIVztWsAewmm5xSFyg
ezKkZokQvGP9QAHAss2sT0kUFb0Zx9RO4WuN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1656532704</vt:lpwstr>
  </property>
</Properties>
</file>