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09" r:id="rId4"/>
    <p:sldId id="316" r:id="rId5"/>
    <p:sldId id="287" r:id="rId6"/>
    <p:sldId id="308" r:id="rId7"/>
    <p:sldId id="379" r:id="rId8"/>
    <p:sldId id="300" r:id="rId9"/>
    <p:sldId id="301" r:id="rId10"/>
    <p:sldId id="303" r:id="rId11"/>
    <p:sldId id="304" r:id="rId12"/>
    <p:sldId id="305" r:id="rId13"/>
    <p:sldId id="302" r:id="rId14"/>
    <p:sldId id="306" r:id="rId15"/>
    <p:sldId id="342" r:id="rId16"/>
    <p:sldId id="343" r:id="rId17"/>
    <p:sldId id="382" r:id="rId18"/>
    <p:sldId id="385" r:id="rId19"/>
    <p:sldId id="383" r:id="rId20"/>
    <p:sldId id="381" r:id="rId21"/>
    <p:sldId id="347" r:id="rId22"/>
    <p:sldId id="344" r:id="rId23"/>
    <p:sldId id="372" r:id="rId24"/>
    <p:sldId id="322" r:id="rId25"/>
    <p:sldId id="320" r:id="rId26"/>
    <p:sldId id="327" r:id="rId27"/>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27"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802.11-22/0945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802.11-22/0945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802.11-22/0945</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802.11-22/0945</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802.11-22/0945r00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June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21,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2022-06-21</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409973476"/>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towards EC Approval – Feedback from WG Chair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000414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0101E-065E-6D12-CC53-9C33D410D985}"/>
              </a:ext>
            </a:extLst>
          </p:cNvPr>
          <p:cNvSpPr>
            <a:spLocks noGrp="1"/>
          </p:cNvSpPr>
          <p:nvPr>
            <p:ph type="title"/>
          </p:nvPr>
        </p:nvSpPr>
        <p:spPr/>
        <p:txBody>
          <a:bodyPr/>
          <a:lstStyle/>
          <a:p>
            <a:r>
              <a:rPr lang="en-US" dirty="0"/>
              <a:t>Suggestion from WG Chair</a:t>
            </a:r>
          </a:p>
        </p:txBody>
      </p:sp>
      <p:sp>
        <p:nvSpPr>
          <p:cNvPr id="3" name="Content Placeholder 2">
            <a:extLst>
              <a:ext uri="{FF2B5EF4-FFF2-40B4-BE49-F238E27FC236}">
                <a16:creationId xmlns:a16="http://schemas.microsoft.com/office/drawing/2014/main" id="{129ACD8B-C8C2-9C1A-D6BD-9084A91A62E3}"/>
              </a:ext>
            </a:extLst>
          </p:cNvPr>
          <p:cNvSpPr>
            <a:spLocks noGrp="1"/>
          </p:cNvSpPr>
          <p:nvPr>
            <p:ph idx="1"/>
          </p:nvPr>
        </p:nvSpPr>
        <p:spPr>
          <a:xfrm>
            <a:off x="539552" y="1347614"/>
            <a:ext cx="4187825" cy="3084910"/>
          </a:xfrm>
        </p:spPr>
        <p:txBody>
          <a:bodyPr/>
          <a:lstStyle/>
          <a:p>
            <a:pPr marL="285750" indent="-285750">
              <a:buFont typeface="Arial" panose="020B0604020202020204" pitchFamily="34" charset="0"/>
              <a:buChar char="•"/>
            </a:pPr>
            <a:r>
              <a:rPr lang="en-US" sz="1600" dirty="0"/>
              <a:t>Feedback from WG Chair:</a:t>
            </a:r>
          </a:p>
          <a:p>
            <a:pPr marL="585788" lvl="1" indent="-285750">
              <a:buFont typeface="Arial" panose="020B0604020202020204" pitchFamily="34" charset="0"/>
              <a:buChar char="•"/>
            </a:pPr>
            <a:r>
              <a:rPr lang="en-US" sz="1400" dirty="0"/>
              <a:t>There were about 200 comments on D3.0.</a:t>
            </a:r>
          </a:p>
          <a:p>
            <a:pPr marL="585788" lvl="1" indent="-285750">
              <a:buFont typeface="Arial" panose="020B0604020202020204" pitchFamily="34" charset="0"/>
              <a:buChar char="•"/>
            </a:pPr>
            <a:r>
              <a:rPr lang="en-US" sz="1400" dirty="0"/>
              <a:t>Usually we go to the EC with the request for proceeding to SA ballot with many fewer comments received in a ballot, and fewer Disapprove voters.</a:t>
            </a:r>
          </a:p>
          <a:p>
            <a:pPr marL="285750" indent="-285750">
              <a:buFont typeface="Arial" panose="020B0604020202020204" pitchFamily="34" charset="0"/>
              <a:buChar char="•"/>
            </a:pPr>
            <a:r>
              <a:rPr lang="en-US" sz="2000" b="1" dirty="0">
                <a:cs typeface="+mn-cs"/>
              </a:rPr>
              <a:t>Suggestion:</a:t>
            </a:r>
          </a:p>
          <a:p>
            <a:pPr marL="585788" lvl="1" indent="-285750">
              <a:buFont typeface="Arial" panose="020B0604020202020204" pitchFamily="34" charset="0"/>
              <a:buChar char="•"/>
            </a:pPr>
            <a:r>
              <a:rPr lang="en-US" sz="1400" dirty="0"/>
              <a:t>D4.0 out of July</a:t>
            </a:r>
          </a:p>
          <a:p>
            <a:pPr marL="585788" lvl="1" indent="-285750">
              <a:buFont typeface="Arial" panose="020B0604020202020204" pitchFamily="34" charset="0"/>
              <a:buChar char="•"/>
            </a:pPr>
            <a:r>
              <a:rPr lang="en-US" sz="1400" dirty="0"/>
              <a:t>D5.0 out of </a:t>
            </a:r>
            <a:r>
              <a:rPr lang="en-US" sz="1400" dirty="0">
                <a:highlight>
                  <a:srgbClr val="FFFF00"/>
                </a:highlight>
              </a:rPr>
              <a:t>September</a:t>
            </a:r>
            <a:r>
              <a:rPr lang="en-US" sz="1400" dirty="0"/>
              <a:t>, potential unchanged recirc, and </a:t>
            </a:r>
            <a:r>
              <a:rPr lang="en-US" sz="1400" dirty="0">
                <a:highlight>
                  <a:srgbClr val="FFFF00"/>
                </a:highlight>
              </a:rPr>
              <a:t>EC approval </a:t>
            </a:r>
            <a:r>
              <a:rPr lang="en-US" sz="1400" dirty="0"/>
              <a:t>to go to SA Ballot at October EC teleconference.</a:t>
            </a:r>
          </a:p>
          <a:p>
            <a:pPr marL="585788" lvl="1" indent="-285750">
              <a:buFont typeface="Arial" panose="020B0604020202020204" pitchFamily="34" charset="0"/>
              <a:buChar char="•"/>
            </a:pPr>
            <a:r>
              <a:rPr lang="en-US" sz="1400" dirty="0"/>
              <a:t>Month of </a:t>
            </a:r>
            <a:r>
              <a:rPr lang="en-US" sz="1400" dirty="0">
                <a:highlight>
                  <a:srgbClr val="FFFF00"/>
                </a:highlight>
              </a:rPr>
              <a:t>October - Initial SA ballot</a:t>
            </a:r>
            <a:r>
              <a:rPr lang="en-US" sz="1400" dirty="0"/>
              <a:t>, rather than August.</a:t>
            </a:r>
          </a:p>
        </p:txBody>
      </p:sp>
      <p:sp>
        <p:nvSpPr>
          <p:cNvPr id="4" name="Slide Number Placeholder 3">
            <a:extLst>
              <a:ext uri="{FF2B5EF4-FFF2-40B4-BE49-F238E27FC236}">
                <a16:creationId xmlns:a16="http://schemas.microsoft.com/office/drawing/2014/main" id="{9201C951-BF59-E36C-1579-C2997F72D38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F27CD87-DDA6-D5FE-BFF5-7AF14A7522D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434F26-3E5B-BA69-E958-C261E1A4C9A9}"/>
              </a:ext>
            </a:extLst>
          </p:cNvPr>
          <p:cNvSpPr>
            <a:spLocks noGrp="1"/>
          </p:cNvSpPr>
          <p:nvPr>
            <p:ph type="dt" idx="15"/>
          </p:nvPr>
        </p:nvSpPr>
        <p:spPr/>
        <p:txBody>
          <a:bodyPr/>
          <a:lstStyle/>
          <a:p>
            <a:r>
              <a:rPr lang="en-GB"/>
              <a:t>June 2022</a:t>
            </a:r>
            <a:endParaRPr lang="en-GB" dirty="0"/>
          </a:p>
        </p:txBody>
      </p:sp>
      <p:sp>
        <p:nvSpPr>
          <p:cNvPr id="7" name="Content Placeholder 2">
            <a:extLst>
              <a:ext uri="{FF2B5EF4-FFF2-40B4-BE49-F238E27FC236}">
                <a16:creationId xmlns:a16="http://schemas.microsoft.com/office/drawing/2014/main" id="{92CBF84C-1E09-792E-D9E9-FA3FD32436F3}"/>
              </a:ext>
            </a:extLst>
          </p:cNvPr>
          <p:cNvSpPr txBox="1">
            <a:spLocks/>
          </p:cNvSpPr>
          <p:nvPr/>
        </p:nvSpPr>
        <p:spPr bwMode="auto">
          <a:xfrm>
            <a:off x="4463860" y="1347614"/>
            <a:ext cx="4187825"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US" sz="1600" kern="0" dirty="0"/>
              <a:t>Original TG timeline</a:t>
            </a:r>
          </a:p>
          <a:p>
            <a:pPr marL="585788" lvl="1" indent="-285750">
              <a:buFont typeface="Arial" panose="020B0604020202020204" pitchFamily="34" charset="0"/>
              <a:buChar char="•"/>
            </a:pPr>
            <a:r>
              <a:rPr lang="en-US" sz="1400" kern="0" dirty="0">
                <a:highlight>
                  <a:srgbClr val="FFFF00"/>
                </a:highlight>
              </a:rPr>
              <a:t>July</a:t>
            </a:r>
            <a:r>
              <a:rPr lang="en-US" sz="1400" kern="0" dirty="0"/>
              <a:t>   2022</a:t>
            </a:r>
          </a:p>
          <a:p>
            <a:pPr marL="885825" lvl="2" indent="-285750">
              <a:buFont typeface="Arial" panose="020B0604020202020204" pitchFamily="34" charset="0"/>
              <a:buChar char="•"/>
            </a:pPr>
            <a:r>
              <a:rPr lang="en-US" sz="1400" kern="0" dirty="0"/>
              <a:t>D4.0 WG Recirculation LB</a:t>
            </a:r>
          </a:p>
          <a:p>
            <a:pPr marL="885825" lvl="2" indent="-285750">
              <a:buFont typeface="Arial" panose="020B0604020202020204" pitchFamily="34" charset="0"/>
              <a:buChar char="•"/>
            </a:pPr>
            <a:r>
              <a:rPr lang="en-US" sz="1400" kern="0" dirty="0">
                <a:highlight>
                  <a:srgbClr val="FFFF00"/>
                </a:highlight>
              </a:rPr>
              <a:t>EC Request for conditional approval </a:t>
            </a:r>
          </a:p>
          <a:p>
            <a:pPr marL="585788" lvl="1" indent="-285750">
              <a:buFont typeface="Arial" panose="020B0604020202020204" pitchFamily="34" charset="0"/>
              <a:buChar char="•"/>
            </a:pPr>
            <a:r>
              <a:rPr lang="en-US" sz="1400" kern="0" dirty="0"/>
              <a:t>Jul -- Sep 2022  D4.0-unchanged WG Recirculation LB (if required)</a:t>
            </a:r>
          </a:p>
          <a:p>
            <a:pPr marL="585788" lvl="1" indent="-285750">
              <a:buFont typeface="Arial" panose="020B0604020202020204" pitchFamily="34" charset="0"/>
              <a:buChar char="•"/>
            </a:pPr>
            <a:r>
              <a:rPr lang="en-US" sz="1400" kern="0" dirty="0">
                <a:highlight>
                  <a:srgbClr val="FFFF00"/>
                </a:highlight>
              </a:rPr>
              <a:t>August  Initial SAB (D4.0)</a:t>
            </a:r>
          </a:p>
          <a:p>
            <a:pPr marL="585788" lvl="1" indent="-285750">
              <a:buFont typeface="Arial" panose="020B0604020202020204" pitchFamily="34" charset="0"/>
              <a:buChar char="•"/>
            </a:pPr>
            <a:r>
              <a:rPr lang="en-US" sz="1400" kern="0" dirty="0"/>
              <a:t>January 2023  Recirculation SAB</a:t>
            </a:r>
          </a:p>
          <a:p>
            <a:pPr marL="585788" lvl="1" indent="-285750">
              <a:buFont typeface="Arial" panose="020B0604020202020204" pitchFamily="34" charset="0"/>
              <a:buChar char="•"/>
            </a:pPr>
            <a:r>
              <a:rPr lang="en-US" sz="1400" kern="0" dirty="0"/>
              <a:t>July 2023  EC approval to </a:t>
            </a:r>
            <a:r>
              <a:rPr lang="en-US" sz="1400" kern="0" dirty="0" err="1"/>
              <a:t>RevCom</a:t>
            </a:r>
            <a:endParaRPr lang="en-US" sz="1400" kern="0" dirty="0"/>
          </a:p>
          <a:p>
            <a:pPr marL="585788" lvl="1" indent="-285750">
              <a:buFont typeface="Arial" panose="020B0604020202020204" pitchFamily="34" charset="0"/>
              <a:buChar char="•"/>
            </a:pPr>
            <a:r>
              <a:rPr lang="en-US" sz="1400" kern="0" dirty="0"/>
              <a:t>July 2023  </a:t>
            </a:r>
            <a:r>
              <a:rPr lang="en-US" sz="1400" kern="0" dirty="0" err="1"/>
              <a:t>RevCom</a:t>
            </a:r>
            <a:r>
              <a:rPr lang="en-US" sz="1400" kern="0" dirty="0"/>
              <a:t>/SASB approval</a:t>
            </a:r>
          </a:p>
          <a:p>
            <a:pPr marL="285750" lvl="1" indent="-285750">
              <a:spcBef>
                <a:spcPts val="450"/>
              </a:spcBef>
              <a:buFont typeface="Arial" panose="020B0604020202020204" pitchFamily="34" charset="0"/>
              <a:buChar char="•"/>
            </a:pPr>
            <a:r>
              <a:rPr lang="en-US" sz="1600" b="1" kern="0" dirty="0"/>
              <a:t>Status voting pool:</a:t>
            </a:r>
          </a:p>
          <a:p>
            <a:pPr marL="585788" lvl="1" indent="-285750">
              <a:buFont typeface="Arial" panose="020B0604020202020204" pitchFamily="34" charset="0"/>
              <a:buChar char="•"/>
            </a:pPr>
            <a:r>
              <a:rPr lang="en-US" sz="1400" kern="0" dirty="0"/>
              <a:t>Current no voters: 18 (including 4 </a:t>
            </a:r>
            <a:r>
              <a:rPr lang="en-US" sz="1400" kern="0" dirty="0" err="1"/>
              <a:t>TGbc</a:t>
            </a:r>
            <a:r>
              <a:rPr lang="en-US" sz="1400" kern="0" dirty="0"/>
              <a:t> core members)</a:t>
            </a:r>
          </a:p>
        </p:txBody>
      </p:sp>
    </p:spTree>
    <p:extLst>
      <p:ext uri="{BB962C8B-B14F-4D97-AF65-F5344CB8AC3E}">
        <p14:creationId xmlns:p14="http://schemas.microsoft.com/office/powerpoint/2010/main" val="2905701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Comment Resolution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816850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June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June 28,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24</a:t>
            </a:fld>
            <a:endParaRPr lang="en-GB"/>
          </a:p>
        </p:txBody>
      </p:sp>
    </p:spTree>
    <p:extLst>
      <p:ext uri="{BB962C8B-B14F-4D97-AF65-F5344CB8AC3E}">
        <p14:creationId xmlns:p14="http://schemas.microsoft.com/office/powerpoint/2010/main" val="3438742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Webex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=md77f2f5a591d7398545dec9d927412a0</a:t>
            </a:r>
          </a:p>
          <a:p>
            <a:endParaRPr lang="en-GB" sz="1600" dirty="0"/>
          </a:p>
          <a:p>
            <a:r>
              <a:rPr lang="en-GB" sz="1600" dirty="0"/>
              <a:t>Meeting number: 2339 878 8806</a:t>
            </a:r>
          </a:p>
          <a:p>
            <a:r>
              <a:rPr lang="en-GB" sz="1600" dirty="0"/>
              <a:t>Meeting password: wireless (94735377 from phones and video systems)</a:t>
            </a:r>
          </a:p>
          <a:p>
            <a:endParaRPr lang="en-GB" sz="1600" dirty="0"/>
          </a:p>
          <a:p>
            <a:endParaRPr lang="en-GB" sz="1600" dirty="0">
              <a:highlight>
                <a:srgbClr val="FFFF00"/>
              </a:highlight>
            </a:endParaRP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Reminder: we have a 2-hour telco today</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Plan towards EC Approval – Feedback from WG Chair</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F37D-1BCC-0ACA-EAAA-D89A76F7F653}"/>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C2F9252-1C78-6E03-EE46-18FBF9A3D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5663395-E41A-66ED-761C-A743BFA2D73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103F3D-840C-52D4-886C-CEB85BB64619}"/>
              </a:ext>
            </a:extLst>
          </p:cNvPr>
          <p:cNvSpPr>
            <a:spLocks noGrp="1"/>
          </p:cNvSpPr>
          <p:nvPr>
            <p:ph type="dt" idx="15"/>
          </p:nvPr>
        </p:nvSpPr>
        <p:spPr/>
        <p:txBody>
          <a:bodyPr/>
          <a:lstStyle/>
          <a:p>
            <a:r>
              <a:rPr lang="en-GB"/>
              <a:t>June 2022</a:t>
            </a:r>
            <a:endParaRPr lang="en-GB" dirty="0"/>
          </a:p>
        </p:txBody>
      </p:sp>
      <p:graphicFrame>
        <p:nvGraphicFramePr>
          <p:cNvPr id="8" name="Content Placeholder 7">
            <a:extLst>
              <a:ext uri="{FF2B5EF4-FFF2-40B4-BE49-F238E27FC236}">
                <a16:creationId xmlns:a16="http://schemas.microsoft.com/office/drawing/2014/main" id="{87B043AA-97F4-58B8-94B7-9AD1A3667C77}"/>
              </a:ext>
            </a:extLst>
          </p:cNvPr>
          <p:cNvGraphicFramePr>
            <a:graphicFrameLocks noGrp="1"/>
          </p:cNvGraphicFramePr>
          <p:nvPr>
            <p:ph idx="1"/>
            <p:extLst>
              <p:ext uri="{D42A27DB-BD31-4B8C-83A1-F6EECF244321}">
                <p14:modId xmlns:p14="http://schemas.microsoft.com/office/powerpoint/2010/main" val="1006174122"/>
              </p:ext>
            </p:extLst>
          </p:nvPr>
        </p:nvGraphicFramePr>
        <p:xfrm>
          <a:off x="459583" y="1491630"/>
          <a:ext cx="7770812" cy="999564"/>
        </p:xfrm>
        <a:graphic>
          <a:graphicData uri="http://schemas.openxmlformats.org/drawingml/2006/table">
            <a:tbl>
              <a:tblPr>
                <a:tableStyleId>{5C22544A-7EE6-4342-B048-85BDC9FD1C3A}</a:tableStyleId>
              </a:tblPr>
              <a:tblGrid>
                <a:gridCol w="590937">
                  <a:extLst>
                    <a:ext uri="{9D8B030D-6E8A-4147-A177-3AD203B41FA5}">
                      <a16:colId xmlns:a16="http://schemas.microsoft.com/office/drawing/2014/main" val="1096890003"/>
                    </a:ext>
                  </a:extLst>
                </a:gridCol>
                <a:gridCol w="365306">
                  <a:extLst>
                    <a:ext uri="{9D8B030D-6E8A-4147-A177-3AD203B41FA5}">
                      <a16:colId xmlns:a16="http://schemas.microsoft.com/office/drawing/2014/main" val="691910006"/>
                    </a:ext>
                  </a:extLst>
                </a:gridCol>
                <a:gridCol w="365306">
                  <a:extLst>
                    <a:ext uri="{9D8B030D-6E8A-4147-A177-3AD203B41FA5}">
                      <a16:colId xmlns:a16="http://schemas.microsoft.com/office/drawing/2014/main" val="3133118728"/>
                    </a:ext>
                  </a:extLst>
                </a:gridCol>
                <a:gridCol w="365306">
                  <a:extLst>
                    <a:ext uri="{9D8B030D-6E8A-4147-A177-3AD203B41FA5}">
                      <a16:colId xmlns:a16="http://schemas.microsoft.com/office/drawing/2014/main" val="3414694260"/>
                    </a:ext>
                  </a:extLst>
                </a:gridCol>
                <a:gridCol w="558704">
                  <a:extLst>
                    <a:ext uri="{9D8B030D-6E8A-4147-A177-3AD203B41FA5}">
                      <a16:colId xmlns:a16="http://schemas.microsoft.com/office/drawing/2014/main" val="1957661368"/>
                    </a:ext>
                  </a:extLst>
                </a:gridCol>
                <a:gridCol w="1976950">
                  <a:extLst>
                    <a:ext uri="{9D8B030D-6E8A-4147-A177-3AD203B41FA5}">
                      <a16:colId xmlns:a16="http://schemas.microsoft.com/office/drawing/2014/main" val="711054830"/>
                    </a:ext>
                  </a:extLst>
                </a:gridCol>
                <a:gridCol w="1976950">
                  <a:extLst>
                    <a:ext uri="{9D8B030D-6E8A-4147-A177-3AD203B41FA5}">
                      <a16:colId xmlns:a16="http://schemas.microsoft.com/office/drawing/2014/main" val="1099342980"/>
                    </a:ext>
                  </a:extLst>
                </a:gridCol>
                <a:gridCol w="1571353">
                  <a:extLst>
                    <a:ext uri="{9D8B030D-6E8A-4147-A177-3AD203B41FA5}">
                      <a16:colId xmlns:a16="http://schemas.microsoft.com/office/drawing/2014/main" val="4164345785"/>
                    </a:ext>
                  </a:extLst>
                </a:gridCol>
              </a:tblGrid>
              <a:tr h="300944">
                <a:tc>
                  <a:txBody>
                    <a:bodyPr/>
                    <a:lstStyle/>
                    <a:p>
                      <a:pPr algn="l" fontAlgn="b"/>
                      <a:r>
                        <a:rPr lang="en-GB" sz="800" u="none" strike="noStrike">
                          <a:effectLst/>
                        </a:rPr>
                        <a:t>Discussion Order</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Year</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DCN</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Rev</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Group</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Title</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Author (Affiliation)</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Notes</a:t>
                      </a:r>
                      <a:endParaRPr lang="en-GB" sz="800" b="0" i="0" u="none" strike="noStrike">
                        <a:effectLst/>
                        <a:latin typeface="Arial" panose="020B0604020202020204" pitchFamily="34" charset="0"/>
                      </a:endParaRPr>
                    </a:p>
                  </a:txBody>
                  <a:tcPr marL="8061" marR="8061" marT="8061" marB="0" anchor="b"/>
                </a:tc>
                <a:extLst>
                  <a:ext uri="{0D108BD9-81ED-4DB2-BD59-A6C34878D82A}">
                    <a16:rowId xmlns:a16="http://schemas.microsoft.com/office/drawing/2014/main" val="603793431"/>
                  </a:ext>
                </a:extLst>
              </a:tr>
              <a:tr h="139724">
                <a:tc>
                  <a:txBody>
                    <a:bodyPr/>
                    <a:lstStyle/>
                    <a:p>
                      <a:pPr algn="r" fontAlgn="b"/>
                      <a:r>
                        <a:rPr lang="en-GB" sz="800" u="none" strike="noStrike">
                          <a:effectLst/>
                        </a:rPr>
                        <a:t>10</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2022</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937</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0</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TGbc</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CID 3071 Discussion</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Hitoshi Morioka (SRC Software)</a:t>
                      </a:r>
                      <a:endParaRPr lang="en-GB" sz="800" b="0" i="0" u="none" strike="noStrike">
                        <a:effectLst/>
                        <a:latin typeface="Arial" panose="020B0604020202020204" pitchFamily="34" charset="0"/>
                      </a:endParaRPr>
                    </a:p>
                  </a:txBody>
                  <a:tcPr marL="8061" marR="8061" marT="8061" marB="0" anchor="b"/>
                </a:tc>
                <a:tc>
                  <a:txBody>
                    <a:bodyPr/>
                    <a:lstStyle/>
                    <a:p>
                      <a:pPr algn="l" fontAlgn="b"/>
                      <a:endParaRPr lang="en-GB" sz="800" b="0" i="0" u="none" strike="noStrike">
                        <a:effectLst/>
                        <a:latin typeface="Arial" panose="020B0604020202020204" pitchFamily="34" charset="0"/>
                      </a:endParaRPr>
                    </a:p>
                  </a:txBody>
                  <a:tcPr marL="8061" marR="8061" marT="8061" marB="0" anchor="b"/>
                </a:tc>
                <a:extLst>
                  <a:ext uri="{0D108BD9-81ED-4DB2-BD59-A6C34878D82A}">
                    <a16:rowId xmlns:a16="http://schemas.microsoft.com/office/drawing/2014/main" val="1164752839"/>
                  </a:ext>
                </a:extLst>
              </a:tr>
              <a:tr h="139724">
                <a:tc>
                  <a:txBody>
                    <a:bodyPr/>
                    <a:lstStyle/>
                    <a:p>
                      <a:pPr algn="r" fontAlgn="b"/>
                      <a:r>
                        <a:rPr lang="en-GB" sz="800" u="none" strike="noStrike">
                          <a:effectLst/>
                        </a:rPr>
                        <a:t>11</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2022</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938</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0</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TGbc</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EBCS Traffic Stream Mapper Discussion</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Hitoshi Morioka (SRC Software)</a:t>
                      </a:r>
                      <a:endParaRPr lang="en-GB" sz="800" b="0" i="0" u="none" strike="noStrike">
                        <a:effectLst/>
                        <a:latin typeface="Arial" panose="020B0604020202020204" pitchFamily="34" charset="0"/>
                      </a:endParaRPr>
                    </a:p>
                  </a:txBody>
                  <a:tcPr marL="8061" marR="8061" marT="8061" marB="0" anchor="b"/>
                </a:tc>
                <a:tc>
                  <a:txBody>
                    <a:bodyPr/>
                    <a:lstStyle/>
                    <a:p>
                      <a:pPr algn="l" fontAlgn="b"/>
                      <a:endParaRPr lang="en-GB" sz="800" b="0" i="0" u="none" strike="noStrike">
                        <a:effectLst/>
                        <a:latin typeface="Arial" panose="020B0604020202020204" pitchFamily="34" charset="0"/>
                      </a:endParaRPr>
                    </a:p>
                  </a:txBody>
                  <a:tcPr marL="8061" marR="8061" marT="8061" marB="0" anchor="b"/>
                </a:tc>
                <a:extLst>
                  <a:ext uri="{0D108BD9-81ED-4DB2-BD59-A6C34878D82A}">
                    <a16:rowId xmlns:a16="http://schemas.microsoft.com/office/drawing/2014/main" val="1989866992"/>
                  </a:ext>
                </a:extLst>
              </a:tr>
              <a:tr h="139724">
                <a:tc>
                  <a:txBody>
                    <a:bodyPr/>
                    <a:lstStyle/>
                    <a:p>
                      <a:pPr algn="r" fontAlgn="b"/>
                      <a:r>
                        <a:rPr lang="en-GB" sz="800" u="none" strike="noStrike">
                          <a:effectLst/>
                        </a:rPr>
                        <a:t>12</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2022</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713</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15</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TGbc</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Resolutions Assigned to Hitoshi</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Hitoshi MORIOKA (SRC Software)</a:t>
                      </a:r>
                      <a:endParaRPr lang="en-GB" sz="800" b="0" i="0" u="none" strike="noStrike">
                        <a:effectLst/>
                        <a:latin typeface="Arial" panose="020B0604020202020204" pitchFamily="34" charset="0"/>
                      </a:endParaRPr>
                    </a:p>
                  </a:txBody>
                  <a:tcPr marL="8061" marR="8061" marT="8061" marB="0" anchor="b"/>
                </a:tc>
                <a:tc>
                  <a:txBody>
                    <a:bodyPr/>
                    <a:lstStyle/>
                    <a:p>
                      <a:pPr algn="l" fontAlgn="b"/>
                      <a:endParaRPr lang="en-GB" sz="800" b="0" i="0" u="none" strike="noStrike">
                        <a:effectLst/>
                        <a:latin typeface="Arial" panose="020B0604020202020204" pitchFamily="34" charset="0"/>
                      </a:endParaRPr>
                    </a:p>
                  </a:txBody>
                  <a:tcPr marL="8061" marR="8061" marT="8061" marB="0" anchor="b"/>
                </a:tc>
                <a:extLst>
                  <a:ext uri="{0D108BD9-81ED-4DB2-BD59-A6C34878D82A}">
                    <a16:rowId xmlns:a16="http://schemas.microsoft.com/office/drawing/2014/main" val="2457311702"/>
                  </a:ext>
                </a:extLst>
              </a:tr>
              <a:tr h="139724">
                <a:tc>
                  <a:txBody>
                    <a:bodyPr/>
                    <a:lstStyle/>
                    <a:p>
                      <a:pPr algn="r" fontAlgn="b"/>
                      <a:r>
                        <a:rPr lang="en-GB" sz="800" u="none" strike="noStrike">
                          <a:effectLst/>
                        </a:rPr>
                        <a:t>20</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2022</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939</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0</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TGbc</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Excel Comments 3011, 3018</a:t>
                      </a:r>
                      <a:endParaRPr lang="en-GB" sz="800" b="0" i="0" u="none" strike="noStrike">
                        <a:effectLst/>
                        <a:latin typeface="Arial" panose="020B0604020202020204" pitchFamily="34" charset="0"/>
                      </a:endParaRPr>
                    </a:p>
                  </a:txBody>
                  <a:tcPr marL="8061" marR="8061" marT="8061" marB="0" anchor="b"/>
                </a:tc>
                <a:tc gridSpan="2">
                  <a:txBody>
                    <a:bodyPr/>
                    <a:lstStyle/>
                    <a:p>
                      <a:pPr algn="l" fontAlgn="b"/>
                      <a:r>
                        <a:rPr lang="en-GB" sz="800" u="none" strike="noStrike">
                          <a:effectLst/>
                        </a:rPr>
                        <a:t>Antonio de la Oliva (InterDigital, UC3M)</a:t>
                      </a:r>
                      <a:endParaRPr lang="en-GB" sz="800" b="0" i="0" u="none" strike="noStrike">
                        <a:effectLst/>
                        <a:latin typeface="Arial" panose="020B0604020202020204" pitchFamily="34" charset="0"/>
                      </a:endParaRPr>
                    </a:p>
                  </a:txBody>
                  <a:tcPr marL="8061" marR="8061" marT="8061" marB="0" anchor="b"/>
                </a:tc>
                <a:tc hMerge="1">
                  <a:txBody>
                    <a:bodyPr/>
                    <a:lstStyle/>
                    <a:p>
                      <a:endParaRPr lang="en-US"/>
                    </a:p>
                  </a:txBody>
                  <a:tcPr/>
                </a:tc>
                <a:extLst>
                  <a:ext uri="{0D108BD9-81ED-4DB2-BD59-A6C34878D82A}">
                    <a16:rowId xmlns:a16="http://schemas.microsoft.com/office/drawing/2014/main" val="1650545327"/>
                  </a:ext>
                </a:extLst>
              </a:tr>
              <a:tr h="139724">
                <a:tc>
                  <a:txBody>
                    <a:bodyPr/>
                    <a:lstStyle/>
                    <a:p>
                      <a:pPr algn="r" fontAlgn="b"/>
                      <a:r>
                        <a:rPr lang="en-GB" sz="800" u="none" strike="noStrike">
                          <a:effectLst/>
                        </a:rPr>
                        <a:t>21</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2022</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940</a:t>
                      </a:r>
                      <a:endParaRPr lang="en-GB" sz="800" b="0" i="0" u="none" strike="noStrike">
                        <a:effectLst/>
                        <a:latin typeface="Arial" panose="020B0604020202020204" pitchFamily="34" charset="0"/>
                      </a:endParaRPr>
                    </a:p>
                  </a:txBody>
                  <a:tcPr marL="8061" marR="8061" marT="8061" marB="0" anchor="b"/>
                </a:tc>
                <a:tc>
                  <a:txBody>
                    <a:bodyPr/>
                    <a:lstStyle/>
                    <a:p>
                      <a:pPr algn="r" fontAlgn="b"/>
                      <a:r>
                        <a:rPr lang="en-GB" sz="800" u="none" strike="noStrike">
                          <a:effectLst/>
                        </a:rPr>
                        <a:t>0</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TGbc</a:t>
                      </a:r>
                      <a:endParaRPr lang="en-GB" sz="800" b="0" i="0" u="none" strike="noStrike">
                        <a:effectLst/>
                        <a:latin typeface="Arial" panose="020B0604020202020204" pitchFamily="34" charset="0"/>
                      </a:endParaRPr>
                    </a:p>
                  </a:txBody>
                  <a:tcPr marL="8061" marR="8061" marT="8061" marB="0" anchor="b"/>
                </a:tc>
                <a:tc>
                  <a:txBody>
                    <a:bodyPr/>
                    <a:lstStyle/>
                    <a:p>
                      <a:pPr algn="l" fontAlgn="b"/>
                      <a:r>
                        <a:rPr lang="en-GB" sz="800" u="none" strike="noStrike">
                          <a:effectLst/>
                        </a:rPr>
                        <a:t>Comment resolution CID 3011</a:t>
                      </a:r>
                      <a:endParaRPr lang="en-GB" sz="800" b="0" i="0" u="none" strike="noStrike">
                        <a:effectLst/>
                        <a:latin typeface="Arial" panose="020B0604020202020204" pitchFamily="34" charset="0"/>
                      </a:endParaRPr>
                    </a:p>
                  </a:txBody>
                  <a:tcPr marL="8061" marR="8061" marT="8061" marB="0" anchor="b"/>
                </a:tc>
                <a:tc gridSpan="2">
                  <a:txBody>
                    <a:bodyPr/>
                    <a:lstStyle/>
                    <a:p>
                      <a:pPr algn="l" fontAlgn="b"/>
                      <a:r>
                        <a:rPr lang="en-GB" sz="800" u="none" strike="noStrike" dirty="0">
                          <a:effectLst/>
                        </a:rPr>
                        <a:t>Antonio de la Oliva (</a:t>
                      </a:r>
                      <a:r>
                        <a:rPr lang="en-GB" sz="800" u="none" strike="noStrike" dirty="0" err="1">
                          <a:effectLst/>
                        </a:rPr>
                        <a:t>InterDigital</a:t>
                      </a:r>
                      <a:r>
                        <a:rPr lang="en-GB" sz="800" u="none" strike="noStrike" dirty="0">
                          <a:effectLst/>
                        </a:rPr>
                        <a:t>, UC3M)</a:t>
                      </a:r>
                      <a:endParaRPr lang="en-GB" sz="800" b="0" i="0" u="none" strike="noStrike" dirty="0">
                        <a:effectLst/>
                        <a:latin typeface="Arial" panose="020B0604020202020204" pitchFamily="34" charset="0"/>
                      </a:endParaRPr>
                    </a:p>
                  </a:txBody>
                  <a:tcPr marL="8061" marR="8061" marT="8061" marB="0" anchor="b"/>
                </a:tc>
                <a:tc hMerge="1">
                  <a:txBody>
                    <a:bodyPr/>
                    <a:lstStyle/>
                    <a:p>
                      <a:endParaRPr lang="en-US"/>
                    </a:p>
                  </a:txBody>
                  <a:tcPr/>
                </a:tc>
                <a:extLst>
                  <a:ext uri="{0D108BD9-81ED-4DB2-BD59-A6C34878D82A}">
                    <a16:rowId xmlns:a16="http://schemas.microsoft.com/office/drawing/2014/main" val="718220982"/>
                  </a:ext>
                </a:extLst>
              </a:tr>
            </a:tbl>
          </a:graphicData>
        </a:graphic>
      </p:graphicFrame>
    </p:spTree>
    <p:extLst>
      <p:ext uri="{BB962C8B-B14F-4D97-AF65-F5344CB8AC3E}">
        <p14:creationId xmlns:p14="http://schemas.microsoft.com/office/powerpoint/2010/main" val="93826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5866</TotalTime>
  <Words>2386</Words>
  <Application>Microsoft Macintosh PowerPoint</Application>
  <PresentationFormat>On-screen Show (16:9)</PresentationFormat>
  <Paragraphs>297</Paragraphs>
  <Slides>26</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Calibri</vt:lpstr>
      <vt:lpstr>Monotype Sorts</vt:lpstr>
      <vt:lpstr>Times New Roman</vt:lpstr>
      <vt:lpstr>802-11-BCS-Chair-Slides-Template</vt:lpstr>
      <vt:lpstr>Document</vt:lpstr>
      <vt:lpstr>Agenda TGbc Telco June 21,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Plan towards EC Approval – Feedback from WG Chair</vt:lpstr>
      <vt:lpstr>Suggestion from WG Chair</vt:lpstr>
      <vt:lpstr>Comment Resolution</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446</cp:revision>
  <cp:lastPrinted>1601-01-01T00:00:00Z</cp:lastPrinted>
  <dcterms:created xsi:type="dcterms:W3CDTF">2020-02-25T15:01:23Z</dcterms:created>
  <dcterms:modified xsi:type="dcterms:W3CDTF">2022-06-28T08:58:15Z</dcterms:modified>
  <cp:category/>
</cp:coreProperties>
</file>