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6"/>
  </p:sldMasterIdLst>
  <p:notesMasterIdLst>
    <p:notesMasterId r:id="rId21"/>
  </p:notesMasterIdLst>
  <p:handoutMasterIdLst>
    <p:handoutMasterId r:id="rId22"/>
  </p:handoutMasterIdLst>
  <p:sldIdLst>
    <p:sldId id="256" r:id="rId7"/>
    <p:sldId id="290" r:id="rId8"/>
    <p:sldId id="260" r:id="rId9"/>
    <p:sldId id="293" r:id="rId10"/>
    <p:sldId id="296" r:id="rId11"/>
    <p:sldId id="291" r:id="rId12"/>
    <p:sldId id="292" r:id="rId13"/>
    <p:sldId id="300" r:id="rId14"/>
    <p:sldId id="303" r:id="rId15"/>
    <p:sldId id="305" r:id="rId16"/>
    <p:sldId id="264" r:id="rId17"/>
    <p:sldId id="297" r:id="rId18"/>
    <p:sldId id="298" r:id="rId19"/>
    <p:sldId id="265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Zhijie (NSB - CN/Shanghai)" initials="YZ(-C" lastIdx="2" clrIdx="0">
    <p:extLst>
      <p:ext uri="{19B8F6BF-5375-455C-9EA6-DF929625EA0E}">
        <p15:presenceInfo xmlns:p15="http://schemas.microsoft.com/office/powerpoint/2012/main" userId="S::zhijie.yang@nokia-sbell.com::8bf6a52e-15e5-4913-b1e1-b02a570c3884" providerId="AD"/>
      </p:ext>
    </p:extLst>
  </p:cmAuthor>
  <p:cmAuthor id="2" name="Galati Giordano, Lorenzo (Nokia - DE/Stuttgart)" initials="GGL(-D" lastIdx="9" clrIdx="1">
    <p:extLst>
      <p:ext uri="{19B8F6BF-5375-455C-9EA6-DF929625EA0E}">
        <p15:presenceInfo xmlns:p15="http://schemas.microsoft.com/office/powerpoint/2012/main" userId="S::lorenzo.galati_giordano@nokia-bell-labs.com::d670983f-5ed8-4511-999e-9a574b4ae3ee" providerId="AD"/>
      </p:ext>
    </p:extLst>
  </p:cmAuthor>
  <p:cmAuthor id="3" name="Mutgan, Okan (NSB - CN/Shanghai)" initials="MO(-C" lastIdx="1" clrIdx="2">
    <p:extLst>
      <p:ext uri="{19B8F6BF-5375-455C-9EA6-DF929625EA0E}">
        <p15:presenceInfo xmlns:p15="http://schemas.microsoft.com/office/powerpoint/2012/main" userId="S::okan.mutgan@nokia-sbell.com::8d67b143-2c4a-447c-81a0-22156898028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2121" autoAdjust="0"/>
    <p:restoredTop sz="93372" autoAdjust="0"/>
  </p:normalViewPr>
  <p:slideViewPr>
    <p:cSldViewPr snapToGrid="0">
      <p:cViewPr varScale="1">
        <p:scale>
          <a:sx n="63" d="100"/>
          <a:sy n="63" d="100"/>
        </p:scale>
        <p:origin x="91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7" d="100"/>
          <a:sy n="47" d="100"/>
        </p:scale>
        <p:origin x="278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presProps" Target="presProps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commentAuthors" Target="commentAuthor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zh-CN" dirty="0"/>
              <a:t>Computations</a:t>
            </a:r>
            <a:r>
              <a:rPr lang="en-US" altLang="zh-CN" baseline="0" dirty="0"/>
              <a:t> needed to identify one STA</a:t>
            </a:r>
            <a:endParaRPr lang="en-US" altLang="zh-CN" dirty="0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IRMA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666-4AA7-B04B-E24069EA728C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666-4AA7-B04B-E24069EA728C}"/>
                </c:ext>
              </c:extLst>
            </c:dLbl>
            <c:dLbl>
              <c:idx val="2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altLang="zh-CN" sz="1600" dirty="0"/>
                      <a:t>n (NO.</a:t>
                    </a:r>
                    <a:r>
                      <a:rPr lang="en-US" altLang="zh-CN" sz="1600" baseline="0" dirty="0"/>
                      <a:t> of STAs Key in DB)</a:t>
                    </a:r>
                    <a:endParaRPr lang="en-US" altLang="zh-CN" sz="160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4-4666-4AA7-B04B-E24069EA728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AD3-4555-A262-53CAF6F0082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RRCM (single RMA)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AD3-4555-A262-53CAF6F00822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AD3-4555-A262-53CAF6F00822}"/>
                </c:ext>
              </c:extLst>
            </c:dLbl>
            <c:dLbl>
              <c:idx val="2"/>
              <c:layout>
                <c:manualLayout>
                  <c:x val="-1.1805335900457459E-3"/>
                  <c:y val="-5.5215655910609077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altLang="zh-CN" sz="1600" dirty="0"/>
                      <a:t>m=</a:t>
                    </a:r>
                    <a:fld id="{1E08E467-C82C-4257-B49D-143C48FFD525}" type="VALUE">
                      <a:rPr lang="en-US" altLang="zh-CN" sz="1600" smtClean="0"/>
                      <a:pPr>
                        <a:defRPr sz="1197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[VALUE]</a:t>
                    </a:fld>
                    <a:endParaRPr lang="en-US" altLang="zh-CN" sz="160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4981242796862926E-2"/>
                      <c:h val="7.9136804939124769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4666-4AA7-B04B-E24069EA728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AD3-4555-A262-53CAF6F0082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RRCM (multiple RMAs)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666-4AA7-B04B-E24069EA728C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666-4AA7-B04B-E24069EA728C}"/>
                </c:ext>
              </c:extLst>
            </c:dLbl>
            <c:dLbl>
              <c:idx val="2"/>
              <c:layout>
                <c:manualLayout>
                  <c:x val="-1.3689096002024718E-2"/>
                  <c:y val="-4.348128610873728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spAutoFit/>
                  </a:bodyPr>
                  <a:lstStyle/>
                  <a:p>
                    <a:pPr algn="l"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altLang="zh-CN" sz="1600" dirty="0"/>
                      <a:t>m (NO. of generated RMAs)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987349730987579"/>
                      <c:h val="9.328118577122193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4666-4AA7-B04B-E24069EA728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Sheet1!$D$2:$D$4</c:f>
              <c:numCache>
                <c:formatCode>General</c:formatCode>
                <c:ptCount val="3"/>
                <c:pt idx="0">
                  <c:v>1.2</c:v>
                </c:pt>
                <c:pt idx="1">
                  <c:v>1.2</c:v>
                </c:pt>
                <c:pt idx="2">
                  <c:v>1.2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AD3-4555-A262-53CAF6F008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37624752"/>
        <c:axId val="937623920"/>
      </c:lineChart>
      <c:catAx>
        <c:axId val="93762475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zh-CN" sz="2000" dirty="0"/>
                  <a:t>Number of STAs (n)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37623920"/>
        <c:crosses val="autoZero"/>
        <c:auto val="1"/>
        <c:lblAlgn val="ctr"/>
        <c:lblOffset val="100"/>
        <c:noMultiLvlLbl val="0"/>
      </c:catAx>
      <c:valAx>
        <c:axId val="93762392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zh-CN" sz="2400" dirty="0"/>
                  <a:t>Computation</a:t>
                </a:r>
                <a:r>
                  <a:rPr lang="en-US" altLang="zh-CN" sz="2400" baseline="0" dirty="0"/>
                  <a:t> times</a:t>
                </a:r>
                <a:endParaRPr lang="en-US" altLang="zh-CN" sz="2400" dirty="0"/>
              </a:p>
            </c:rich>
          </c:tx>
          <c:layout>
            <c:manualLayout>
              <c:xMode val="edge"/>
              <c:yMode val="edge"/>
              <c:x val="5.9074733840996166E-3"/>
              <c:y val="0.21451973335877625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crossAx val="937624752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E4C0F11-45AD-4FAE-9066-5C0F1536011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altLang="zh-CN"/>
              <a:t>Doc.: 802.11-22/828r4</a:t>
            </a:r>
            <a:endParaRPr lang="zh-CN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4F65DC-DB1D-4F4F-8BC9-B1A1BB563FD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64B3C3-1730-4818-86F0-26E791C69C69}" type="datetime1">
              <a:rPr lang="en-US" altLang="zh-CN" smtClean="0"/>
              <a:t>6/28/2022</a:t>
            </a:fld>
            <a:endParaRPr lang="zh-CN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8326CA-EC72-4D89-B1A2-51C35866F13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54FE50-A52F-46E3-9023-1399A87244E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74ADAF-64A2-4BCC-B8AB-1D88A11752B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7087842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802.11-22/828r4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EBEC8A-9456-4C66-AD86-F29878999039}" type="datetime1">
              <a:rPr lang="en-US" altLang="zh-CN" smtClean="0"/>
              <a:t>6/28/2022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5FBDD-38CD-4C88-8D6A-46542FF4F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698410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138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1C64368-854D-423B-97FE-C1F9057ABE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Okan Mutgan,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869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6693DD52-9E3C-4CC6-A851-C36412513D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Okan Mutgan,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673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9C217227-89F8-4966-92E8-2143456E9A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Okan Mutgan,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241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3D118173-C57E-46C0-86C7-1CB2A31666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Okan Mutgan,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314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BA71A064-56DD-49D7-8F4A-22B8971C13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Okan Mutgan,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135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7C9B283-3C2D-4930-9837-12D0B1DD26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Okan Mutgan,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883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B035A0E9-1259-435A-BE48-75B6022EE8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Okan Mutgan,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025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EA74DC-082D-44B5-9607-119709ED6A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Okan Mutgan,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745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5483A17-BCB3-4A3C-8CAE-E2A30964D7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Okan Mutgan,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980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90CAFB4-EB9F-401B-A1F8-18FCE0B897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Okan Mutgan,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511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D49D1F4-56A5-440D-A440-15DEF2D475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Okan Mutgan,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115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7"/>
            <a:ext cx="10363200" cy="4571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499971" y="6475413"/>
            <a:ext cx="189192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Jay Yang al. (Nokia)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46051" y="6475413"/>
            <a:ext cx="80150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8054597" y="332601"/>
            <a:ext cx="32060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.: IEEE 802.11-22/</a:t>
            </a:r>
            <a:r>
              <a:rPr lang="en-US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933r2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4"/>
            <a:ext cx="10772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1" name="Rectangle 7">
            <a:extLst>
              <a:ext uri="{FF2B5EF4-FFF2-40B4-BE49-F238E27FC236}">
                <a16:creationId xmlns:a16="http://schemas.microsoft.com/office/drawing/2014/main" id="{A2C1934C-D9E1-4B95-BD7A-3A16B08E8C4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04801" y="32438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l" eaLnBrk="0" hangingPunct="0">
              <a:defRPr/>
            </a:pPr>
            <a:r>
              <a:rPr lang="en-US" sz="1800" b="1" dirty="0">
                <a:cs typeface="+mn-cs"/>
              </a:rPr>
              <a:t>June 2022</a:t>
            </a:r>
          </a:p>
        </p:txBody>
      </p:sp>
    </p:spTree>
    <p:extLst>
      <p:ext uri="{BB962C8B-B14F-4D97-AF65-F5344CB8AC3E}">
        <p14:creationId xmlns:p14="http://schemas.microsoft.com/office/powerpoint/2010/main" val="539040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74D3B-E505-4E52-9DAE-4EF6597985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4569" y="1271111"/>
            <a:ext cx="10363200" cy="1470025"/>
          </a:xfrm>
        </p:spPr>
        <p:txBody>
          <a:bodyPr>
            <a:normAutofit/>
          </a:bodyPr>
          <a:lstStyle/>
          <a:p>
            <a:r>
              <a:rPr lang="en-US" altLang="zh-CN" dirty="0"/>
              <a:t>Some proposals further discussion</a:t>
            </a:r>
            <a:endParaRPr lang="zh-CN" altLang="en-US" dirty="0"/>
          </a:p>
        </p:txBody>
      </p:sp>
      <p:graphicFrame>
        <p:nvGraphicFramePr>
          <p:cNvPr id="6" name="Object 3">
            <a:extLst>
              <a:ext uri="{FF2B5EF4-FFF2-40B4-BE49-F238E27FC236}">
                <a16:creationId xmlns:a16="http://schemas.microsoft.com/office/drawing/2014/main" id="{E1CB9557-F8FE-4C22-8FCC-12A8CC1D4C6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4676533"/>
              </p:ext>
            </p:extLst>
          </p:nvPr>
        </p:nvGraphicFramePr>
        <p:xfrm>
          <a:off x="1240107" y="3068638"/>
          <a:ext cx="13342937" cy="3573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6" name="Document" r:id="rId3" imgW="10208786" imgH="2741040" progId="Word.Document.8">
                  <p:embed/>
                </p:oleObj>
              </mc:Choice>
              <mc:Fallback>
                <p:oleObj name="Document" r:id="rId3" imgW="10208786" imgH="2741040" progId="Word.Document.8">
                  <p:embed/>
                  <p:pic>
                    <p:nvPicPr>
                      <p:cNvPr id="9" name="Object 3">
                        <a:extLst>
                          <a:ext uri="{FF2B5EF4-FFF2-40B4-BE49-F238E27FC236}">
                            <a16:creationId xmlns:a16="http://schemas.microsoft.com/office/drawing/2014/main" id="{3462FF60-BA9E-4F40-9645-C29A4E14460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0107" y="3068638"/>
                        <a:ext cx="13342937" cy="35734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页脚占位符 4">
            <a:extLst>
              <a:ext uri="{FF2B5EF4-FFF2-40B4-BE49-F238E27FC236}">
                <a16:creationId xmlns:a16="http://schemas.microsoft.com/office/drawing/2014/main" id="{AE271681-1B80-44D7-8FA8-EAD53131B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435777" y="6492875"/>
            <a:ext cx="1891929" cy="276999"/>
          </a:xfrm>
        </p:spPr>
        <p:txBody>
          <a:bodyPr/>
          <a:lstStyle/>
          <a:p>
            <a:r>
              <a:rPr lang="da-DK" dirty="0"/>
              <a:t>Jay Yang al. (Nokia)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67897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8F5D8-B502-45C1-B051-31EBC7F68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344274"/>
            <a:ext cx="10363200" cy="914399"/>
          </a:xfrm>
        </p:spPr>
        <p:txBody>
          <a:bodyPr/>
          <a:lstStyle/>
          <a:p>
            <a:r>
              <a:rPr lang="en-US" dirty="0"/>
              <a:t>Computational Cost of RRCM &amp; old IRMA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C850F6-87A6-414E-969C-BB19CFF17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CA846F77-2156-4FFF-A20F-3249B9616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443812" y="6481446"/>
            <a:ext cx="1891929" cy="276999"/>
          </a:xfrm>
        </p:spPr>
        <p:txBody>
          <a:bodyPr/>
          <a:lstStyle/>
          <a:p>
            <a:pPr>
              <a:defRPr/>
            </a:pPr>
            <a:r>
              <a:rPr lang="en-US"/>
              <a:t>Jay Yang al. (Nokia)</a:t>
            </a:r>
            <a:endParaRPr lang="en-US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189918B8-5D08-4343-883D-F88E7DA8B3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9374051"/>
              </p:ext>
            </p:extLst>
          </p:nvPr>
        </p:nvGraphicFramePr>
        <p:xfrm>
          <a:off x="0" y="1109910"/>
          <a:ext cx="8219509" cy="5035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ED56CD46-2249-422D-BC98-37A19588B6BC}"/>
              </a:ext>
            </a:extLst>
          </p:cNvPr>
          <p:cNvSpPr txBox="1"/>
          <p:nvPr/>
        </p:nvSpPr>
        <p:spPr>
          <a:xfrm>
            <a:off x="8219509" y="1503314"/>
            <a:ext cx="377401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The reason of high computation in old IRMA is that</a:t>
            </a:r>
            <a:br>
              <a:rPr lang="en-US" altLang="zh-CN" dirty="0"/>
            </a:br>
            <a:r>
              <a:rPr lang="en-US" altLang="zh-CN" dirty="0"/>
              <a:t>-&gt; In first association, AP just stores many key values.</a:t>
            </a:r>
            <a:br>
              <a:rPr lang="en-US" altLang="zh-CN" dirty="0"/>
            </a:br>
            <a:r>
              <a:rPr lang="en-US" altLang="zh-CN" dirty="0"/>
              <a:t>-&gt; In the subsequent association, AP goes though the whole DB to calculate HASH and compares it one by one.</a:t>
            </a:r>
            <a:br>
              <a:rPr lang="en-US" altLang="zh-CN" dirty="0"/>
            </a:b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234253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A324F-9842-4057-B415-BC76F8EF8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6498"/>
            <a:ext cx="10515600" cy="886206"/>
          </a:xfrm>
        </p:spPr>
        <p:txBody>
          <a:bodyPr>
            <a:normAutofit/>
          </a:bodyPr>
          <a:lstStyle/>
          <a:p>
            <a:r>
              <a:rPr lang="en-US" altLang="zh-CN" dirty="0"/>
              <a:t>Reference</a:t>
            </a:r>
            <a:endParaRPr lang="zh-CN" alt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B83CD4C-C8FA-4430-8860-2B2E102690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8597" y="1702704"/>
            <a:ext cx="11479694" cy="5547657"/>
          </a:xfrm>
        </p:spPr>
        <p:txBody>
          <a:bodyPr/>
          <a:lstStyle/>
          <a:p>
            <a:r>
              <a:rPr lang="en-US" altLang="zh-CN" dirty="0"/>
              <a:t>[1] 802.11bh draft 0.2</a:t>
            </a:r>
          </a:p>
          <a:p>
            <a:r>
              <a:rPr lang="en-US" altLang="zh-CN" dirty="0"/>
              <a:t>[2] 11-22-0924-00-00bh-802-11bh-telecon-minutes-june-21-2022.docx</a:t>
            </a:r>
          </a:p>
          <a:p>
            <a:r>
              <a:rPr lang="en-US" altLang="zh-CN" dirty="0"/>
              <a:t>[3] 11-21-0332-37-00bh-issues-tracking.docx</a:t>
            </a:r>
          </a:p>
          <a:p>
            <a:r>
              <a:rPr lang="en-US" altLang="zh-CN" dirty="0"/>
              <a:t>[4] WPA3 Specification version 3.0</a:t>
            </a:r>
          </a:p>
          <a:p>
            <a:r>
              <a:rPr lang="en-US" altLang="zh-CN" dirty="0"/>
              <a:t>[5] 11-22-0908-01-00bh-multiple-schemes-for-tgbh.pptx</a:t>
            </a:r>
          </a:p>
          <a:p>
            <a:pPr marL="0" indent="0">
              <a:buNone/>
            </a:pPr>
            <a:r>
              <a:rPr lang="en-US" altLang="zh-CN" dirty="0"/>
              <a:t> </a:t>
            </a:r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D75683-C53B-424E-B35E-914BD5165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443812" y="6481446"/>
            <a:ext cx="1891929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Jay Yang al. (Nokia)</a:t>
            </a:r>
          </a:p>
        </p:txBody>
      </p:sp>
    </p:spTree>
    <p:extLst>
      <p:ext uri="{BB962C8B-B14F-4D97-AF65-F5344CB8AC3E}">
        <p14:creationId xmlns:p14="http://schemas.microsoft.com/office/powerpoint/2010/main" val="40685368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27DE0-A634-4489-B617-4D658AC86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4EB74C-E756-46D1-8AA9-40B142AF5D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order to move forward and make some progress, do you agree </a:t>
            </a:r>
            <a:r>
              <a:rPr lang="en-US" dirty="0" err="1"/>
              <a:t>Opt</a:t>
            </a:r>
            <a:r>
              <a:rPr lang="en-US" dirty="0"/>
              <a:t>(X) should be used as the solution to the use case 4.1, 4.2, 4.8 and 4.26?</a:t>
            </a:r>
          </a:p>
          <a:p>
            <a:endParaRPr lang="en-US" dirty="0"/>
          </a:p>
          <a:p>
            <a:r>
              <a:rPr lang="en-US" dirty="0"/>
              <a:t>Opt1: RRCM (Okan)</a:t>
            </a:r>
          </a:p>
          <a:p>
            <a:endParaRPr lang="en-US" dirty="0"/>
          </a:p>
          <a:p>
            <a:r>
              <a:rPr lang="en-US" dirty="0"/>
              <a:t>Opt2: MAAD  and/or IRMA  (Graham)</a:t>
            </a:r>
          </a:p>
          <a:p>
            <a:endParaRPr lang="en-US" dirty="0"/>
          </a:p>
          <a:p>
            <a:r>
              <a:rPr lang="en-US" dirty="0"/>
              <a:t>Opt3: Abstain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B88DDC-A622-49D7-BE8F-09D01672B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81FD4CB-F5B7-44FB-A294-A35C2D343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443812" y="6481446"/>
            <a:ext cx="1891929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Jay Yang al. (Nokia)</a:t>
            </a:r>
          </a:p>
        </p:txBody>
      </p:sp>
    </p:spTree>
    <p:extLst>
      <p:ext uri="{BB962C8B-B14F-4D97-AF65-F5344CB8AC3E}">
        <p14:creationId xmlns:p14="http://schemas.microsoft.com/office/powerpoint/2010/main" val="39972248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995AE-D981-430E-A52C-194AE35B0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06DBE4-659B-4D71-B3EE-FD3277A68C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Do you agree the proposed text in 11-22/888r2 should be incorporated into </a:t>
            </a:r>
            <a:r>
              <a:rPr lang="en-GB" dirty="0" err="1"/>
              <a:t>TGbh</a:t>
            </a:r>
            <a:r>
              <a:rPr lang="en-GB" dirty="0"/>
              <a:t> Amendment?</a:t>
            </a:r>
          </a:p>
          <a:p>
            <a:r>
              <a:rPr lang="en-GB" dirty="0"/>
              <a:t>Y/N/A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B3784E-A887-400D-84EA-D740826CD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1FCA1EB-90C2-4B7F-9363-EEFD7355A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443812" y="6481446"/>
            <a:ext cx="1891929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Jay Yang al. (Nokia)</a:t>
            </a:r>
          </a:p>
        </p:txBody>
      </p:sp>
    </p:spTree>
    <p:extLst>
      <p:ext uri="{BB962C8B-B14F-4D97-AF65-F5344CB8AC3E}">
        <p14:creationId xmlns:p14="http://schemas.microsoft.com/office/powerpoint/2010/main" val="29994490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B3814A-7670-4EBB-8F4E-D8D15314B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26704"/>
            <a:ext cx="10515600" cy="14045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CN" sz="4400" dirty="0"/>
              <a:t>THANK YOU </a:t>
            </a:r>
            <a:r>
              <a:rPr lang="en-US" altLang="zh-CN" sz="4400" dirty="0">
                <a:sym typeface="Wingdings" panose="05000000000000000000" pitchFamily="2" charset="2"/>
              </a:rPr>
              <a:t></a:t>
            </a:r>
            <a:endParaRPr lang="zh-CN" altLang="en-US" sz="4400" dirty="0"/>
          </a:p>
        </p:txBody>
      </p:sp>
    </p:spTree>
    <p:extLst>
      <p:ext uri="{BB962C8B-B14F-4D97-AF65-F5344CB8AC3E}">
        <p14:creationId xmlns:p14="http://schemas.microsoft.com/office/powerpoint/2010/main" val="965653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4F9FD-4488-4863-902C-7A5DB5FF9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Background-1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E32CD-F977-44D4-8D7D-159A2C7D58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000" dirty="0"/>
              <a:t>In 332r37, 11bh group agrees to have a solution to address use case 4.1,4.2.4.8 and 4.26.</a:t>
            </a:r>
          </a:p>
          <a:p>
            <a:pPr marL="0" indent="0">
              <a:buNone/>
            </a:pPr>
            <a:r>
              <a:rPr lang="en-US" altLang="zh-CN" sz="2000" b="0" dirty="0">
                <a:sym typeface="Wingdings" panose="05000000000000000000" pitchFamily="2" charset="2"/>
              </a:rPr>
              <a:t> Not complete at present.</a:t>
            </a:r>
            <a:endParaRPr lang="en-US" altLang="zh-CN" sz="2000" b="0" dirty="0"/>
          </a:p>
          <a:p>
            <a:endParaRPr lang="en-US" altLang="zh-CN" sz="2000" dirty="0"/>
          </a:p>
          <a:p>
            <a:r>
              <a:rPr lang="en-US" sz="2000" dirty="0"/>
              <a:t>Straw Poll 1: Given that multiple schemes can be easily be accommodated, should </a:t>
            </a:r>
            <a:r>
              <a:rPr lang="en-US" sz="2000" dirty="0" err="1"/>
              <a:t>TGbh</a:t>
            </a:r>
            <a:r>
              <a:rPr lang="en-US" sz="2000" dirty="0"/>
              <a:t> include more than one scheme in the Draft such that, for example, pre-association use cases may be addressed?    Y: 17/ N: 3/A: 2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en-US" altLang="zh-CN" sz="2000" b="0" dirty="0">
                <a:sym typeface="Wingdings" panose="05000000000000000000" pitchFamily="2" charset="2"/>
              </a:rPr>
              <a:t>Not complete at present.</a:t>
            </a:r>
          </a:p>
          <a:p>
            <a:pPr marL="0" indent="0">
              <a:buNone/>
            </a:pPr>
            <a:endParaRPr lang="en-US" altLang="zh-CN" sz="2000" dirty="0"/>
          </a:p>
          <a:p>
            <a:r>
              <a:rPr lang="en-US" sz="2000" dirty="0"/>
              <a:t>11bh group plan to deliver draft1.0, which means all features design is completed.</a:t>
            </a:r>
          </a:p>
          <a:p>
            <a:pPr marL="0" indent="0">
              <a:buNone/>
            </a:pPr>
            <a:r>
              <a:rPr lang="en-US" sz="2000" b="0" dirty="0">
                <a:sym typeface="Wingdings" panose="05000000000000000000" pitchFamily="2" charset="2"/>
              </a:rPr>
              <a:t>11bh group has to defer its schedule again if it can’t complete the task.</a:t>
            </a:r>
            <a:endParaRPr lang="en-US" sz="2000" b="0" dirty="0"/>
          </a:p>
          <a:p>
            <a:pPr marL="0" indent="0">
              <a:buNone/>
            </a:pPr>
            <a:endParaRPr lang="en-US" altLang="zh-CN" sz="2400" dirty="0"/>
          </a:p>
          <a:p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3658372-92A4-484E-92BD-6944E4B43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443812" y="6481446"/>
            <a:ext cx="1891929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Jay Yang al. (Nokia)</a:t>
            </a:r>
          </a:p>
        </p:txBody>
      </p:sp>
    </p:spTree>
    <p:extLst>
      <p:ext uri="{BB962C8B-B14F-4D97-AF65-F5344CB8AC3E}">
        <p14:creationId xmlns:p14="http://schemas.microsoft.com/office/powerpoint/2010/main" val="1401503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A324F-9842-4057-B415-BC76F8EF8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778" y="455937"/>
            <a:ext cx="10515600" cy="886206"/>
          </a:xfrm>
        </p:spPr>
        <p:txBody>
          <a:bodyPr>
            <a:normAutofit/>
          </a:bodyPr>
          <a:lstStyle/>
          <a:p>
            <a:r>
              <a:rPr lang="en-US" altLang="zh-CN" sz="4000" dirty="0"/>
              <a:t>Motivation</a:t>
            </a:r>
            <a:endParaRPr lang="zh-CN" alt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3820CD-9E18-4A2A-A48C-D7CE4F8E43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6153" y="1189822"/>
            <a:ext cx="11479694" cy="5212241"/>
          </a:xfrm>
        </p:spPr>
        <p:txBody>
          <a:bodyPr>
            <a:normAutofit/>
          </a:bodyPr>
          <a:lstStyle/>
          <a:p>
            <a:r>
              <a:rPr lang="en-US" altLang="zh-CN" dirty="0"/>
              <a:t>To make some progress and move forward, </a:t>
            </a:r>
            <a:r>
              <a:rPr lang="en-US" altLang="zh-CN" sz="2400" dirty="0"/>
              <a:t>11bh group should support at least one solution to address the use case 4.1,4.2, 4.8 and 4.26 before/in the following plenary meeting.</a:t>
            </a:r>
          </a:p>
          <a:p>
            <a:pPr marL="0" indent="0">
              <a:buNone/>
            </a:pPr>
            <a:endParaRPr lang="en-US" altLang="zh-CN" sz="2400" dirty="0"/>
          </a:p>
          <a:p>
            <a:r>
              <a:rPr lang="en-US" altLang="zh-CN" dirty="0"/>
              <a:t>Candidate proposals list:</a:t>
            </a:r>
          </a:p>
          <a:p>
            <a:r>
              <a:rPr lang="en-US" altLang="zh-CN" sz="2400" dirty="0"/>
              <a:t>(1) RRCM  (Okan)</a:t>
            </a:r>
          </a:p>
          <a:p>
            <a:r>
              <a:rPr lang="en-US" altLang="zh-CN" dirty="0"/>
              <a:t>(2) MAAD  (Graham)</a:t>
            </a:r>
          </a:p>
          <a:p>
            <a:r>
              <a:rPr lang="en-US" altLang="zh-CN" sz="2400" dirty="0"/>
              <a:t>(3) IRMA   (Graham)</a:t>
            </a:r>
          </a:p>
          <a:p>
            <a:r>
              <a:rPr lang="en-US" altLang="zh-CN" dirty="0"/>
              <a:t>(4) Other possible solutions</a:t>
            </a:r>
            <a:endParaRPr lang="en-US" altLang="zh-CN" sz="2400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EDFF57A-EE8F-4886-93C9-C8729E509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443812" y="6481446"/>
            <a:ext cx="1891929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Jay Yang al. (Nokia)</a:t>
            </a:r>
          </a:p>
        </p:txBody>
      </p:sp>
    </p:spTree>
    <p:extLst>
      <p:ext uri="{BB962C8B-B14F-4D97-AF65-F5344CB8AC3E}">
        <p14:creationId xmlns:p14="http://schemas.microsoft.com/office/powerpoint/2010/main" val="3246245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2FA64-9F54-4E2C-A5D7-4ADA70839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WPA3_specification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239AC0-4A7E-435C-9727-C3CE2F5A22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9.1.3 Active Scanning Procedures </a:t>
            </a:r>
          </a:p>
          <a:p>
            <a:r>
              <a:rPr lang="en-US" b="0" dirty="0"/>
              <a:t>When performing active scanning procedures, the STA shall construct a randomized MAC address following the requirements defined in in Section 12.2.10 of [1], for transmission of Probe Request frames. The STA shall use a randomized MAC address for scanning while the STA is not associated to a BSS. </a:t>
            </a:r>
            <a:r>
              <a:rPr lang="en-US" b="0" u="sng" dirty="0"/>
              <a:t>The STA shall construct </a:t>
            </a:r>
            <a:r>
              <a:rPr lang="en-US" u="sng" dirty="0"/>
              <a:t>a new randomized MAC address </a:t>
            </a:r>
            <a:r>
              <a:rPr lang="en-US" b="0" u="sng" dirty="0"/>
              <a:t>for each active scanning instance</a:t>
            </a:r>
            <a:r>
              <a:rPr lang="en-US" b="0" dirty="0"/>
              <a:t>. </a:t>
            </a:r>
          </a:p>
          <a:p>
            <a:r>
              <a:rPr lang="en-US" dirty="0"/>
              <a:t>9.1.4 ANQP Procedures </a:t>
            </a:r>
            <a:endParaRPr lang="en-US" b="0" dirty="0"/>
          </a:p>
          <a:p>
            <a:r>
              <a:rPr lang="en-US" b="0" dirty="0"/>
              <a:t>For each ANQP exchange, a STA shall use </a:t>
            </a:r>
            <a:r>
              <a:rPr lang="en-US" u="sng" dirty="0"/>
              <a:t>a new randomized MAC address </a:t>
            </a:r>
            <a:r>
              <a:rPr lang="en-US" b="0" dirty="0"/>
              <a:t>following the requirements defined in Section 12.2.10 of [1], while the STA is not associated to a BSS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83C69A-723C-4F7F-AB9D-8C9670E8B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A2AAE5-5076-42AC-BB90-59E76A888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443812" y="6481446"/>
            <a:ext cx="1891929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Jay Yang al. (Nokia)</a:t>
            </a:r>
          </a:p>
        </p:txBody>
      </p:sp>
    </p:spTree>
    <p:extLst>
      <p:ext uri="{BB962C8B-B14F-4D97-AF65-F5344CB8AC3E}">
        <p14:creationId xmlns:p14="http://schemas.microsoft.com/office/powerpoint/2010/main" val="1055788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err="1"/>
              <a:t>TGbh</a:t>
            </a:r>
            <a:r>
              <a:rPr lang="en-US" altLang="en-US" dirty="0"/>
              <a:t> PAR Scope</a:t>
            </a:r>
            <a:br>
              <a:rPr lang="en-US" altLang="en-US" dirty="0"/>
            </a:br>
            <a:r>
              <a:rPr lang="en-US" altLang="en-US" b="0" dirty="0"/>
              <a:t>(emphasis added)</a:t>
            </a:r>
            <a:endParaRPr lang="en-GB" b="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05000"/>
            <a:ext cx="10361084" cy="4113213"/>
          </a:xfrm>
          <a:ln/>
        </p:spPr>
        <p:txBody>
          <a:bodyPr/>
          <a:lstStyle/>
          <a:p>
            <a:r>
              <a:rPr lang="en-US" sz="2000" b="0" dirty="0"/>
              <a:t>This amendment specifies modifications to the medium access control (MAC) mechanisms to </a:t>
            </a:r>
            <a:r>
              <a:rPr lang="en-US" sz="2000" b="0" dirty="0">
                <a:highlight>
                  <a:srgbClr val="FFFF00"/>
                </a:highlight>
              </a:rPr>
              <a:t>preserve the existing services </a:t>
            </a:r>
            <a:r>
              <a:rPr lang="en-US" sz="2000" b="0" dirty="0"/>
              <a:t>that might otherwise be restricted in environments where STAs in an ESS use randomized or changing MAC addresses, </a:t>
            </a:r>
            <a:r>
              <a:rPr lang="en-US" sz="2000" b="0" dirty="0">
                <a:highlight>
                  <a:srgbClr val="FFFF00"/>
                </a:highlight>
              </a:rPr>
              <a:t>without affecting user privacy</a:t>
            </a:r>
            <a:r>
              <a:rPr lang="en-US" sz="2000" b="0" dirty="0"/>
              <a:t>. User privacy includes exposure of trackable information to third parties or exposure of an individual's presence or behavior.</a:t>
            </a:r>
          </a:p>
          <a:p>
            <a:r>
              <a:rPr lang="en-US" sz="2000" b="0" dirty="0"/>
              <a:t>This amendment introduces mechanisms to </a:t>
            </a:r>
            <a:r>
              <a:rPr lang="en-US" sz="2000" b="0" dirty="0">
                <a:highlight>
                  <a:srgbClr val="FFFF00"/>
                </a:highlight>
              </a:rPr>
              <a:t>enable session continuity </a:t>
            </a:r>
            <a:r>
              <a:rPr lang="en-US" sz="2000" b="0" dirty="0"/>
              <a:t>in the absence of unique MAC address-to-STA mapping. For STAs in an ESS that use randomized or changing MAC addresses, this amendment preserves the ability to provide </a:t>
            </a:r>
            <a:r>
              <a:rPr lang="en-US" sz="2000" b="0" dirty="0">
                <a:highlight>
                  <a:srgbClr val="FFFF00"/>
                </a:highlight>
              </a:rPr>
              <a:t>customer support</a:t>
            </a:r>
            <a:r>
              <a:rPr lang="en-US" sz="2000" b="0" dirty="0"/>
              <a:t>, </a:t>
            </a:r>
            <a:r>
              <a:rPr lang="en-US" sz="2000" b="0" dirty="0">
                <a:highlight>
                  <a:srgbClr val="FFFF00"/>
                </a:highlight>
              </a:rPr>
              <a:t>conduct network diagnostics and troubleshooting</a:t>
            </a:r>
            <a:r>
              <a:rPr lang="en-US" sz="2000" b="0" dirty="0"/>
              <a:t>, and </a:t>
            </a:r>
            <a:r>
              <a:rPr lang="en-US" sz="2000" b="0" dirty="0">
                <a:highlight>
                  <a:srgbClr val="FFFF00"/>
                </a:highlight>
              </a:rPr>
              <a:t>detect device arrival </a:t>
            </a:r>
            <a:r>
              <a:rPr lang="en-US" sz="2000" b="0" dirty="0"/>
              <a:t>in a trusted environment.</a:t>
            </a:r>
          </a:p>
          <a:p>
            <a:pPr>
              <a:spcBef>
                <a:spcPts val="0"/>
              </a:spcBef>
            </a:pPr>
            <a:r>
              <a:rPr lang="en-US" sz="2000" b="0" dirty="0"/>
              <a:t>There is a need to: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b="0" dirty="0"/>
              <a:t>Ensure that </a:t>
            </a:r>
            <a:r>
              <a:rPr lang="en-US" sz="2000" b="0" dirty="0">
                <a:highlight>
                  <a:srgbClr val="FFFF00"/>
                </a:highlight>
              </a:rPr>
              <a:t>IEEE Std 802.11 provisions </a:t>
            </a:r>
            <a:r>
              <a:rPr lang="en-US" sz="2000" b="0" dirty="0"/>
              <a:t>that refer to a STA MAC address </a:t>
            </a:r>
            <a:r>
              <a:rPr lang="en-US" sz="2000" b="0" dirty="0">
                <a:highlight>
                  <a:srgbClr val="FFFF00"/>
                </a:highlight>
              </a:rPr>
              <a:t>remain valid </a:t>
            </a:r>
            <a:r>
              <a:rPr lang="en-US" sz="2000" b="0" dirty="0"/>
              <a:t>when that MAC address is random or changes.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b="0" dirty="0"/>
              <a:t>Design mechanisms that </a:t>
            </a:r>
            <a:r>
              <a:rPr lang="en-US" sz="2000" b="0" dirty="0">
                <a:highlight>
                  <a:srgbClr val="FFFF00"/>
                </a:highlight>
              </a:rPr>
              <a:t>enable an optimal user experience </a:t>
            </a:r>
            <a:r>
              <a:rPr lang="en-US" sz="2000" b="0" dirty="0"/>
              <a:t>when the MAC address of a STA in an ESS is randomized or changes. These mechanisms </a:t>
            </a:r>
            <a:r>
              <a:rPr lang="en-US" sz="2000" b="0" dirty="0">
                <a:highlight>
                  <a:srgbClr val="FFFF00"/>
                </a:highlight>
              </a:rPr>
              <a:t>should not decrease user privacy</a:t>
            </a:r>
            <a:r>
              <a:rPr lang="en-US" sz="2000" b="0" dirty="0"/>
              <a:t>.</a:t>
            </a:r>
            <a:endParaRPr lang="en-US" alt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0A026E-BF3C-4AF4-80D5-0B2E2DF63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443812" y="6481446"/>
            <a:ext cx="1891929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Jay Yang al. (Nokia)</a:t>
            </a:r>
          </a:p>
        </p:txBody>
      </p:sp>
    </p:spTree>
    <p:extLst>
      <p:ext uri="{BB962C8B-B14F-4D97-AF65-F5344CB8AC3E}">
        <p14:creationId xmlns:p14="http://schemas.microsoft.com/office/powerpoint/2010/main" val="11499061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8F5D8-B502-45C1-B051-31EBC7F68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564614"/>
            <a:ext cx="10363200" cy="914399"/>
          </a:xfrm>
        </p:spPr>
        <p:txBody>
          <a:bodyPr/>
          <a:lstStyle/>
          <a:p>
            <a:r>
              <a:rPr lang="en-US" dirty="0"/>
              <a:t>Comparison among the proposals-1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C850F6-87A6-414E-969C-BB19CFF17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300445B4-55FB-485F-AAED-1A9AC66B5B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6159228"/>
              </p:ext>
            </p:extLst>
          </p:nvPr>
        </p:nvGraphicFramePr>
        <p:xfrm>
          <a:off x="561856" y="1445962"/>
          <a:ext cx="10782624" cy="4742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5656">
                  <a:extLst>
                    <a:ext uri="{9D8B030D-6E8A-4147-A177-3AD203B41FA5}">
                      <a16:colId xmlns:a16="http://schemas.microsoft.com/office/drawing/2014/main" val="3139325293"/>
                    </a:ext>
                  </a:extLst>
                </a:gridCol>
                <a:gridCol w="2695656">
                  <a:extLst>
                    <a:ext uri="{9D8B030D-6E8A-4147-A177-3AD203B41FA5}">
                      <a16:colId xmlns:a16="http://schemas.microsoft.com/office/drawing/2014/main" val="139090232"/>
                    </a:ext>
                  </a:extLst>
                </a:gridCol>
                <a:gridCol w="2695656">
                  <a:extLst>
                    <a:ext uri="{9D8B030D-6E8A-4147-A177-3AD203B41FA5}">
                      <a16:colId xmlns:a16="http://schemas.microsoft.com/office/drawing/2014/main" val="351720585"/>
                    </a:ext>
                  </a:extLst>
                </a:gridCol>
                <a:gridCol w="2695656">
                  <a:extLst>
                    <a:ext uri="{9D8B030D-6E8A-4147-A177-3AD203B41FA5}">
                      <a16:colId xmlns:a16="http://schemas.microsoft.com/office/drawing/2014/main" val="252187793"/>
                    </a:ext>
                  </a:extLst>
                </a:gridCol>
              </a:tblGrid>
              <a:tr h="32775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RRCM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IRMA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8419249"/>
                  </a:ext>
                </a:extLst>
              </a:tr>
              <a:tr h="535992">
                <a:tc>
                  <a:txBody>
                    <a:bodyPr/>
                    <a:lstStyle/>
                    <a:p>
                      <a:r>
                        <a:rPr lang="en-US" b="1" dirty="0"/>
                        <a:t>Use case 4.1(pre-association client steering)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Different RMAs for different </a:t>
                      </a:r>
                      <a:r>
                        <a:rPr lang="en-US" altLang="zh-CN" dirty="0"/>
                        <a:t>identifiable</a:t>
                      </a:r>
                      <a:r>
                        <a:rPr lang="en-US" dirty="0"/>
                        <a:t> mgmt. frames.</a:t>
                      </a:r>
                    </a:p>
                    <a:p>
                      <a:r>
                        <a:rPr lang="en-US" dirty="0"/>
                        <a:t>RMA1</a:t>
                      </a:r>
                      <a:r>
                        <a:rPr lang="en-US" dirty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dirty="0"/>
                        <a:t>probe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RMA2</a:t>
                      </a:r>
                      <a:r>
                        <a:rPr lang="en-US" dirty="0">
                          <a:sym typeface="Wingdings" panose="05000000000000000000" pitchFamily="2" charset="2"/>
                        </a:rPr>
                        <a:t>ANQP</a:t>
                      </a:r>
                      <a:endParaRPr lang="en-US" dirty="0"/>
                    </a:p>
                    <a:p>
                      <a:r>
                        <a:rPr lang="en-US" dirty="0"/>
                        <a:t>RMA3</a:t>
                      </a:r>
                      <a:r>
                        <a:rPr lang="en-US" dirty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dirty="0"/>
                        <a:t> authentication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Same RMAs for </a:t>
                      </a:r>
                      <a:r>
                        <a:rPr lang="en-US" altLang="zh-CN" dirty="0"/>
                        <a:t>different identifiable mgmt. frames.</a:t>
                      </a:r>
                      <a:r>
                        <a:rPr lang="en-US" dirty="0"/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RMA1</a:t>
                      </a:r>
                      <a:r>
                        <a:rPr lang="en-US" dirty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dirty="0"/>
                        <a:t> probe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RMA1</a:t>
                      </a:r>
                      <a:r>
                        <a:rPr lang="en-US" dirty="0">
                          <a:sym typeface="Wingdings" panose="05000000000000000000" pitchFamily="2" charset="2"/>
                        </a:rPr>
                        <a:t>ANQP</a:t>
                      </a:r>
                      <a:endParaRPr lang="en-US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RMA1 </a:t>
                      </a:r>
                      <a:r>
                        <a:rPr lang="en-US" dirty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dirty="0"/>
                        <a:t> authentication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/>
                        <a:t>Same RMAs for different identifiable mgmt. frames.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RMA1</a:t>
                      </a:r>
                      <a:r>
                        <a:rPr lang="en-US" dirty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dirty="0"/>
                        <a:t> probe,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RMA1</a:t>
                      </a:r>
                      <a:r>
                        <a:rPr lang="en-US" dirty="0">
                          <a:sym typeface="Wingdings" panose="05000000000000000000" pitchFamily="2" charset="2"/>
                        </a:rPr>
                        <a:t>ANQP</a:t>
                      </a:r>
                      <a:endParaRPr lang="en-US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RMA1 </a:t>
                      </a:r>
                      <a:r>
                        <a:rPr lang="en-US" dirty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dirty="0"/>
                        <a:t>authentication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183328"/>
                  </a:ext>
                </a:extLst>
              </a:tr>
              <a:tr h="535992">
                <a:tc>
                  <a:txBody>
                    <a:bodyPr/>
                    <a:lstStyle/>
                    <a:p>
                      <a:r>
                        <a:rPr lang="en-US" b="1" dirty="0"/>
                        <a:t>Use Case4.2(access control)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Similar to use case 4.1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Similar to use case 4.1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Similar to use case 4.1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629099"/>
                  </a:ext>
                </a:extLst>
              </a:tr>
              <a:tr h="535992">
                <a:tc>
                  <a:txBody>
                    <a:bodyPr/>
                    <a:lstStyle/>
                    <a:p>
                      <a:r>
                        <a:rPr lang="en-US" b="1" dirty="0"/>
                        <a:t>Use case 4.8(post-association client steering)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Different RMAs for </a:t>
                      </a:r>
                      <a:r>
                        <a:rPr lang="en-US" altLang="zh-CN" dirty="0"/>
                        <a:t>identifiable </a:t>
                      </a:r>
                      <a:r>
                        <a:rPr lang="en-US" dirty="0"/>
                        <a:t>different probes.</a:t>
                      </a:r>
                    </a:p>
                    <a:p>
                      <a:r>
                        <a:rPr lang="en-US" dirty="0"/>
                        <a:t>RMA1 for probe1.</a:t>
                      </a:r>
                    </a:p>
                    <a:p>
                      <a:r>
                        <a:rPr lang="en-US" dirty="0"/>
                        <a:t>RMA2 for probe2.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Same RMAs for different identifiable probes.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RMA1</a:t>
                      </a:r>
                      <a:r>
                        <a:rPr lang="en-US" dirty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dirty="0"/>
                        <a:t> probe(s)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Same RMAs for different identifiable probes.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RMA1</a:t>
                      </a:r>
                      <a:r>
                        <a:rPr lang="en-US" dirty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dirty="0"/>
                        <a:t> probe(s)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2384697"/>
                  </a:ext>
                </a:extLst>
              </a:tr>
              <a:tr h="535992">
                <a:tc>
                  <a:txBody>
                    <a:bodyPr/>
                    <a:lstStyle/>
                    <a:p>
                      <a:r>
                        <a:rPr lang="en-US" b="1" dirty="0"/>
                        <a:t>Use case 4.26(VBSS)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Similar to use case 4.8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Similar to use case 4.8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Similar to use case 4.8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4637687"/>
                  </a:ext>
                </a:extLst>
              </a:tr>
            </a:tbl>
          </a:graphicData>
        </a:graphic>
      </p:graphicFrame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9BACB18A-83EB-420E-A1BE-0A7A75BF5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443812" y="6481446"/>
            <a:ext cx="1891929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Jay Yang al. (Nokia)</a:t>
            </a:r>
          </a:p>
        </p:txBody>
      </p:sp>
    </p:spTree>
    <p:extLst>
      <p:ext uri="{BB962C8B-B14F-4D97-AF65-F5344CB8AC3E}">
        <p14:creationId xmlns:p14="http://schemas.microsoft.com/office/powerpoint/2010/main" val="3407239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8F5D8-B502-45C1-B051-31EBC7F68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344274"/>
            <a:ext cx="10363200" cy="914399"/>
          </a:xfrm>
        </p:spPr>
        <p:txBody>
          <a:bodyPr/>
          <a:lstStyle/>
          <a:p>
            <a:r>
              <a:rPr lang="en-US" dirty="0"/>
              <a:t>Comparison among the proposals-2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C850F6-87A6-414E-969C-BB19CFF17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300445B4-55FB-485F-AAED-1A9AC66B5B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3865053"/>
              </p:ext>
            </p:extLst>
          </p:nvPr>
        </p:nvGraphicFramePr>
        <p:xfrm>
          <a:off x="132198" y="1027316"/>
          <a:ext cx="11949632" cy="5461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6762">
                  <a:extLst>
                    <a:ext uri="{9D8B030D-6E8A-4147-A177-3AD203B41FA5}">
                      <a16:colId xmlns:a16="http://schemas.microsoft.com/office/drawing/2014/main" val="3139325293"/>
                    </a:ext>
                  </a:extLst>
                </a:gridCol>
                <a:gridCol w="3072384">
                  <a:extLst>
                    <a:ext uri="{9D8B030D-6E8A-4147-A177-3AD203B41FA5}">
                      <a16:colId xmlns:a16="http://schemas.microsoft.com/office/drawing/2014/main" val="139090232"/>
                    </a:ext>
                  </a:extLst>
                </a:gridCol>
                <a:gridCol w="2913078">
                  <a:extLst>
                    <a:ext uri="{9D8B030D-6E8A-4147-A177-3AD203B41FA5}">
                      <a16:colId xmlns:a16="http://schemas.microsoft.com/office/drawing/2014/main" val="351720585"/>
                    </a:ext>
                  </a:extLst>
                </a:gridCol>
                <a:gridCol w="2987408">
                  <a:extLst>
                    <a:ext uri="{9D8B030D-6E8A-4147-A177-3AD203B41FA5}">
                      <a16:colId xmlns:a16="http://schemas.microsoft.com/office/drawing/2014/main" val="252187793"/>
                    </a:ext>
                  </a:extLst>
                </a:gridCol>
              </a:tblGrid>
              <a:tr h="32775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RRCM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IRMA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8419249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r>
                        <a:rPr lang="en-US" b="1" dirty="0"/>
                        <a:t>Overhead issue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Low Overhead, STA may not generate RMA(s) in each association.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High overhead, AP has to assign a new RMA in each association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High overhead, STA has to generate a new RMA in each association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5214323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r>
                        <a:rPr lang="en-US" b="1" dirty="0"/>
                        <a:t>RMA Conflict issue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 (RMA relies on PTK)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 (AP assigns RMA)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Yes (Different STAs may use same RMA)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6166951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r>
                        <a:rPr lang="en-US" b="1" dirty="0"/>
                        <a:t>WPA3 specification scope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Supported (each probe use different RMAs)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Not Supported (such as </a:t>
                      </a:r>
                      <a:r>
                        <a:rPr lang="en-US" dirty="0"/>
                        <a:t>use case 4.8 and 4.26)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Not Supported (such as use case 4.8 and 4.26)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8425803"/>
                  </a:ext>
                </a:extLst>
              </a:tr>
              <a:tr h="535992">
                <a:tc>
                  <a:txBody>
                    <a:bodyPr/>
                    <a:lstStyle/>
                    <a:p>
                      <a:r>
                        <a:rPr lang="en-US" b="1" dirty="0"/>
                        <a:t>3</a:t>
                      </a:r>
                      <a:r>
                        <a:rPr lang="en-US" b="1" baseline="30000" dirty="0"/>
                        <a:t>rd</a:t>
                      </a:r>
                      <a:r>
                        <a:rPr lang="en-US" b="1" dirty="0"/>
                        <a:t> party tracking issue based on unprotected MGMT. frame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Can’t be tracked.</a:t>
                      </a:r>
                      <a:br>
                        <a:rPr lang="en-US" dirty="0"/>
                      </a:br>
                      <a:r>
                        <a:rPr lang="en-US" altLang="zh-CN" dirty="0"/>
                        <a:t>Identifiable </a:t>
                      </a:r>
                      <a:r>
                        <a:rPr lang="en-US" dirty="0"/>
                        <a:t>MGMT. frames use different RMAs.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Easy to be tracked.</a:t>
                      </a:r>
                    </a:p>
                    <a:p>
                      <a:r>
                        <a:rPr lang="en-US" altLang="zh-CN" dirty="0"/>
                        <a:t>Identifiable MGMT. frames uses same RMA.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Easy to be tracked.</a:t>
                      </a:r>
                    </a:p>
                    <a:p>
                      <a:r>
                        <a:rPr lang="en-US" altLang="zh-CN" dirty="0"/>
                        <a:t>Identifiable MGMT. frames uses same RMA.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629099"/>
                  </a:ext>
                </a:extLst>
              </a:tr>
              <a:tr h="535992">
                <a:tc>
                  <a:txBody>
                    <a:bodyPr/>
                    <a:lstStyle/>
                    <a:p>
                      <a:r>
                        <a:rPr lang="en-US" b="1" dirty="0"/>
                        <a:t>11bh PAR scope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Supported (STAs using several RMA(s), not deceasing user privacy)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Not supported (3</a:t>
                      </a:r>
                      <a:r>
                        <a:rPr lang="en-US" baseline="30000" dirty="0"/>
                        <a:t>rd</a:t>
                      </a:r>
                      <a:r>
                        <a:rPr lang="en-US" dirty="0"/>
                        <a:t> party can locate the user based on STA’s “same” RMA)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/>
                        <a:t>Not supported (3</a:t>
                      </a:r>
                      <a:r>
                        <a:rPr lang="en-US" altLang="zh-CN" baseline="30000" dirty="0"/>
                        <a:t>rd</a:t>
                      </a:r>
                      <a:r>
                        <a:rPr lang="en-US" altLang="zh-CN" dirty="0"/>
                        <a:t> party can locate the user based on STA’s “same” RMA)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2384697"/>
                  </a:ext>
                </a:extLst>
              </a:tr>
              <a:tr h="535992">
                <a:tc>
                  <a:txBody>
                    <a:bodyPr/>
                    <a:lstStyle/>
                    <a:p>
                      <a:r>
                        <a:rPr lang="en-US" b="1" dirty="0"/>
                        <a:t>Computational 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 (key and RMA generation)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4637687"/>
                  </a:ext>
                </a:extLst>
              </a:tr>
              <a:tr h="535992">
                <a:tc>
                  <a:txBody>
                    <a:bodyPr/>
                    <a:lstStyle/>
                    <a:p>
                      <a:r>
                        <a:rPr lang="en-US" b="1" dirty="0"/>
                        <a:t>Extend to 11bi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Possible in the future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Not clear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Not clear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1051394"/>
                  </a:ext>
                </a:extLst>
              </a:tr>
            </a:tbl>
          </a:graphicData>
        </a:graphic>
      </p:graphicFrame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CA846F77-2156-4FFF-A20F-3249B9616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443812" y="6481446"/>
            <a:ext cx="1891929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Jay Yang al. (Nokia)</a:t>
            </a:r>
          </a:p>
        </p:txBody>
      </p:sp>
    </p:spTree>
    <p:extLst>
      <p:ext uri="{BB962C8B-B14F-4D97-AF65-F5344CB8AC3E}">
        <p14:creationId xmlns:p14="http://schemas.microsoft.com/office/powerpoint/2010/main" val="9118387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8F5D8-B502-45C1-B051-31EBC7F68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344274"/>
            <a:ext cx="10363200" cy="914399"/>
          </a:xfrm>
        </p:spPr>
        <p:txBody>
          <a:bodyPr/>
          <a:lstStyle/>
          <a:p>
            <a:r>
              <a:rPr lang="en-US" dirty="0"/>
              <a:t>Computational Cost of old IRMA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C850F6-87A6-414E-969C-BB19CFF17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CA846F77-2156-4FFF-A20F-3249B9616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443812" y="6481446"/>
            <a:ext cx="1891929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Jay Yang al. (Nokia)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FADB81A-A65E-472C-ABB2-439130D8AA7B}"/>
              </a:ext>
            </a:extLst>
          </p:cNvPr>
          <p:cNvSpPr txBox="1"/>
          <p:nvPr/>
        </p:nvSpPr>
        <p:spPr>
          <a:xfrm>
            <a:off x="151266" y="1114594"/>
            <a:ext cx="1194783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Example, 1 million STAs information stored in the network.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/>
              <a:t>In their first association, STAs generate their keys IRMKs (IRMK1… IRMK-1M), send them to AP. AP maps them and stores them.</a:t>
            </a:r>
            <a:br>
              <a:rPr lang="en-US" altLang="zh-CN" dirty="0"/>
            </a:br>
            <a:br>
              <a:rPr lang="en-US" altLang="zh-CN" dirty="0"/>
            </a:br>
            <a:endParaRPr lang="en-US" altLang="zh-CN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/>
              <a:t>In the subsequent association, </a:t>
            </a:r>
          </a:p>
          <a:p>
            <a:pPr marL="742950" lvl="1" indent="-285750">
              <a:buFont typeface="Times New Roman" panose="02020603050405020304" pitchFamily="18" charset="0"/>
              <a:buChar char="-"/>
            </a:pPr>
            <a:r>
              <a:rPr lang="en-US" altLang="zh-CN" dirty="0"/>
              <a:t>A STA generates its IRMA –x and HASH-x and sends HASH-x to AP in association req frame.</a:t>
            </a:r>
          </a:p>
          <a:p>
            <a:pPr marL="742950" lvl="1" indent="-285750">
              <a:buFont typeface="Times New Roman" panose="02020603050405020304" pitchFamily="18" charset="0"/>
              <a:buChar char="-"/>
            </a:pPr>
            <a:r>
              <a:rPr lang="en-US" altLang="zh-CN" dirty="0"/>
              <a:t>When AP wants to identify  the STA-x, the procedure is as follows:</a:t>
            </a:r>
          </a:p>
          <a:p>
            <a:pPr marL="1200150" lvl="2" indent="-285750">
              <a:buFont typeface="Times New Roman" panose="02020603050405020304" pitchFamily="18" charset="0"/>
              <a:buChar char="-"/>
            </a:pPr>
            <a:r>
              <a:rPr lang="en-US" altLang="zh-CN" dirty="0"/>
              <a:t>Use the stored IRMK-m and IRMA-x to calculate the HASH-m, if HASH-m doesn’t match HASH-x, use the next IRMK to repeat.</a:t>
            </a:r>
          </a:p>
          <a:p>
            <a:pPr marL="1200150" lvl="2" indent="-285750">
              <a:buFont typeface="Times New Roman" panose="02020603050405020304" pitchFamily="18" charset="0"/>
              <a:buChar char="-"/>
            </a:pPr>
            <a:r>
              <a:rPr lang="en-US" altLang="zh-CN" dirty="0"/>
              <a:t>In the worst case, AP needs to go though the whole DB and calculate 1M times to find the matched HASH value.</a:t>
            </a:r>
            <a:endParaRPr lang="zh-CN" altLang="en-US" dirty="0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FDF87F23-508B-4546-B9EB-410AD26210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5305970"/>
              </p:ext>
            </p:extLst>
          </p:nvPr>
        </p:nvGraphicFramePr>
        <p:xfrm>
          <a:off x="1142784" y="2028827"/>
          <a:ext cx="812799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877674117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077817853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42076523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STA1 &lt;-&gt; IRMK1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….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STA-1M &lt;-&gt; IRMK-1M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8596210"/>
                  </a:ext>
                </a:extLst>
              </a:tr>
            </a:tbl>
          </a:graphicData>
        </a:graphic>
      </p:graphicFrame>
      <p:graphicFrame>
        <p:nvGraphicFramePr>
          <p:cNvPr id="10" name="Table 8">
            <a:extLst>
              <a:ext uri="{FF2B5EF4-FFF2-40B4-BE49-F238E27FC236}">
                <a16:creationId xmlns:a16="http://schemas.microsoft.com/office/drawing/2014/main" id="{805695B0-BBA6-4FF0-92A6-718167017D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0527806"/>
              </p:ext>
            </p:extLst>
          </p:nvPr>
        </p:nvGraphicFramePr>
        <p:xfrm>
          <a:off x="434509" y="4476499"/>
          <a:ext cx="4626382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26382">
                  <a:extLst>
                    <a:ext uri="{9D8B030D-6E8A-4147-A177-3AD203B41FA5}">
                      <a16:colId xmlns:a16="http://schemas.microsoft.com/office/drawing/2014/main" val="28776741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1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HASH1 == HASH</a:t>
                      </a:r>
                      <a:r>
                        <a:rPr lang="en-US" altLang="zh-CN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(I</a:t>
                      </a:r>
                      <a:r>
                        <a:rPr lang="en-US" altLang="zh-CN" sz="1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RMA-x, </a:t>
                      </a:r>
                      <a:r>
                        <a:rPr lang="en-US" altLang="zh-CN" sz="18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IRMK1</a:t>
                      </a:r>
                      <a:r>
                        <a:rPr lang="en-US" altLang="zh-CN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). -&gt; NO</a:t>
                      </a:r>
                      <a:br>
                        <a:rPr lang="en-US" altLang="zh-CN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altLang="zh-CN" sz="1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HASH2 == HASH</a:t>
                      </a:r>
                      <a:r>
                        <a:rPr lang="en-US" altLang="zh-CN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(I</a:t>
                      </a:r>
                      <a:r>
                        <a:rPr lang="en-US" altLang="zh-CN" sz="1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RMA-x, </a:t>
                      </a:r>
                      <a:r>
                        <a:rPr lang="en-US" altLang="zh-CN" sz="18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IRMK2</a:t>
                      </a:r>
                      <a:r>
                        <a:rPr lang="en-US" altLang="zh-CN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). -&gt; NO</a:t>
                      </a:r>
                    </a:p>
                    <a:p>
                      <a:r>
                        <a:rPr lang="en-US" altLang="zh-CN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……………………………………………………………</a:t>
                      </a:r>
                      <a:br>
                        <a:rPr lang="en-US" altLang="zh-CN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altLang="zh-CN" sz="1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HASH-1M == HASH</a:t>
                      </a:r>
                      <a:r>
                        <a:rPr lang="en-US" altLang="zh-CN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(I</a:t>
                      </a:r>
                      <a:r>
                        <a:rPr lang="en-US" altLang="zh-CN" sz="1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RMA-x, </a:t>
                      </a:r>
                      <a:r>
                        <a:rPr lang="en-US" altLang="zh-CN" sz="1800" b="1" dirty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IRMK-1M</a:t>
                      </a:r>
                      <a:r>
                        <a:rPr lang="en-US" altLang="zh-CN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). -&gt; YES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9846215"/>
                  </a:ext>
                </a:extLst>
              </a:tr>
            </a:tbl>
          </a:graphicData>
        </a:graphic>
      </p:graphicFrame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2BC95DA-03B5-46AE-8FC2-39745BD12D16}"/>
              </a:ext>
            </a:extLst>
          </p:cNvPr>
          <p:cNvCxnSpPr>
            <a:cxnSpLocks/>
          </p:cNvCxnSpPr>
          <p:nvPr/>
        </p:nvCxnSpPr>
        <p:spPr bwMode="auto">
          <a:xfrm>
            <a:off x="5060891" y="4977766"/>
            <a:ext cx="78906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D4C7A4FD-D341-4BA9-A160-5F0AFEA4EBF4}"/>
              </a:ext>
            </a:extLst>
          </p:cNvPr>
          <p:cNvSpPr txBox="1"/>
          <p:nvPr/>
        </p:nvSpPr>
        <p:spPr>
          <a:xfrm>
            <a:off x="5971142" y="4396208"/>
            <a:ext cx="6127962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/>
              <a:t>Therefore, the computational cost relies on the DB length.</a:t>
            </a:r>
          </a:p>
          <a:p>
            <a:r>
              <a:rPr lang="en-US" altLang="zh-CN" dirty="0"/>
              <a:t>e.g. n STAs keys stored in the DB, the AP may calculate N times to identify each STA in worst case.(</a:t>
            </a:r>
            <a:r>
              <a:rPr lang="en-US" altLang="zh-CN" b="1" u="sng" dirty="0"/>
              <a:t>computation NO. =n</a:t>
            </a:r>
            <a:r>
              <a:rPr lang="en-US" altLang="zh-CN" dirty="0"/>
              <a:t>)</a:t>
            </a:r>
          </a:p>
          <a:p>
            <a:br>
              <a:rPr lang="en-US" altLang="zh-CN" dirty="0"/>
            </a:b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14336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8F5D8-B502-45C1-B051-31EBC7F68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344274"/>
            <a:ext cx="10363200" cy="914399"/>
          </a:xfrm>
        </p:spPr>
        <p:txBody>
          <a:bodyPr/>
          <a:lstStyle/>
          <a:p>
            <a:r>
              <a:rPr lang="en-US" dirty="0"/>
              <a:t>Computational Cost of RRCM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C850F6-87A6-414E-969C-BB19CFF17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CA846F77-2156-4FFF-A20F-3249B9616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443812" y="6481446"/>
            <a:ext cx="1891929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Jay Yang al. (Nokia)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FADB81A-A65E-472C-ABB2-439130D8AA7B}"/>
              </a:ext>
            </a:extLst>
          </p:cNvPr>
          <p:cNvSpPr txBox="1"/>
          <p:nvPr/>
        </p:nvSpPr>
        <p:spPr>
          <a:xfrm>
            <a:off x="75023" y="1109812"/>
            <a:ext cx="1214355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Example, 1 million STAs information is stored in the network. (</a:t>
            </a:r>
            <a:r>
              <a:rPr lang="en-US" altLang="zh-CN" b="1" dirty="0"/>
              <a:t>note</a:t>
            </a:r>
            <a:r>
              <a:rPr lang="en-US" altLang="zh-CN" dirty="0"/>
              <a:t>: each STA generates </a:t>
            </a:r>
            <a:r>
              <a:rPr lang="en-US" altLang="zh-CN" u="sng" dirty="0"/>
              <a:t>two</a:t>
            </a:r>
            <a:r>
              <a:rPr lang="en-US" altLang="zh-CN" dirty="0"/>
              <a:t> RMAs)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/>
              <a:t>In their first association, STAs and AP generate their keys (RMAK1, RMAK2, RMAK3) and RMAs (RMA1.1, RM1.2 </a:t>
            </a:r>
            <a:r>
              <a:rPr lang="en-US" altLang="zh-CN" dirty="0" err="1"/>
              <a:t>etc</a:t>
            </a:r>
            <a:r>
              <a:rPr lang="en-US" altLang="zh-CN" dirty="0"/>
              <a:t>). AP maps RMAs and stores them.</a:t>
            </a:r>
            <a:br>
              <a:rPr lang="en-US" altLang="zh-CN" dirty="0"/>
            </a:br>
            <a:br>
              <a:rPr lang="en-US" altLang="zh-CN" dirty="0"/>
            </a:br>
            <a:endParaRPr lang="en-US" altLang="zh-CN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/>
              <a:t>In the subsequent association, </a:t>
            </a:r>
          </a:p>
          <a:p>
            <a:pPr marL="742950" lvl="1" indent="-285750">
              <a:buFont typeface="Times New Roman" panose="02020603050405020304" pitchFamily="18" charset="0"/>
              <a:buChar char="-"/>
            </a:pPr>
            <a:r>
              <a:rPr lang="en-US" altLang="zh-CN" dirty="0"/>
              <a:t>STAs uses the generated RMAs.</a:t>
            </a:r>
          </a:p>
          <a:p>
            <a:pPr marL="742950" lvl="1" indent="-285750">
              <a:buFont typeface="Times New Roman" panose="02020603050405020304" pitchFamily="18" charset="0"/>
              <a:buChar char="-"/>
            </a:pPr>
            <a:r>
              <a:rPr lang="en-US" altLang="zh-CN" dirty="0"/>
              <a:t>AP receives RMAs (from STAs SA) and identifies the STA immediately.</a:t>
            </a:r>
            <a:endParaRPr lang="zh-CN" altLang="en-US" dirty="0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FDF87F23-508B-4546-B9EB-410AD26210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0226277"/>
              </p:ext>
            </p:extLst>
          </p:nvPr>
        </p:nvGraphicFramePr>
        <p:xfrm>
          <a:off x="1036458" y="2148840"/>
          <a:ext cx="9353318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6586">
                  <a:extLst>
                    <a:ext uri="{9D8B030D-6E8A-4147-A177-3AD203B41FA5}">
                      <a16:colId xmlns:a16="http://schemas.microsoft.com/office/drawing/2014/main" val="2877674117"/>
                    </a:ext>
                  </a:extLst>
                </a:gridCol>
                <a:gridCol w="3040655">
                  <a:extLst>
                    <a:ext uri="{9D8B030D-6E8A-4147-A177-3AD203B41FA5}">
                      <a16:colId xmlns:a16="http://schemas.microsoft.com/office/drawing/2014/main" val="2077817853"/>
                    </a:ext>
                  </a:extLst>
                </a:gridCol>
                <a:gridCol w="3316077">
                  <a:extLst>
                    <a:ext uri="{9D8B030D-6E8A-4147-A177-3AD203B41FA5}">
                      <a16:colId xmlns:a16="http://schemas.microsoft.com/office/drawing/2014/main" val="42076523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STA1 &lt;-&gt; RMA1.1, RMA1.2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……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STA-1M &lt;-&gt; RMA-1M.1,RMA-1M.2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8596210"/>
                  </a:ext>
                </a:extLst>
              </a:tr>
            </a:tbl>
          </a:graphicData>
        </a:graphic>
      </p:graphicFrame>
      <p:graphicFrame>
        <p:nvGraphicFramePr>
          <p:cNvPr id="10" name="Table 8">
            <a:extLst>
              <a:ext uri="{FF2B5EF4-FFF2-40B4-BE49-F238E27FC236}">
                <a16:creationId xmlns:a16="http://schemas.microsoft.com/office/drawing/2014/main" id="{805695B0-BBA6-4FF0-92A6-718167017D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7506774"/>
              </p:ext>
            </p:extLst>
          </p:nvPr>
        </p:nvGraphicFramePr>
        <p:xfrm>
          <a:off x="531912" y="4200028"/>
          <a:ext cx="4626382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26382">
                  <a:extLst>
                    <a:ext uri="{9D8B030D-6E8A-4147-A177-3AD203B41FA5}">
                      <a16:colId xmlns:a16="http://schemas.microsoft.com/office/drawing/2014/main" val="28776741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1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RMA1.1, RMA1.2 =&gt; STA1</a:t>
                      </a:r>
                      <a:br>
                        <a:rPr lang="en-US" altLang="zh-CN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altLang="zh-CN" sz="1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…………………………….</a:t>
                      </a:r>
                    </a:p>
                    <a:p>
                      <a:br>
                        <a:rPr lang="en-US" altLang="zh-CN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altLang="zh-CN" sz="1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RMA-1M.1, RMA-1M.2 =&gt; STA-1M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9846215"/>
                  </a:ext>
                </a:extLst>
              </a:tr>
            </a:tbl>
          </a:graphicData>
        </a:graphic>
      </p:graphicFrame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2BC95DA-03B5-46AE-8FC2-39745BD12D16}"/>
              </a:ext>
            </a:extLst>
          </p:cNvPr>
          <p:cNvCxnSpPr/>
          <p:nvPr/>
        </p:nvCxnSpPr>
        <p:spPr bwMode="auto">
          <a:xfrm>
            <a:off x="5206782" y="4657228"/>
            <a:ext cx="107217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D4C7A4FD-D341-4BA9-A160-5F0AFEA4EBF4}"/>
              </a:ext>
            </a:extLst>
          </p:cNvPr>
          <p:cNvSpPr txBox="1"/>
          <p:nvPr/>
        </p:nvSpPr>
        <p:spPr>
          <a:xfrm>
            <a:off x="6420428" y="4199497"/>
            <a:ext cx="5656642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/>
              <a:t>In this example (1M STAs), to identify one STA , AP </a:t>
            </a:r>
            <a:r>
              <a:rPr lang="en-US" altLang="zh-CN" b="1" u="sng" dirty="0"/>
              <a:t>computational NO. = 2 (</a:t>
            </a:r>
            <a:r>
              <a:rPr lang="en-US" altLang="zh-CN" dirty="0"/>
              <a:t>equal to generated no of RMAs).</a:t>
            </a:r>
            <a:br>
              <a:rPr lang="en-US" altLang="zh-CN" dirty="0"/>
            </a:br>
            <a:r>
              <a:rPr lang="en-US" altLang="zh-CN" dirty="0"/>
              <a:t>Generally speaking (n STAs), to identify one STA, AP needs </a:t>
            </a:r>
            <a:r>
              <a:rPr lang="en-US" altLang="zh-CN" b="1" u="sng" dirty="0">
                <a:solidFill>
                  <a:srgbClr val="FF0000"/>
                </a:solidFill>
              </a:rPr>
              <a:t>m computation for each STA, where m is the number of generated RMAs and m &lt;&lt; n.</a:t>
            </a:r>
            <a:endParaRPr lang="zh-CN" altLang="en-US" dirty="0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E4C1F4FA-9AAA-499D-9D24-56B177B086EE}"/>
              </a:ext>
            </a:extLst>
          </p:cNvPr>
          <p:cNvCxnSpPr>
            <a:cxnSpLocks/>
          </p:cNvCxnSpPr>
          <p:nvPr/>
        </p:nvCxnSpPr>
        <p:spPr bwMode="auto">
          <a:xfrm>
            <a:off x="7304183" y="2655065"/>
            <a:ext cx="1738216" cy="148247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96888665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haredContentType xmlns="Microsoft.SharePoint.Taxonomy.ContentTypeSync" SourceId="34c87397-5fc1-491e-85e7-d6110dbe9cbd" ContentTypeId="0x0101" PreviousValue="false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BC94C346AF0B4FB46C347AD4C1744E" ma:contentTypeVersion="11" ma:contentTypeDescription="Create a new document." ma:contentTypeScope="" ma:versionID="d3f9616aba83445be3fc589d3b3abb49">
  <xsd:schema xmlns:xsd="http://www.w3.org/2001/XMLSchema" xmlns:xs="http://www.w3.org/2001/XMLSchema" xmlns:p="http://schemas.microsoft.com/office/2006/metadata/properties" xmlns:ns2="71c5aaf6-e6ce-465b-b873-5148d2a4c105" xmlns:ns3="66485f1d-aa39-44dc-9c7d-ec1e296eeb56" xmlns:ns4="9b2c2079-970b-4903-b87d-51c00d6cde94" targetNamespace="http://schemas.microsoft.com/office/2006/metadata/properties" ma:root="true" ma:fieldsID="cf34f875ab7825190667440cca2a6af3" ns2:_="" ns3:_="" ns4:_="">
    <xsd:import namespace="71c5aaf6-e6ce-465b-b873-5148d2a4c105"/>
    <xsd:import namespace="66485f1d-aa39-44dc-9c7d-ec1e296eeb56"/>
    <xsd:import namespace="9b2c2079-970b-4903-b87d-51c00d6cde9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HideFromDelve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485f1d-aa39-44dc-9c7d-ec1e296eeb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2c2079-970b-4903-b87d-51c00d6cde94" elementFormDefault="qualified">
    <xsd:import namespace="http://schemas.microsoft.com/office/2006/documentManagement/types"/>
    <xsd:import namespace="http://schemas.microsoft.com/office/infopath/2007/PartnerControls"/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71c5aaf6-e6ce-465b-b873-5148d2a4c105">5PIBPR3ISOLQ-362744628-1770</_dlc_DocId>
    <HideFromDelve xmlns="71c5aaf6-e6ce-465b-b873-5148d2a4c105">false</HideFromDelve>
    <_dlc_DocIdUrl xmlns="71c5aaf6-e6ce-465b-b873-5148d2a4c105">
      <Url>https://nokia.sharepoint.com/sites/menorca/_layouts/15/DocIdRedir.aspx?ID=5PIBPR3ISOLQ-362744628-1770</Url>
      <Description>5PIBPR3ISOLQ-362744628-1770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8F86F36E-D797-4AF3-B071-2851993C7802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F1077E62-5C67-47EE-BE0B-1C7798C482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66485f1d-aa39-44dc-9c7d-ec1e296eeb56"/>
    <ds:schemaRef ds:uri="9b2c2079-970b-4903-b87d-51c00d6cde9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6BA9EAD-5E93-4988-B4D5-D9C514118B20}">
  <ds:schemaRefs>
    <ds:schemaRef ds:uri="66485f1d-aa39-44dc-9c7d-ec1e296eeb56"/>
    <ds:schemaRef ds:uri="71c5aaf6-e6ce-465b-b873-5148d2a4c105"/>
    <ds:schemaRef ds:uri="http://purl.org/dc/terms/"/>
    <ds:schemaRef ds:uri="9b2c2079-970b-4903-b87d-51c00d6cde94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A474FD79-F03E-4D38-AFA4-71204D7F2ED6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0BD1BC0E-6009-422B-996A-765D4D7A53FF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13332</TotalTime>
  <Words>1348</Words>
  <Application>Microsoft Office PowerPoint</Application>
  <PresentationFormat>Widescreen</PresentationFormat>
  <Paragraphs>179</Paragraphs>
  <Slides>14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等线</vt:lpstr>
      <vt:lpstr>Arial</vt:lpstr>
      <vt:lpstr>Calibri</vt:lpstr>
      <vt:lpstr>Times New Roman</vt:lpstr>
      <vt:lpstr>Wingdings</vt:lpstr>
      <vt:lpstr>802-11-Submission</vt:lpstr>
      <vt:lpstr>Document</vt:lpstr>
      <vt:lpstr>Some proposals further discussion</vt:lpstr>
      <vt:lpstr>Background-1</vt:lpstr>
      <vt:lpstr>Motivation</vt:lpstr>
      <vt:lpstr>WPA3_specification</vt:lpstr>
      <vt:lpstr>TGbh PAR Scope (emphasis added)</vt:lpstr>
      <vt:lpstr>Comparison among the proposals-1</vt:lpstr>
      <vt:lpstr>Comparison among the proposals-2</vt:lpstr>
      <vt:lpstr>Computational Cost of old IRMA </vt:lpstr>
      <vt:lpstr>Computational Cost of RRCM</vt:lpstr>
      <vt:lpstr>Computational Cost of RRCM &amp; old IRMA</vt:lpstr>
      <vt:lpstr>Reference</vt:lpstr>
      <vt:lpstr>SP1</vt:lpstr>
      <vt:lpstr>SP2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rule-based Random MAC-Identification proposal</dc:title>
  <dc:creator>Yang, Zhijie (NSB - CN/Shanghai)</dc:creator>
  <cp:lastModifiedBy>Yang, Zhijie (NSB - CN/Shanghai)</cp:lastModifiedBy>
  <cp:revision>221</cp:revision>
  <dcterms:created xsi:type="dcterms:W3CDTF">2020-11-25T01:30:38Z</dcterms:created>
  <dcterms:modified xsi:type="dcterms:W3CDTF">2022-06-28T12:26:54Z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0x01010067BC94C346AF0B4FB46C347AD4C1744E</vt:lpwstr>
  </property>
  <property fmtid="{D5CDD505-2E9C-101B-9397-08002B2CF9AE}" pid="3" name="_dlc_DocIdItemGuid">
    <vt:lpwstr>10be83f3-be18-47b6-8306-cd5de8e8c2d6</vt:lpwstr>
  </property>
</Properties>
</file>