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8" r:id="rId5"/>
    <p:sldId id="269" r:id="rId6"/>
    <p:sldId id="281" r:id="rId7"/>
    <p:sldId id="260" r:id="rId8"/>
    <p:sldId id="270" r:id="rId9"/>
    <p:sldId id="274" r:id="rId10"/>
    <p:sldId id="276" r:id="rId11"/>
    <p:sldId id="266" r:id="rId12"/>
    <p:sldId id="264" r:id="rId13"/>
    <p:sldId id="272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65" d="100"/>
          <a:sy n="165" d="100"/>
        </p:scale>
        <p:origin x="144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41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7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802.11-22/0932r0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Beyond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2022-07-08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196457"/>
              </p:ext>
            </p:extLst>
          </p:nvPr>
        </p:nvGraphicFramePr>
        <p:xfrm>
          <a:off x="992188" y="3213100"/>
          <a:ext cx="10907712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5" name="Document" r:id="rId4" imgW="10458627" imgH="2743965" progId="Word.Document.8">
                  <p:embed/>
                </p:oleObj>
              </mc:Choice>
              <mc:Fallback>
                <p:oleObj name="Document" r:id="rId4" imgW="10458627" imgH="27439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213100"/>
                        <a:ext cx="10907712" cy="2857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Enabling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2048751"/>
            <a:ext cx="10361084" cy="411321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AP-MLD – STA/non-AP-MLD </a:t>
            </a:r>
            <a:r>
              <a:rPr lang="en-US" sz="2000" dirty="0" smtClean="0"/>
              <a:t>coordination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Share </a:t>
            </a:r>
            <a:r>
              <a:rPr lang="en-US" sz="1600" dirty="0"/>
              <a:t>additional information from STAs: location, traffic pattern, power save/latency requirements </a:t>
            </a:r>
            <a:r>
              <a:rPr lang="en-US" sz="1600" dirty="0" smtClean="0"/>
              <a:t>etc.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AP </a:t>
            </a:r>
            <a:r>
              <a:rPr lang="en-US" sz="1600" dirty="0"/>
              <a:t>can utilize these additional information to learn optimum traffic management in the network (e.g. T2LM)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Mobile AP-MLD with integrated access and </a:t>
            </a:r>
            <a:r>
              <a:rPr lang="en-US" sz="2000" dirty="0" smtClean="0"/>
              <a:t>backhaul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Interference reduction between access and backhaul </a:t>
            </a:r>
            <a:r>
              <a:rPr lang="en-US" sz="1600" dirty="0" smtClean="0"/>
              <a:t>links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>
                <a:cs typeface="+mn-cs"/>
              </a:rPr>
              <a:t>Latency reduction for traffic of non-AP MLDs associated with Mobile AP MLD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P2P </a:t>
            </a:r>
            <a:r>
              <a:rPr lang="en-US" sz="2000" dirty="0"/>
              <a:t>related </a:t>
            </a:r>
            <a:r>
              <a:rPr lang="en-US" sz="2000" dirty="0" smtClean="0"/>
              <a:t>enhancements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P2P </a:t>
            </a:r>
            <a:r>
              <a:rPr lang="en-US" sz="1600" dirty="0"/>
              <a:t>STAs can share additional information as part of P2P link establishment to better coordinate the utilization of AP’s resources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AI based </a:t>
            </a:r>
            <a:r>
              <a:rPr lang="en-US" sz="2000" dirty="0" smtClean="0"/>
              <a:t>solutions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User-side </a:t>
            </a:r>
            <a:r>
              <a:rPr lang="en-US" sz="1600" b="0" dirty="0"/>
              <a:t>AI applications to enhance user </a:t>
            </a:r>
            <a:r>
              <a:rPr lang="en-US" sz="1600" b="0" dirty="0" smtClean="0"/>
              <a:t>experience.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Network </a:t>
            </a:r>
            <a:r>
              <a:rPr lang="en-US" sz="1600" b="0" dirty="0"/>
              <a:t>manager-side AI applications to enhance network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61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contribution, we discussed improving </a:t>
            </a:r>
            <a:r>
              <a:rPr lang="en-US" b="0" dirty="0" smtClean="0"/>
              <a:t>throughput, reducing latency, and multi-device connectivity coordination.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improving throughput, we proposed to improve medium to low SNR throughput rather than peak throughput</a:t>
            </a:r>
            <a:r>
              <a:rPr lang="en-US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For multi-device connectivity coordination, we proposed </a:t>
            </a:r>
            <a:r>
              <a:rPr lang="en-US" b="0" dirty="0">
                <a:solidFill>
                  <a:schemeClr val="tx1"/>
                </a:solidFill>
              </a:rPr>
              <a:t>to </a:t>
            </a:r>
            <a:r>
              <a:rPr lang="en-US" b="0" dirty="0" smtClean="0">
                <a:solidFill>
                  <a:schemeClr val="tx1"/>
                </a:solidFill>
              </a:rPr>
              <a:t>support tighter </a:t>
            </a:r>
            <a:r>
              <a:rPr lang="en-US" b="0" dirty="0">
                <a:solidFill>
                  <a:schemeClr val="tx1"/>
                </a:solidFill>
              </a:rPr>
              <a:t>coordination between the </a:t>
            </a:r>
            <a:r>
              <a:rPr lang="en-US" b="0" dirty="0" smtClean="0">
                <a:solidFill>
                  <a:schemeClr val="tx1"/>
                </a:solidFill>
              </a:rPr>
              <a:t>P2P and the UL/DL traffic. </a:t>
            </a:r>
            <a:endParaRPr lang="en-US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provided examples of enabling technologies.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7047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11-20/1035r1, “Follow up on Feedback Enhancement”</a:t>
            </a:r>
          </a:p>
          <a:p>
            <a:r>
              <a:rPr lang="en-US" dirty="0"/>
              <a:t>[2] 11-19/2120r0, “Link Adaptation Improvement”</a:t>
            </a:r>
          </a:p>
          <a:p>
            <a:r>
              <a:rPr lang="en-US" dirty="0"/>
              <a:t>[3] 11-19/1019r0, “Virtual BSS for Multi-AP Coordination”</a:t>
            </a:r>
          </a:p>
          <a:p>
            <a:r>
              <a:rPr lang="en-US" dirty="0"/>
              <a:t>[4] 11-19/1451r1, “Virtual BSS for Multi-AP Coordination Follow-up”</a:t>
            </a:r>
          </a:p>
          <a:p>
            <a:r>
              <a:rPr lang="en-US" dirty="0"/>
              <a:t>[5] 11-21/670r0, “F</a:t>
            </a:r>
            <a:r>
              <a:rPr lang="en-US" altLang="zh-CN" dirty="0"/>
              <a:t>urther Improve Latency Performance in 11be</a:t>
            </a:r>
            <a:r>
              <a:rPr lang="en-US" altLang="zh-CN" dirty="0" smtClean="0"/>
              <a:t>”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[6] 11-21/1046r3, “Multi-AP: TWT Information Sharing”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[7] 11-22/0371r1, “Quick Recovery for MLO”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- </a:t>
            </a:r>
            <a:r>
              <a:rPr lang="en-GB" dirty="0"/>
              <a:t>inserted/intercepted PPDU 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661" y="2474689"/>
            <a:ext cx="6358679" cy="331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8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we share our thoughts on the next generation 802.11 beyond 802.11be.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6442" y="1751014"/>
            <a:ext cx="11658600" cy="43427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kern="0" dirty="0"/>
              <a:t>802.11b-802.11ac: peak PHY rate of each 802.11 amendment </a:t>
            </a:r>
            <a:r>
              <a:rPr lang="en-GB" b="0" kern="0" dirty="0">
                <a:solidFill>
                  <a:schemeClr val="tx1"/>
                </a:solidFill>
              </a:rPr>
              <a:t>increased by 5x or 11x.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kern="0" dirty="0">
                <a:solidFill>
                  <a:schemeClr val="tx1"/>
                </a:solidFill>
              </a:rPr>
              <a:t>802.11ax: focused on efficiency improvement.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kern="0" dirty="0">
                <a:solidFill>
                  <a:schemeClr val="tx1"/>
                </a:solidFill>
              </a:rPr>
              <a:t>802.11be</a:t>
            </a:r>
            <a:r>
              <a:rPr lang="en-GB" b="0" kern="0" dirty="0"/>
              <a:t>: peak PHY rate increased by 3.5x by 320MHz, 4KQAM and MLO.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Evolution of 802.11 PHY Rates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123923"/>
              </p:ext>
            </p:extLst>
          </p:nvPr>
        </p:nvGraphicFramePr>
        <p:xfrm>
          <a:off x="929218" y="3276600"/>
          <a:ext cx="10460566" cy="3078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98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90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90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74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763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92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Max PHY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PHY rate enhancement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Bandwidth/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number of spatial streams (SS)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Operating bands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/>
                        <a:t>802.11b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22 MHz, 1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/>
                        <a:t>802.11a/g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54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 MHz, 1</a:t>
                      </a:r>
                      <a:r>
                        <a:rPr lang="en-US" sz="1600" baseline="0" dirty="0"/>
                        <a:t>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 GHz (.a)/2.4 GHz(.g)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/>
                        <a:t>802.11n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600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40 MHz, 4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2.4/5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/>
                        <a:t>802.11ac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6.9 </a:t>
                      </a:r>
                      <a:r>
                        <a:rPr lang="en-US" sz="1600" dirty="0" err="1"/>
                        <a:t>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160 MHz, 8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/>
                        <a:t>802.11ax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9.6 </a:t>
                      </a:r>
                      <a:r>
                        <a:rPr lang="en-US" sz="1600" dirty="0" err="1"/>
                        <a:t>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1.4x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160 MHz, 8 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2.4/5/6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7005">
                <a:tc>
                  <a:txBody>
                    <a:bodyPr/>
                    <a:lstStyle/>
                    <a:p>
                      <a:r>
                        <a:rPr lang="en-US" sz="1600" dirty="0"/>
                        <a:t>802.11be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&gt; 34 </a:t>
                      </a:r>
                      <a:r>
                        <a:rPr lang="en-US" sz="1600" dirty="0" err="1"/>
                        <a:t>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&gt;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dirty="0"/>
                        <a:t>3.5x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320 MHz, 8</a:t>
                      </a:r>
                      <a:r>
                        <a:rPr lang="en-US" sz="1600" baseline="0" dirty="0"/>
                        <a:t> SS + 160 MHz, 8 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2.4GHz+5GHz+6GHz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Improving Throughput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Do we want to increase peak throughput?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Even if we increase </a:t>
            </a:r>
            <a:r>
              <a:rPr lang="en-GB" sz="2000" b="0" dirty="0">
                <a:solidFill>
                  <a:schemeClr val="tx1"/>
                </a:solidFill>
              </a:rPr>
              <a:t>peak throughput, </a:t>
            </a:r>
            <a:r>
              <a:rPr lang="en-GB" sz="2000" b="0" dirty="0" smtClean="0">
                <a:solidFill>
                  <a:schemeClr val="tx1"/>
                </a:solidFill>
              </a:rPr>
              <a:t>it does not always translate to improvement in real-life experience. </a:t>
            </a:r>
            <a:endParaRPr lang="en-GB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Number of antennas at STA is limited.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Not all devices are capable of large bandwidth. Many enterprise APs continue to use 40 MHz BSS in 5GHz and 80 MHz BSS in 6GHz.  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Instead, we want to improve performance in </a:t>
            </a:r>
            <a:r>
              <a:rPr lang="en-GB" sz="2000" b="0" dirty="0">
                <a:solidFill>
                  <a:schemeClr val="tx1"/>
                </a:solidFill>
              </a:rPr>
              <a:t>non-optimal </a:t>
            </a:r>
            <a:r>
              <a:rPr lang="en-GB" sz="2000" b="0" dirty="0" smtClean="0">
                <a:solidFill>
                  <a:schemeClr val="tx1"/>
                </a:solidFill>
              </a:rPr>
              <a:t>but real-life condition</a:t>
            </a:r>
            <a:r>
              <a:rPr lang="en-GB" sz="2000" b="0" dirty="0">
                <a:solidFill>
                  <a:schemeClr val="tx1"/>
                </a:solidFill>
              </a:rPr>
              <a:t>, e.g. medium to low SNR range and OBSS </a:t>
            </a:r>
            <a:r>
              <a:rPr lang="en-GB" sz="2000" b="0" dirty="0" smtClean="0">
                <a:solidFill>
                  <a:schemeClr val="tx1"/>
                </a:solidFill>
              </a:rPr>
              <a:t>scenario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>
                <a:solidFill>
                  <a:schemeClr val="tx1"/>
                </a:solidFill>
              </a:rPr>
              <a:t>Improved mobility and reliability performance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>
                <a:solidFill>
                  <a:schemeClr val="tx1"/>
                </a:solidFill>
              </a:rPr>
              <a:t>Better </a:t>
            </a:r>
            <a:r>
              <a:rPr lang="en-GB" sz="1800" b="0" dirty="0" err="1" smtClean="0">
                <a:solidFill>
                  <a:schemeClr val="tx1"/>
                </a:solidFill>
              </a:rPr>
              <a:t>QoS</a:t>
            </a:r>
            <a:r>
              <a:rPr lang="en-GB" sz="1800" b="0" dirty="0" smtClean="0">
                <a:solidFill>
                  <a:schemeClr val="tx1"/>
                </a:solidFill>
              </a:rPr>
              <a:t> assurance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>
                <a:solidFill>
                  <a:schemeClr val="tx1"/>
                </a:solidFill>
              </a:rPr>
              <a:t>Improved power efficiency</a:t>
            </a:r>
            <a:endParaRPr lang="en-GB" sz="18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18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Throughput (2/2)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1524000" y="1981200"/>
            <a:ext cx="8955337" cy="3877137"/>
            <a:chOff x="1524000" y="1981200"/>
            <a:chExt cx="8955337" cy="3877137"/>
          </a:xfrm>
        </p:grpSpPr>
        <p:cxnSp>
          <p:nvCxnSpPr>
            <p:cNvPr id="54" name="Straight Connector 53"/>
            <p:cNvCxnSpPr/>
            <p:nvPr/>
          </p:nvCxnSpPr>
          <p:spPr bwMode="auto">
            <a:xfrm flipH="1">
              <a:off x="8038309" y="3397696"/>
              <a:ext cx="19219" cy="11704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Isosceles Triangle 7"/>
            <p:cNvSpPr/>
            <p:nvPr/>
          </p:nvSpPr>
          <p:spPr>
            <a:xfrm>
              <a:off x="10164604" y="2363919"/>
              <a:ext cx="314733" cy="9628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985757" y="4403165"/>
              <a:ext cx="104912" cy="32095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Straight Connector 9"/>
            <p:cNvCxnSpPr>
              <a:stCxn id="9" idx="0"/>
            </p:cNvCxnSpPr>
            <p:nvPr/>
          </p:nvCxnSpPr>
          <p:spPr>
            <a:xfrm flipV="1">
              <a:off x="8038212" y="4189199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009762" y="4189199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8066663" y="4189199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902301" y="1981200"/>
              <a:ext cx="5153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AP 2</a:t>
              </a:r>
              <a:endPara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05692" y="4763813"/>
              <a:ext cx="473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STA</a:t>
              </a:r>
              <a:endPara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1786254" y="2363919"/>
              <a:ext cx="314733" cy="962848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24000" y="1981200"/>
              <a:ext cx="5153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AP 1</a:t>
              </a:r>
              <a:endPara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17449" y="4397040"/>
              <a:ext cx="104912" cy="32095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8" name="Straight Connector 17"/>
            <p:cNvCxnSpPr>
              <a:stCxn id="17" idx="0"/>
            </p:cNvCxnSpPr>
            <p:nvPr/>
          </p:nvCxnSpPr>
          <p:spPr>
            <a:xfrm flipV="1">
              <a:off x="2469905" y="4183075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2441454" y="4183075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209800" y="4757689"/>
              <a:ext cx="473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STA</a:t>
              </a:r>
              <a:endPara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9856642" y="4305127"/>
              <a:ext cx="104912" cy="320950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Straight Connector 25"/>
            <p:cNvCxnSpPr>
              <a:stCxn id="25" idx="0"/>
            </p:cNvCxnSpPr>
            <p:nvPr/>
          </p:nvCxnSpPr>
          <p:spPr>
            <a:xfrm flipV="1">
              <a:off x="9909098" y="4091161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9880647" y="4091161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9937548" y="4091161"/>
              <a:ext cx="0" cy="2139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9661584" y="4665775"/>
              <a:ext cx="4730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20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맑은 고딕" panose="020B0503020000020004" pitchFamily="50" charset="-127"/>
                  <a:cs typeface="Arial" panose="020B0604020202020204" pitchFamily="34" charset="0"/>
                </a:rPr>
                <a:t>STA</a:t>
              </a:r>
              <a:endParaRPr lang="en-US" sz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2742580" y="4598705"/>
              <a:ext cx="509491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8177154" y="4598705"/>
              <a:ext cx="164018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2567436" y="2942344"/>
              <a:ext cx="5357364" cy="16212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H="1">
              <a:off x="8054855" y="2926022"/>
              <a:ext cx="1820603" cy="46714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H="1">
              <a:off x="6025969" y="3393164"/>
              <a:ext cx="2038300" cy="52300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 flipV="1">
              <a:off x="7235654" y="4365937"/>
              <a:ext cx="0" cy="13384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6313328" y="5612116"/>
              <a:ext cx="233588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Still connected to AP1 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421900" y="3341419"/>
              <a:ext cx="137584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Throughput</a:t>
              </a: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2588055" y="2926022"/>
              <a:ext cx="3479658" cy="51396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flipV="1">
              <a:off x="6056140" y="2926022"/>
              <a:ext cx="3846162" cy="5139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TextBox 94"/>
            <p:cNvSpPr txBox="1"/>
            <p:nvPr/>
          </p:nvSpPr>
          <p:spPr>
            <a:xfrm>
              <a:off x="5671160" y="3120132"/>
              <a:ext cx="6897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Desired</a:t>
              </a:r>
            </a:p>
          </p:txBody>
        </p:sp>
        <p:sp>
          <p:nvSpPr>
            <p:cNvPr id="96" name="Right Arrow 95"/>
            <p:cNvSpPr/>
            <p:nvPr/>
          </p:nvSpPr>
          <p:spPr bwMode="auto">
            <a:xfrm rot="16200000">
              <a:off x="5872522" y="3465013"/>
              <a:ext cx="297083" cy="42612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Right Arrow 96"/>
            <p:cNvSpPr/>
            <p:nvPr/>
          </p:nvSpPr>
          <p:spPr bwMode="auto">
            <a:xfrm rot="16200000">
              <a:off x="6801954" y="3579955"/>
              <a:ext cx="932504" cy="426126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4288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Examples of Enabling Technologies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44199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>
                <a:sym typeface="Wingdings" panose="05000000000000000000" pitchFamily="2" charset="2"/>
              </a:rPr>
              <a:t>Joint Transmission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Joint transmission to a single STA. Increase edge user throughput.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Joint transmission to multiple STAs. Increase overall area throughput.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>
                <a:sym typeface="Wingdings" panose="05000000000000000000" pitchFamily="2" charset="2"/>
              </a:rPr>
              <a:t>Resource </a:t>
            </a:r>
            <a:r>
              <a:rPr lang="en-GB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Sharing and Coordination</a:t>
            </a:r>
            <a:endParaRPr lang="en-GB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Better resource utilization.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C-OFDMA (e.g. support small bandwidth </a:t>
            </a: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capable STAs </a:t>
            </a: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in different BSSs)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tx1"/>
                </a:solidFill>
                <a:sym typeface="Wingdings" panose="05000000000000000000" pitchFamily="2" charset="2"/>
              </a:rPr>
              <a:t>C-SR (e.g. near STA + near STA</a:t>
            </a: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Time-domain resource coordination (e.g. coordinated TWT schedules [6])</a:t>
            </a:r>
            <a:endParaRPr lang="en-GB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>
                <a:sym typeface="Wingdings" panose="05000000000000000000" pitchFamily="2" charset="2"/>
              </a:rPr>
              <a:t>Coordinated Beamforming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Reduce interference.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Can be used together with C-SR.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51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Examples of Enabling Technologies (Contd.)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44199" cy="4113213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>
                <a:sym typeface="Wingdings" panose="05000000000000000000" pitchFamily="2" charset="2"/>
              </a:rPr>
              <a:t>Enhanced link adaptation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Fast CQI feedback (e.g. using BA) [1].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Dense MCS level for finer link adaptation [2</a:t>
            </a:r>
            <a:r>
              <a:rPr lang="en-GB" dirty="0" smtClean="0">
                <a:sym typeface="Wingdings" panose="05000000000000000000" pitchFamily="2" charset="2"/>
              </a:rPr>
              <a:t>].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 smtClean="0">
                <a:sym typeface="Wingdings" panose="05000000000000000000" pitchFamily="2" charset="2"/>
              </a:rPr>
              <a:t>Enhanced </a:t>
            </a:r>
            <a:r>
              <a:rPr lang="en-GB" b="0" dirty="0">
                <a:sym typeface="Wingdings" panose="05000000000000000000" pitchFamily="2" charset="2"/>
              </a:rPr>
              <a:t>Beamforming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In both downlink and uplink including 16 antenna support.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>
                <a:sym typeface="Wingdings" panose="05000000000000000000" pitchFamily="2" charset="2"/>
              </a:rPr>
              <a:t>Virtual BSS [3-4]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Receive packets from any AP in the VBSS.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Solve sticky STA problem.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ym typeface="Wingdings" panose="05000000000000000000" pitchFamily="2" charset="2"/>
              </a:rPr>
              <a:t>Sticky STA: a STA which connects to an AP and not changing the AP even if the connection is slow and there is a better connection </a:t>
            </a:r>
            <a:r>
              <a:rPr lang="en-US" dirty="0">
                <a:sym typeface="Wingdings" panose="05000000000000000000" pitchFamily="2" charset="2"/>
              </a:rPr>
              <a:t>that it could use. </a:t>
            </a:r>
            <a:endParaRPr lang="en-GB" dirty="0">
              <a:sym typeface="Wingdings" panose="05000000000000000000" pitchFamily="2" charset="2"/>
            </a:endParaRP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0" dirty="0">
              <a:sym typeface="Wingdings" panose="05000000000000000000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More and more applications require low latency.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Examples of enabling technologies.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Scheduling only channel (or limit EDCA as much as possible):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AP determines proper length of DL and UL PPDU so that the system can meet latency requirement.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STA can send short packet or BSR in EDCA channel (different link).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400" dirty="0"/>
              <a:t>AP schedules uplink random access channel for low latency STA.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>
                <a:sym typeface="Wingdings" panose="05000000000000000000" pitchFamily="2" charset="2"/>
              </a:rPr>
              <a:t>Virtual BSS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400" dirty="0">
                <a:sym typeface="Wingdings" panose="05000000000000000000" pitchFamily="2" charset="2"/>
              </a:rPr>
              <a:t>Any nearby AP whoever gets opportunity first can send low latency packet to a STA. 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400" dirty="0">
                <a:sym typeface="Wingdings" panose="05000000000000000000" pitchFamily="2" charset="2"/>
              </a:rPr>
              <a:t>STA may send its low latency packet to the random access channel of nearby APs.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400" dirty="0">
                <a:sym typeface="Wingdings" panose="05000000000000000000" pitchFamily="2" charset="2"/>
              </a:rPr>
              <a:t>VBSS also can help to reduce roaming latency. It will allow seamless operation within VBSS.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err="1"/>
              <a:t>Preemptible</a:t>
            </a:r>
            <a:r>
              <a:rPr lang="en-US" sz="1800" dirty="0"/>
              <a:t> PPDU [5] or </a:t>
            </a:r>
            <a:r>
              <a:rPr lang="en-GB" sz="1800" dirty="0"/>
              <a:t>inserted/intercepted PPDU (appendix for concept). </a:t>
            </a:r>
            <a:endParaRPr lang="en-GB" sz="1800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>
                <a:solidFill>
                  <a:schemeClr val="tx1"/>
                </a:solidFill>
                <a:sym typeface="Wingdings" panose="05000000000000000000" pitchFamily="2" charset="2"/>
              </a:rPr>
              <a:t>Quick error recovery (for latency sensitive traffic) </a:t>
            </a:r>
            <a:r>
              <a:rPr lang="en-GB" sz="18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[7]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Enable shorter retransmission time using different links</a:t>
            </a:r>
            <a:endParaRPr lang="en-GB" sz="1800" dirty="0">
              <a:solidFill>
                <a:schemeClr val="tx1"/>
              </a:solidFill>
            </a:endParaRP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119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Multi-device Connectivity Coordination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4631" y="2280075"/>
            <a:ext cx="5985674" cy="44942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With the proliferation of </a:t>
            </a:r>
            <a:r>
              <a:rPr lang="en-US" sz="2000" b="0" dirty="0" err="1" smtClean="0"/>
              <a:t>IoT</a:t>
            </a:r>
            <a:r>
              <a:rPr lang="en-US" sz="2000" b="0" dirty="0" smtClean="0"/>
              <a:t> devices, wearables, AR/VR </a:t>
            </a:r>
            <a:r>
              <a:rPr lang="en-US" sz="2000" b="0" dirty="0"/>
              <a:t>applications, </a:t>
            </a:r>
            <a:r>
              <a:rPr lang="en-US" sz="2000" b="0" dirty="0" smtClean="0"/>
              <a:t>future Wi-Fi networks need to support a large </a:t>
            </a:r>
            <a:r>
              <a:rPr lang="en-US" sz="2000" b="0" dirty="0"/>
              <a:t>number of devices with varying traffic types—both P2P and </a:t>
            </a:r>
            <a:r>
              <a:rPr lang="en-US" sz="2000" b="0" dirty="0" smtClean="0"/>
              <a:t>UL/DL, and </a:t>
            </a:r>
            <a:r>
              <a:rPr lang="en-US" sz="2000" b="0" dirty="0" err="1" smtClean="0"/>
              <a:t>QoS</a:t>
            </a:r>
            <a:r>
              <a:rPr lang="en-US" sz="2000" b="0" dirty="0" smtClean="0"/>
              <a:t> requirements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There </a:t>
            </a:r>
            <a:r>
              <a:rPr lang="en-US" sz="2000" b="0" dirty="0"/>
              <a:t>needs to be a tighter coordination between the P2P </a:t>
            </a:r>
            <a:r>
              <a:rPr lang="en-US" sz="2000" b="0" dirty="0" smtClean="0"/>
              <a:t>STAs/non-AP MLDs </a:t>
            </a:r>
            <a:r>
              <a:rPr lang="en-US" sz="2000" b="0" dirty="0"/>
              <a:t>and the </a:t>
            </a:r>
            <a:r>
              <a:rPr lang="en-US" sz="2000" b="0" dirty="0" smtClean="0"/>
              <a:t>APs/AP-MLDs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Wook Bong Lee,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 bwMode="auto">
          <a:xfrm>
            <a:off x="8117179" y="3086100"/>
            <a:ext cx="228600" cy="22860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62739" y="257317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AP-MLD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10250779" y="464148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1012779" y="3543300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8117179" y="4527180"/>
            <a:ext cx="247643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43757" y="4901460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Device 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149179" y="4957772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Device 2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8488303" y="4755780"/>
            <a:ext cx="155835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8252401" y="3467100"/>
            <a:ext cx="17178" cy="914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H="1" flipV="1">
            <a:off x="8382000" y="3200400"/>
            <a:ext cx="2534513" cy="3429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H="1">
            <a:off x="10545546" y="3897009"/>
            <a:ext cx="467233" cy="6837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 flipV="1">
            <a:off x="8364823" y="3386435"/>
            <a:ext cx="1953568" cy="1197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0814072" y="2956526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Device 3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580498" y="3664383"/>
            <a:ext cx="1686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Multi-link DL/UL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V="1">
            <a:off x="8366779" y="3482340"/>
            <a:ext cx="17178" cy="914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>
            <a:off x="8538932" y="4606836"/>
            <a:ext cx="1347795" cy="32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8632488" y="4837628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Multi-link P2P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035251" y="2986981"/>
            <a:ext cx="1736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Single link DL/UL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706534" y="4310371"/>
            <a:ext cx="1463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Single link P2P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01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12201</TotalTime>
  <Words>1134</Words>
  <Application>Microsoft Office PowerPoint</Application>
  <PresentationFormat>Widescreen</PresentationFormat>
  <Paragraphs>198</Paragraphs>
  <Slides>13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맑은 고딕</vt:lpstr>
      <vt:lpstr>MS Gothic</vt:lpstr>
      <vt:lpstr>Arial</vt:lpstr>
      <vt:lpstr>Times New Roman</vt:lpstr>
      <vt:lpstr>Wingdings</vt:lpstr>
      <vt:lpstr>Office Theme</vt:lpstr>
      <vt:lpstr>Microsoft Word 97 - 2003 Document</vt:lpstr>
      <vt:lpstr>Thoughts on Beyond 802.11be</vt:lpstr>
      <vt:lpstr>Abstract</vt:lpstr>
      <vt:lpstr>Evolution of 802.11 PHY Rates</vt:lpstr>
      <vt:lpstr>Improving Throughput (1/2)</vt:lpstr>
      <vt:lpstr>Improving Throughput (2/2)</vt:lpstr>
      <vt:lpstr>Examples of Enabling Technologies</vt:lpstr>
      <vt:lpstr>Examples of Enabling Technologies (Contd.)</vt:lpstr>
      <vt:lpstr>Reducing Latency</vt:lpstr>
      <vt:lpstr>Multi-device Connectivity Coordination </vt:lpstr>
      <vt:lpstr>Example of Enabling Technologies</vt:lpstr>
      <vt:lpstr>Conclusions</vt:lpstr>
      <vt:lpstr>References</vt:lpstr>
      <vt:lpstr>Appendix - inserted/intercepted PPDU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Wook Bong Lee</cp:lastModifiedBy>
  <cp:revision>189</cp:revision>
  <cp:lastPrinted>1601-01-01T00:00:00Z</cp:lastPrinted>
  <dcterms:created xsi:type="dcterms:W3CDTF">2018-04-11T17:57:35Z</dcterms:created>
  <dcterms:modified xsi:type="dcterms:W3CDTF">2022-07-08T23:05:01Z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