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25"/>
  </p:notesMasterIdLst>
  <p:handoutMasterIdLst>
    <p:handoutMasterId r:id="rId26"/>
  </p:handoutMasterIdLst>
  <p:sldIdLst>
    <p:sldId id="269" r:id="rId2"/>
    <p:sldId id="289" r:id="rId3"/>
    <p:sldId id="271" r:id="rId4"/>
    <p:sldId id="272" r:id="rId5"/>
    <p:sldId id="287" r:id="rId6"/>
    <p:sldId id="273" r:id="rId7"/>
    <p:sldId id="274" r:id="rId8"/>
    <p:sldId id="275" r:id="rId9"/>
    <p:sldId id="277" r:id="rId10"/>
    <p:sldId id="278" r:id="rId11"/>
    <p:sldId id="279" r:id="rId12"/>
    <p:sldId id="282" r:id="rId13"/>
    <p:sldId id="284" r:id="rId14"/>
    <p:sldId id="285" r:id="rId15"/>
    <p:sldId id="286" r:id="rId16"/>
    <p:sldId id="276" r:id="rId17"/>
    <p:sldId id="290" r:id="rId18"/>
    <p:sldId id="291" r:id="rId19"/>
    <p:sldId id="293" r:id="rId20"/>
    <p:sldId id="292" r:id="rId21"/>
    <p:sldId id="1285" r:id="rId22"/>
    <p:sldId id="281" r:id="rId23"/>
    <p:sldId id="1286" r:id="rId2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FF9900"/>
    <a:srgbClr val="FFFF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50" autoAdjust="0"/>
    <p:restoredTop sz="96704" autoAdjust="0"/>
  </p:normalViewPr>
  <p:slideViewPr>
    <p:cSldViewPr>
      <p:cViewPr varScale="1">
        <p:scale>
          <a:sx n="161" d="100"/>
          <a:sy n="161" d="100"/>
        </p:scale>
        <p:origin x="1412"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Sheet1!$A$2:$A$17</c:f>
              <c:numCache>
                <c:formatCode>mmm\-yy</c:formatCode>
                <c:ptCount val="16"/>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numCache>
            </c:numRef>
          </c:cat>
          <c:val>
            <c:numRef>
              <c:f>Sheet1!$B$2:$B$17</c:f>
              <c:numCache>
                <c:formatCode>General</c:formatCode>
                <c:ptCount val="16"/>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numCache>
            </c:numRef>
          </c:val>
          <c:extLst>
            <c:ext xmlns:c16="http://schemas.microsoft.com/office/drawing/2014/chart" uri="{C3380CC4-5D6E-409C-BE32-E72D297353CC}">
              <c16:uniqueId val="{00000000-F7E5-4C0F-8839-CE2CC345F264}"/>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Sheet1!$A$2:$A$17</c:f>
              <c:numCache>
                <c:formatCode>mmm\-yy</c:formatCode>
                <c:ptCount val="16"/>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numCache>
            </c:numRef>
          </c:cat>
          <c:val>
            <c:numRef>
              <c:f>Sheet1!$C$2:$C$17</c:f>
              <c:numCache>
                <c:formatCode>General</c:formatCode>
                <c:ptCount val="16"/>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numCache>
            </c:numRef>
          </c:val>
          <c:extLst>
            <c:ext xmlns:c16="http://schemas.microsoft.com/office/drawing/2014/chart" uri="{C3380CC4-5D6E-409C-BE32-E72D297353CC}">
              <c16:uniqueId val="{00000001-F7E5-4C0F-8839-CE2CC345F264}"/>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652"/>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628650" y="2837467"/>
            <a:ext cx="7886700" cy="2139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1"/>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a:xfrm>
            <a:off x="4516324" y="6475413"/>
            <a:ext cx="187551" cy="184666"/>
          </a:xfr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967863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802.11-22/xxxxr0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13277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IEEE 802 Tech Talk</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9906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June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858-00-coex-laa-wi-fi-coexistence-experiments-preliminary-results.pptx"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spcBef>
                <a:spcPts val="3200"/>
              </a:spcBef>
              <a:defRPr/>
            </a:pPr>
            <a:r>
              <a:rPr lang="en-US" dirty="0">
                <a:solidFill>
                  <a:schemeClr val="accent6"/>
                </a:solidFill>
              </a:rPr>
              <a:t>IEEE 802 Tech Talk</a:t>
            </a:r>
            <a:br>
              <a:rPr lang="en-US" dirty="0">
                <a:solidFill>
                  <a:schemeClr val="accent6"/>
                </a:solidFill>
              </a:rPr>
            </a:br>
            <a:r>
              <a:rPr lang="en-US" sz="1800" dirty="0">
                <a:effectLst/>
                <a:ea typeface="Calibri" panose="020F0502020204030204" pitchFamily="34" charset="0"/>
              </a:rPr>
              <a:t>Coexistence of IEEE 802.11 &amp; 5G:</a:t>
            </a:r>
            <a:br>
              <a:rPr lang="en-US" sz="1800" dirty="0">
                <a:effectLst/>
                <a:ea typeface="Calibri" panose="020F0502020204030204" pitchFamily="34" charset="0"/>
              </a:rPr>
            </a:br>
            <a:r>
              <a:rPr lang="en-US" sz="1800" dirty="0">
                <a:effectLst/>
                <a:ea typeface="Calibri" panose="020F0502020204030204" pitchFamily="34" charset="0"/>
              </a:rPr>
              <a:t>Wi-Fi &amp; other technologies in unlicensed spectrum</a:t>
            </a:r>
            <a:endParaRPr lang="en-US" dirty="0">
              <a:solidFill>
                <a:schemeClr val="accent6"/>
              </a:solidFill>
            </a:endParaRP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22 June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Down 15">
            <a:extLst>
              <a:ext uri="{FF2B5EF4-FFF2-40B4-BE49-F238E27FC236}">
                <a16:creationId xmlns:a16="http://schemas.microsoft.com/office/drawing/2014/main" id="{DAAD33A4-B665-4C5F-9F4C-565F1100FA1A}"/>
              </a:ext>
            </a:extLst>
          </p:cNvPr>
          <p:cNvSpPr/>
          <p:nvPr/>
        </p:nvSpPr>
        <p:spPr bwMode="auto">
          <a:xfrm rot="10800000">
            <a:off x="6248400" y="3505199"/>
            <a:ext cx="762000" cy="616527"/>
          </a:xfrm>
          <a:prstGeom prst="downArrow">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5DC76CDC-E3A6-4DE6-AD62-21D1E6065011}"/>
              </a:ext>
            </a:extLst>
          </p:cNvPr>
          <p:cNvSpPr>
            <a:spLocks noGrp="1"/>
          </p:cNvSpPr>
          <p:nvPr>
            <p:ph type="title"/>
          </p:nvPr>
        </p:nvSpPr>
        <p:spPr>
          <a:xfrm>
            <a:off x="685800" y="685800"/>
            <a:ext cx="8229600" cy="1066800"/>
          </a:xfrm>
        </p:spPr>
        <p:txBody>
          <a:bodyPr/>
          <a:lstStyle/>
          <a:p>
            <a:r>
              <a:rPr lang="en-AU" dirty="0"/>
              <a:t>LTE-U sharing with Wi-Fi was controversial from the start … but highlighted a need for distributed sharing </a:t>
            </a:r>
          </a:p>
        </p:txBody>
      </p:sp>
      <p:sp>
        <p:nvSpPr>
          <p:cNvPr id="4" name="Footer Placeholder 3">
            <a:extLst>
              <a:ext uri="{FF2B5EF4-FFF2-40B4-BE49-F238E27FC236}">
                <a16:creationId xmlns:a16="http://schemas.microsoft.com/office/drawing/2014/main" id="{1CFBFE53-61AB-4220-8235-75397ECF1C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87CA41-7825-4707-B640-1DDB10B65BE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dirty="0"/>
          </a:p>
        </p:txBody>
      </p:sp>
      <p:sp>
        <p:nvSpPr>
          <p:cNvPr id="6" name="Rectangle 5">
            <a:extLst>
              <a:ext uri="{FF2B5EF4-FFF2-40B4-BE49-F238E27FC236}">
                <a16:creationId xmlns:a16="http://schemas.microsoft.com/office/drawing/2014/main" id="{682DAA9F-F189-4272-936D-981B0742D593}"/>
              </a:ext>
            </a:extLst>
          </p:cNvPr>
          <p:cNvSpPr/>
          <p:nvPr/>
        </p:nvSpPr>
        <p:spPr bwMode="auto">
          <a:xfrm>
            <a:off x="685800" y="1981200"/>
            <a:ext cx="38100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Goal: fast LTE entry</a:t>
            </a:r>
          </a:p>
        </p:txBody>
      </p:sp>
      <p:sp>
        <p:nvSpPr>
          <p:cNvPr id="7" name="Rectangle 6">
            <a:extLst>
              <a:ext uri="{FF2B5EF4-FFF2-40B4-BE49-F238E27FC236}">
                <a16:creationId xmlns:a16="http://schemas.microsoft.com/office/drawing/2014/main" id="{D72D7B3E-5E99-4A22-87A6-C4B08991BFF7}"/>
              </a:ext>
            </a:extLst>
          </p:cNvPr>
          <p:cNvSpPr/>
          <p:nvPr/>
        </p:nvSpPr>
        <p:spPr bwMode="auto">
          <a:xfrm>
            <a:off x="685800" y="4114800"/>
            <a:ext cx="7848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Controversy: centralised sharing caused the LTE-U to miss its market window </a:t>
            </a:r>
          </a:p>
        </p:txBody>
      </p:sp>
      <p:sp>
        <p:nvSpPr>
          <p:cNvPr id="8" name="Rectangle 7">
            <a:extLst>
              <a:ext uri="{FF2B5EF4-FFF2-40B4-BE49-F238E27FC236}">
                <a16:creationId xmlns:a16="http://schemas.microsoft.com/office/drawing/2014/main" id="{58FCE736-E61C-4872-936C-6A42DFF1A3B8}"/>
              </a:ext>
            </a:extLst>
          </p:cNvPr>
          <p:cNvSpPr/>
          <p:nvPr/>
        </p:nvSpPr>
        <p:spPr bwMode="auto">
          <a:xfrm>
            <a:off x="4724400" y="1988127"/>
            <a:ext cx="38100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Lesson: distributed sharing vital</a:t>
            </a:r>
          </a:p>
        </p:txBody>
      </p:sp>
      <p:sp>
        <p:nvSpPr>
          <p:cNvPr id="9" name="Rectangle 8">
            <a:extLst>
              <a:ext uri="{FF2B5EF4-FFF2-40B4-BE49-F238E27FC236}">
                <a16:creationId xmlns:a16="http://schemas.microsoft.com/office/drawing/2014/main" id="{D8D02059-4AB0-4F70-92F9-31F8868CF6CF}"/>
              </a:ext>
            </a:extLst>
          </p:cNvPr>
          <p:cNvSpPr/>
          <p:nvPr/>
        </p:nvSpPr>
        <p:spPr bwMode="auto">
          <a:xfrm>
            <a:off x="685800" y="2362200"/>
            <a:ext cx="3810000" cy="113607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indent="-177800">
              <a:buFont typeface="Arial" panose="020B0604020202020204" pitchFamily="34" charset="0"/>
              <a:buChar char="•"/>
            </a:pPr>
            <a:r>
              <a:rPr lang="en-AU" sz="1600" dirty="0">
                <a:latin typeface="+mj-lt"/>
              </a:rPr>
              <a:t>LTE-U was a technology introduced by the LTE-U Forum in about 2015, with a goal of providing fast entry for LTE technology into unlicensed bands</a:t>
            </a:r>
          </a:p>
        </p:txBody>
      </p:sp>
      <p:sp>
        <p:nvSpPr>
          <p:cNvPr id="10" name="Rectangle 9">
            <a:extLst>
              <a:ext uri="{FF2B5EF4-FFF2-40B4-BE49-F238E27FC236}">
                <a16:creationId xmlns:a16="http://schemas.microsoft.com/office/drawing/2014/main" id="{AD55058A-AF48-4B68-BF9C-AF861EEF00FD}"/>
              </a:ext>
            </a:extLst>
          </p:cNvPr>
          <p:cNvSpPr/>
          <p:nvPr/>
        </p:nvSpPr>
        <p:spPr bwMode="auto">
          <a:xfrm>
            <a:off x="4724400" y="2369127"/>
            <a:ext cx="3810000" cy="113607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indent="-177800">
              <a:buFont typeface="Arial" panose="020B0604020202020204" pitchFamily="34" charset="0"/>
              <a:buChar char="•"/>
            </a:pPr>
            <a:r>
              <a:rPr lang="en-AU" sz="1600" dirty="0">
                <a:latin typeface="+mj-lt"/>
              </a:rPr>
              <a:t>The controversy emphasised the importance of some sort of distributed Listen Before Talk (LBT) mechanism for multi-technology sharing</a:t>
            </a:r>
          </a:p>
        </p:txBody>
      </p:sp>
      <p:sp>
        <p:nvSpPr>
          <p:cNvPr id="11" name="Rectangle 10">
            <a:extLst>
              <a:ext uri="{FF2B5EF4-FFF2-40B4-BE49-F238E27FC236}">
                <a16:creationId xmlns:a16="http://schemas.microsoft.com/office/drawing/2014/main" id="{51FD14F4-B33F-47B9-9627-4119B7F91BD7}"/>
              </a:ext>
            </a:extLst>
          </p:cNvPr>
          <p:cNvSpPr/>
          <p:nvPr/>
        </p:nvSpPr>
        <p:spPr bwMode="auto">
          <a:xfrm>
            <a:off x="685800" y="4495801"/>
            <a:ext cx="7848600" cy="1828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indent="-177800">
              <a:spcBef>
                <a:spcPts val="800"/>
              </a:spcBef>
              <a:buFont typeface="Arial" panose="020B0604020202020204" pitchFamily="34" charset="0"/>
              <a:buChar char="•"/>
            </a:pPr>
            <a:r>
              <a:rPr lang="en-AU" sz="1600" dirty="0">
                <a:latin typeface="+mj-lt"/>
              </a:rPr>
              <a:t>LTE-U shared the 5 GHz band with Wi-Fi by taking what it wanted … and a</a:t>
            </a:r>
            <a:r>
              <a:rPr lang="en-AU" sz="1600" i="1" dirty="0">
                <a:latin typeface="+mj-lt"/>
              </a:rPr>
              <a:t>llowing</a:t>
            </a:r>
            <a:r>
              <a:rPr lang="en-AU" sz="1600" dirty="0">
                <a:latin typeface="+mj-lt"/>
              </a:rPr>
              <a:t> Wi-Fi to use the leftovers</a:t>
            </a:r>
          </a:p>
          <a:p>
            <a:pPr marL="177800" indent="-177800">
              <a:spcBef>
                <a:spcPts val="800"/>
              </a:spcBef>
              <a:buFont typeface="Arial" panose="020B0604020202020204" pitchFamily="34" charset="0"/>
              <a:buChar char="•"/>
            </a:pPr>
            <a:r>
              <a:rPr lang="en-AU" sz="1600" dirty="0">
                <a:latin typeface="+mj-lt"/>
              </a:rPr>
              <a:t>LTE-U was unpopular with a Wi-Fi community that historically “fairly” shared using a distributed LBT sharing protocol … where there was no one in charge</a:t>
            </a:r>
            <a:endParaRPr lang="en-AU" sz="1600" i="1" dirty="0">
              <a:latin typeface="+mj-lt"/>
            </a:endParaRPr>
          </a:p>
          <a:p>
            <a:pPr marL="177800" indent="-177800">
              <a:spcBef>
                <a:spcPts val="800"/>
              </a:spcBef>
              <a:buFont typeface="Arial" panose="020B0604020202020204" pitchFamily="34" charset="0"/>
              <a:buChar char="•"/>
            </a:pPr>
            <a:r>
              <a:rPr lang="en-AU" sz="1600" dirty="0">
                <a:latin typeface="+mj-lt"/>
              </a:rPr>
              <a:t>The FCC was dragged into the controversy (unwillingly!) and the time taken to resolve the issues with a test plan meant LTE-U missed its market window</a:t>
            </a:r>
          </a:p>
        </p:txBody>
      </p:sp>
      <p:sp>
        <p:nvSpPr>
          <p:cNvPr id="14" name="Arrow: Down 13">
            <a:extLst>
              <a:ext uri="{FF2B5EF4-FFF2-40B4-BE49-F238E27FC236}">
                <a16:creationId xmlns:a16="http://schemas.microsoft.com/office/drawing/2014/main" id="{BA84D993-B3A2-46C7-A918-AE72DADD1618}"/>
              </a:ext>
            </a:extLst>
          </p:cNvPr>
          <p:cNvSpPr/>
          <p:nvPr/>
        </p:nvSpPr>
        <p:spPr bwMode="auto">
          <a:xfrm>
            <a:off x="2209800" y="3505201"/>
            <a:ext cx="762000" cy="616527"/>
          </a:xfrm>
          <a:prstGeom prst="downArrow">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3788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C4AD-B5D6-4E30-B628-0C2197B14C6C}"/>
              </a:ext>
            </a:extLst>
          </p:cNvPr>
          <p:cNvSpPr>
            <a:spLocks noGrp="1"/>
          </p:cNvSpPr>
          <p:nvPr>
            <p:ph type="title"/>
          </p:nvPr>
        </p:nvSpPr>
        <p:spPr>
          <a:xfrm>
            <a:off x="685800" y="685800"/>
            <a:ext cx="8077200" cy="1066800"/>
          </a:xfrm>
        </p:spPr>
        <p:txBody>
          <a:bodyPr/>
          <a:lstStyle/>
          <a:p>
            <a:r>
              <a:rPr lang="en-AU" dirty="0"/>
              <a:t>LAA’s &amp; NR-U’s use of a Wi-Fi like access scheme seemed to provide a good basis for “fair” coexistence</a:t>
            </a:r>
          </a:p>
        </p:txBody>
      </p:sp>
      <p:sp>
        <p:nvSpPr>
          <p:cNvPr id="3" name="Content Placeholder 2">
            <a:extLst>
              <a:ext uri="{FF2B5EF4-FFF2-40B4-BE49-F238E27FC236}">
                <a16:creationId xmlns:a16="http://schemas.microsoft.com/office/drawing/2014/main" id="{478FF3DA-8347-4EEE-A817-BD109A1B7088}"/>
              </a:ext>
            </a:extLst>
          </p:cNvPr>
          <p:cNvSpPr>
            <a:spLocks noGrp="1"/>
          </p:cNvSpPr>
          <p:nvPr>
            <p:ph idx="1"/>
          </p:nvPr>
        </p:nvSpPr>
        <p:spPr/>
        <p:txBody>
          <a:bodyPr/>
          <a:lstStyle/>
          <a:p>
            <a:pPr lvl="1"/>
            <a:r>
              <a:rPr lang="en-AU" dirty="0"/>
              <a:t>LAA &amp; NR-U are two more recent unlicensed spectrum technologies specified by 3GPP</a:t>
            </a:r>
          </a:p>
          <a:p>
            <a:pPr lvl="2"/>
            <a:r>
              <a:rPr lang="en-AU" dirty="0"/>
              <a:t>LAA = License Assisted Access, provides downlink unlicensed access only</a:t>
            </a:r>
          </a:p>
          <a:p>
            <a:pPr lvl="2"/>
            <a:r>
              <a:rPr lang="en-AU" dirty="0"/>
              <a:t>NR-U = New Radio-Unlicensed, has similar use cases to Wi-Fi</a:t>
            </a:r>
          </a:p>
          <a:p>
            <a:pPr lvl="1"/>
            <a:r>
              <a:rPr lang="en-AU" dirty="0"/>
              <a:t>LAA &amp; NR-U are different … but similar in terms of basic access</a:t>
            </a:r>
          </a:p>
          <a:p>
            <a:pPr lvl="2"/>
            <a:r>
              <a:rPr lang="en-AU" dirty="0"/>
              <a:t>After much debate, 3GPP decided to use LBT with backoff, just like Wi-Fi </a:t>
            </a:r>
          </a:p>
          <a:p>
            <a:pPr lvl="2"/>
            <a:r>
              <a:rPr lang="en-AU" dirty="0"/>
              <a:t>The decision was partially forced by European rules &amp; work in ETSI BRAN</a:t>
            </a:r>
          </a:p>
          <a:p>
            <a:pPr lvl="2"/>
            <a:r>
              <a:rPr lang="en-AU" dirty="0"/>
              <a:t>However they chose a different way to “listen”; energy detection only!</a:t>
            </a:r>
          </a:p>
          <a:p>
            <a:pPr lvl="1"/>
            <a:r>
              <a:rPr lang="en-AU" dirty="0"/>
              <a:t>The open question is whether LAA &amp; NR-U access mechanisms enable/encourage good coexistence between LAA/NR-U &amp; Wi-Fi?</a:t>
            </a:r>
          </a:p>
          <a:p>
            <a:pPr lvl="2"/>
            <a:r>
              <a:rPr lang="en-AU" dirty="0"/>
              <a:t>Extensive simulations in 3GPP suggested … </a:t>
            </a:r>
            <a:r>
              <a:rPr lang="en-AU" i="1" dirty="0">
                <a:solidFill>
                  <a:srgbClr val="00B050"/>
                </a:solidFill>
              </a:rPr>
              <a:t>yes</a:t>
            </a:r>
            <a:r>
              <a:rPr lang="en-AU" dirty="0">
                <a:solidFill>
                  <a:srgbClr val="00B050"/>
                </a:solidFill>
              </a:rPr>
              <a:t>!</a:t>
            </a:r>
          </a:p>
          <a:p>
            <a:pPr lvl="2"/>
            <a:r>
              <a:rPr lang="en-AU" dirty="0"/>
              <a:t>Extensive discussion in ETSI BRAN suggested … </a:t>
            </a:r>
            <a:r>
              <a:rPr lang="en-AU" i="1" dirty="0">
                <a:solidFill>
                  <a:srgbClr val="00B050"/>
                </a:solidFill>
              </a:rPr>
              <a:t>yes</a:t>
            </a:r>
            <a:r>
              <a:rPr lang="en-AU" dirty="0">
                <a:solidFill>
                  <a:srgbClr val="00B050"/>
                </a:solidFill>
              </a:rPr>
              <a:t>!</a:t>
            </a:r>
            <a:endParaRPr lang="en-AU" dirty="0">
              <a:solidFill>
                <a:schemeClr val="tx2"/>
              </a:solidFill>
            </a:endParaRPr>
          </a:p>
          <a:p>
            <a:pPr lvl="2"/>
            <a:r>
              <a:rPr lang="en-AU" dirty="0">
                <a:solidFill>
                  <a:schemeClr val="tx2"/>
                </a:solidFill>
              </a:rPr>
              <a:t>… but is </a:t>
            </a:r>
            <a:r>
              <a:rPr lang="en-AU" i="1" dirty="0">
                <a:solidFill>
                  <a:srgbClr val="00B050"/>
                </a:solidFill>
              </a:rPr>
              <a:t>yes</a:t>
            </a:r>
            <a:r>
              <a:rPr lang="en-AU" dirty="0">
                <a:solidFill>
                  <a:schemeClr val="tx2"/>
                </a:solidFill>
              </a:rPr>
              <a:t> really the answer?</a:t>
            </a:r>
          </a:p>
        </p:txBody>
      </p:sp>
      <p:sp>
        <p:nvSpPr>
          <p:cNvPr id="4" name="Footer Placeholder 3">
            <a:extLst>
              <a:ext uri="{FF2B5EF4-FFF2-40B4-BE49-F238E27FC236}">
                <a16:creationId xmlns:a16="http://schemas.microsoft.com/office/drawing/2014/main" id="{FC31AEFD-83F3-4789-81E8-516A992A610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619948A-6A26-4071-89EB-DD1E54D9F1A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a:t>
            </a:fld>
            <a:endParaRPr lang="en-US" dirty="0"/>
          </a:p>
        </p:txBody>
      </p:sp>
    </p:spTree>
    <p:extLst>
      <p:ext uri="{BB962C8B-B14F-4D97-AF65-F5344CB8AC3E}">
        <p14:creationId xmlns:p14="http://schemas.microsoft.com/office/powerpoint/2010/main" val="1172412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FE61-02AD-4650-A266-0E03E24176B0}"/>
              </a:ext>
            </a:extLst>
          </p:cNvPr>
          <p:cNvSpPr>
            <a:spLocks noGrp="1"/>
          </p:cNvSpPr>
          <p:nvPr>
            <p:ph type="title"/>
          </p:nvPr>
        </p:nvSpPr>
        <p:spPr/>
        <p:txBody>
          <a:bodyPr/>
          <a:lstStyle/>
          <a:p>
            <a:r>
              <a:rPr lang="en-AU" dirty="0"/>
              <a:t>It appears that LAA sharing with Wi-Fi is an even worse compromise than Wi-Fi/Wi-Fi sharing</a:t>
            </a:r>
          </a:p>
        </p:txBody>
      </p:sp>
      <p:sp>
        <p:nvSpPr>
          <p:cNvPr id="3" name="Content Placeholder 2">
            <a:extLst>
              <a:ext uri="{FF2B5EF4-FFF2-40B4-BE49-F238E27FC236}">
                <a16:creationId xmlns:a16="http://schemas.microsoft.com/office/drawing/2014/main" id="{0DD8D45F-D096-4F79-9EC9-DA22CC4EDD18}"/>
              </a:ext>
            </a:extLst>
          </p:cNvPr>
          <p:cNvSpPr>
            <a:spLocks noGrp="1"/>
          </p:cNvSpPr>
          <p:nvPr>
            <p:ph idx="1"/>
          </p:nvPr>
        </p:nvSpPr>
        <p:spPr/>
        <p:txBody>
          <a:bodyPr/>
          <a:lstStyle/>
          <a:p>
            <a:pPr lvl="1"/>
            <a:r>
              <a:rPr lang="en-AU" dirty="0"/>
              <a:t>Simulation &amp; discussions are nice and showed reasonable LAA/Wi-Fi </a:t>
            </a:r>
            <a:r>
              <a:rPr lang="en-AU" dirty="0" err="1"/>
              <a:t>coex</a:t>
            </a:r>
            <a:r>
              <a:rPr lang="en-AU" dirty="0"/>
              <a:t> … but what about LAA/Wi-Fi </a:t>
            </a:r>
            <a:r>
              <a:rPr lang="en-AU" dirty="0" err="1"/>
              <a:t>coex</a:t>
            </a:r>
            <a:r>
              <a:rPr lang="en-AU" dirty="0"/>
              <a:t> in real deployments?</a:t>
            </a:r>
          </a:p>
          <a:p>
            <a:pPr lvl="1"/>
            <a:r>
              <a:rPr lang="en-AU" dirty="0"/>
              <a:t>The University of Chicago undertook tests of Wi-Fi with early LAA deployments in Chicago during 2020 &amp; 2021 …</a:t>
            </a:r>
          </a:p>
          <a:p>
            <a:pPr lvl="1"/>
            <a:r>
              <a:rPr lang="en-AU" dirty="0"/>
              <a:t>… that showed that in the various deployment scenarios under test, LAA had a significant adverse impact on Wi-Fi operation</a:t>
            </a:r>
          </a:p>
          <a:p>
            <a:pPr lvl="1"/>
            <a:r>
              <a:rPr lang="en-AU" dirty="0"/>
              <a:t>The University of Chicago provided reports on their </a:t>
            </a:r>
            <a:r>
              <a:rPr lang="en-AU" dirty="0" err="1"/>
              <a:t>coex</a:t>
            </a:r>
            <a:r>
              <a:rPr lang="en-AU" dirty="0"/>
              <a:t> measurement work to the IEEE 802.11 Coexistence Standing Committee during 2021</a:t>
            </a:r>
          </a:p>
          <a:p>
            <a:pPr lvl="2"/>
            <a:r>
              <a:rPr lang="en-US" sz="1600" i="1" u="none" strike="noStrike" cap="none" dirty="0">
                <a:solidFill>
                  <a:srgbClr val="000000"/>
                </a:solidFill>
                <a:latin typeface="+mj-lt"/>
                <a:ea typeface="Times New Roman"/>
                <a:cs typeface="Times New Roman"/>
                <a:sym typeface="Times New Roman"/>
              </a:rPr>
              <a:t>LAA/Wi-Fi Coexistence Issues: Wi-Fi Client Association and Data Transmission</a:t>
            </a:r>
            <a:r>
              <a:rPr lang="en-US" sz="1600" i="0" u="none" strike="noStrike" cap="none" dirty="0">
                <a:solidFill>
                  <a:srgbClr val="000000"/>
                </a:solidFill>
                <a:latin typeface="+mj-lt"/>
                <a:ea typeface="Times New Roman"/>
                <a:cs typeface="Times New Roman"/>
                <a:sym typeface="Times New Roman"/>
              </a:rPr>
              <a:t>,  </a:t>
            </a:r>
            <a:r>
              <a:rPr lang="en-US" sz="16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Vanlin Sathya, Muhammed Iqbal </a:t>
            </a:r>
            <a:r>
              <a:rPr lang="en-US" sz="1600" b="0" i="0" u="none" strike="noStrike" dirty="0" err="1">
                <a:solidFill>
                  <a:srgbClr val="000000"/>
                </a:solidFill>
                <a:effectLst/>
                <a:latin typeface="Arial" panose="020B0604020202020204" pitchFamily="34" charset="0"/>
                <a:ea typeface="Arial" panose="020B0604020202020204" pitchFamily="34" charset="0"/>
                <a:cs typeface="Arial" panose="020B0604020202020204" pitchFamily="34" charset="0"/>
              </a:rPr>
              <a:t>Rochman</a:t>
            </a:r>
            <a:r>
              <a:rPr lang="en-US" sz="16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 &amp; Monisha Ghosh, 13 Jan 2021</a:t>
            </a:r>
            <a:br>
              <a:rPr lang="en-US" sz="16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br>
            <a:r>
              <a:rPr lang="en-US" sz="16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AU" dirty="0">
                <a:hlinkClick r:id="rId2"/>
              </a:rPr>
              <a:t>11-20-1973</a:t>
            </a:r>
            <a:r>
              <a:rPr lang="en-AU" dirty="0"/>
              <a:t>)</a:t>
            </a:r>
            <a:endParaRPr lang="en-US" b="1" dirty="0">
              <a:solidFill>
                <a:srgbClr val="000000"/>
              </a:solidFill>
              <a:latin typeface="Times New Roman"/>
              <a:cs typeface="Times New Roman"/>
              <a:sym typeface="Times New Roman"/>
            </a:endParaRPr>
          </a:p>
          <a:p>
            <a:pPr lvl="2"/>
            <a:r>
              <a:rPr lang="en-AU" i="1" dirty="0">
                <a:sym typeface="Times New Roman"/>
              </a:rPr>
              <a:t>LAA/Wi-Fi Coexistence Experiments: preliminary results</a:t>
            </a:r>
            <a:r>
              <a:rPr lang="en-AU" dirty="0">
                <a:sym typeface="Times New Roman"/>
              </a:rPr>
              <a:t>, </a:t>
            </a:r>
            <a:r>
              <a:rPr lang="en-US" dirty="0">
                <a:sym typeface="Times New Roman"/>
              </a:rPr>
              <a:t>Monisha Ghosh &amp; Muhammed Iqbal </a:t>
            </a:r>
            <a:r>
              <a:rPr lang="en-US" dirty="0" err="1">
                <a:sym typeface="Times New Roman"/>
              </a:rPr>
              <a:t>Rochman</a:t>
            </a:r>
            <a:r>
              <a:rPr lang="en-US" dirty="0">
                <a:sym typeface="Times New Roman"/>
              </a:rPr>
              <a:t>,</a:t>
            </a:r>
            <a:r>
              <a:rPr lang="en-AU" dirty="0">
                <a:sym typeface="Times New Roman"/>
              </a:rPr>
              <a:t> 15 Nov 2021 (see </a:t>
            </a:r>
            <a:r>
              <a:rPr lang="en-AU" dirty="0">
                <a:hlinkClick r:id="rId3"/>
              </a:rPr>
              <a:t>11-21-1858</a:t>
            </a:r>
            <a:r>
              <a:rPr lang="en-AU" dirty="0"/>
              <a:t>)</a:t>
            </a:r>
          </a:p>
        </p:txBody>
      </p:sp>
      <p:sp>
        <p:nvSpPr>
          <p:cNvPr id="4" name="Footer Placeholder 3">
            <a:extLst>
              <a:ext uri="{FF2B5EF4-FFF2-40B4-BE49-F238E27FC236}">
                <a16:creationId xmlns:a16="http://schemas.microsoft.com/office/drawing/2014/main" id="{6A65A8A6-261C-488E-A448-4CC902165C7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07093D8-89BF-4640-A642-9BA76CBD0D8A}"/>
              </a:ext>
            </a:extLst>
          </p:cNvPr>
          <p:cNvSpPr>
            <a:spLocks noGrp="1"/>
          </p:cNvSpPr>
          <p:nvPr>
            <p:ph type="sldNum" sz="quarter" idx="11"/>
          </p:nvPr>
        </p:nvSpPr>
        <p:spPr/>
        <p:txBody>
          <a:bodyPr/>
          <a:lstStyle/>
          <a:p>
            <a:r>
              <a:rPr lang="en-US"/>
              <a:t>Slide </a:t>
            </a:r>
            <a:fld id="{EF4002E7-DB4D-4CC3-8382-1939D19420D8}" type="slidenum">
              <a:rPr lang="en-US" smtClean="0"/>
              <a:pPr/>
              <a:t>12</a:t>
            </a:fld>
            <a:endParaRPr lang="en-US" dirty="0"/>
          </a:p>
        </p:txBody>
      </p:sp>
      <p:sp>
        <p:nvSpPr>
          <p:cNvPr id="11" name="Rectangle 10">
            <a:extLst>
              <a:ext uri="{FF2B5EF4-FFF2-40B4-BE49-F238E27FC236}">
                <a16:creationId xmlns:a16="http://schemas.microsoft.com/office/drawing/2014/main" id="{2F94E714-3ADA-44C9-8380-7B2EE8B449D5}"/>
              </a:ext>
            </a:extLst>
          </p:cNvPr>
          <p:cNvSpPr/>
          <p:nvPr/>
        </p:nvSpPr>
        <p:spPr bwMode="auto">
          <a:xfrm>
            <a:off x="6096000" y="5892453"/>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67C572F3-6D44-48D1-A0D0-A063EE173D0A}"/>
              </a:ext>
            </a:extLst>
          </p:cNvPr>
          <p:cNvSpPr/>
          <p:nvPr/>
        </p:nvSpPr>
        <p:spPr bwMode="auto">
          <a:xfrm>
            <a:off x="6172200" y="5927990"/>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66226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FE61-02AD-4650-A266-0E03E24176B0}"/>
              </a:ext>
            </a:extLst>
          </p:cNvPr>
          <p:cNvSpPr>
            <a:spLocks noGrp="1"/>
          </p:cNvSpPr>
          <p:nvPr>
            <p:ph type="title"/>
          </p:nvPr>
        </p:nvSpPr>
        <p:spPr/>
        <p:txBody>
          <a:bodyPr/>
          <a:lstStyle/>
          <a:p>
            <a:r>
              <a:rPr lang="en-AU" dirty="0"/>
              <a:t>It appears that LAA sharing with Wi-Fi is an even worse compromise than Wi-Fi/Wi-Fi sharing</a:t>
            </a:r>
          </a:p>
        </p:txBody>
      </p:sp>
      <p:sp>
        <p:nvSpPr>
          <p:cNvPr id="3" name="Content Placeholder 2">
            <a:extLst>
              <a:ext uri="{FF2B5EF4-FFF2-40B4-BE49-F238E27FC236}">
                <a16:creationId xmlns:a16="http://schemas.microsoft.com/office/drawing/2014/main" id="{0DD8D45F-D096-4F79-9EC9-DA22CC4EDD18}"/>
              </a:ext>
            </a:extLst>
          </p:cNvPr>
          <p:cNvSpPr>
            <a:spLocks noGrp="1"/>
          </p:cNvSpPr>
          <p:nvPr>
            <p:ph idx="1"/>
          </p:nvPr>
        </p:nvSpPr>
        <p:spPr>
          <a:xfrm>
            <a:off x="685800" y="1981200"/>
            <a:ext cx="8153400" cy="4114800"/>
          </a:xfrm>
        </p:spPr>
        <p:txBody>
          <a:bodyPr/>
          <a:lstStyle/>
          <a:p>
            <a:r>
              <a:rPr lang="en-AU" dirty="0"/>
              <a:t>An example … </a:t>
            </a:r>
            <a:r>
              <a:rPr lang="en-AU" dirty="0">
                <a:solidFill>
                  <a:srgbClr val="FF0000"/>
                </a:solidFill>
              </a:rPr>
              <a:t>5 Wi-Fi AP/client pairs on one channel, LAA not operating</a:t>
            </a:r>
            <a:endParaRPr lang="en-AU" b="0" dirty="0">
              <a:solidFill>
                <a:srgbClr val="FF0000"/>
              </a:solidFill>
            </a:endParaRPr>
          </a:p>
          <a:p>
            <a:endParaRPr lang="en-AU" dirty="0"/>
          </a:p>
        </p:txBody>
      </p:sp>
      <p:sp>
        <p:nvSpPr>
          <p:cNvPr id="4" name="Footer Placeholder 3">
            <a:extLst>
              <a:ext uri="{FF2B5EF4-FFF2-40B4-BE49-F238E27FC236}">
                <a16:creationId xmlns:a16="http://schemas.microsoft.com/office/drawing/2014/main" id="{6A65A8A6-261C-488E-A448-4CC902165C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7093D8-89BF-4640-A642-9BA76CBD0D8A}"/>
              </a:ext>
            </a:extLst>
          </p:cNvPr>
          <p:cNvSpPr>
            <a:spLocks noGrp="1"/>
          </p:cNvSpPr>
          <p:nvPr>
            <p:ph type="sldNum" sz="quarter" idx="11"/>
          </p:nvPr>
        </p:nvSpPr>
        <p:spPr>
          <a:ln>
            <a:noFill/>
          </a:ln>
        </p:spPr>
        <p:txBody>
          <a:bodyPr/>
          <a:lstStyle/>
          <a:p>
            <a:pPr>
              <a:defRPr/>
            </a:pPr>
            <a:r>
              <a:rPr lang="en-US"/>
              <a:t>Slide </a:t>
            </a:r>
            <a:fld id="{EF4002E7-DB4D-4CC3-8382-1939D19420D8}" type="slidenum">
              <a:rPr lang="en-US" smtClean="0"/>
              <a:pPr>
                <a:defRPr/>
              </a:pPr>
              <a:t>13</a:t>
            </a:fld>
            <a:endParaRPr lang="en-US" dirty="0"/>
          </a:p>
        </p:txBody>
      </p:sp>
      <p:pic>
        <p:nvPicPr>
          <p:cNvPr id="6" name="Google Shape;426;p42">
            <a:extLst>
              <a:ext uri="{FF2B5EF4-FFF2-40B4-BE49-F238E27FC236}">
                <a16:creationId xmlns:a16="http://schemas.microsoft.com/office/drawing/2014/main" id="{0A7F631C-4CFB-4A1A-9092-26A47557130F}"/>
              </a:ext>
            </a:extLst>
          </p:cNvPr>
          <p:cNvPicPr preferRelativeResize="0"/>
          <p:nvPr/>
        </p:nvPicPr>
        <p:blipFill>
          <a:blip r:embed="rId2">
            <a:alphaModFix/>
          </a:blip>
          <a:stretch>
            <a:fillRect/>
          </a:stretch>
        </p:blipFill>
        <p:spPr>
          <a:xfrm>
            <a:off x="775882" y="2573162"/>
            <a:ext cx="6082118" cy="3885653"/>
          </a:xfrm>
          <a:prstGeom prst="rect">
            <a:avLst/>
          </a:prstGeom>
          <a:noFill/>
          <a:ln w="9525" cap="flat" cmpd="sng">
            <a:noFill/>
            <a:prstDash val="solid"/>
            <a:round/>
            <a:headEnd type="none" w="sm" len="sm"/>
            <a:tailEnd type="none" w="sm" len="sm"/>
          </a:ln>
        </p:spPr>
      </p:pic>
      <p:sp>
        <p:nvSpPr>
          <p:cNvPr id="8" name="Rectangle 7">
            <a:extLst>
              <a:ext uri="{FF2B5EF4-FFF2-40B4-BE49-F238E27FC236}">
                <a16:creationId xmlns:a16="http://schemas.microsoft.com/office/drawing/2014/main" id="{1426757B-1E2B-45EB-BDBF-D1353EFCB6E1}"/>
              </a:ext>
            </a:extLst>
          </p:cNvPr>
          <p:cNvSpPr/>
          <p:nvPr/>
        </p:nvSpPr>
        <p:spPr bwMode="auto">
          <a:xfrm>
            <a:off x="3147918" y="2022421"/>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2F94E714-3ADA-44C9-8380-7B2EE8B449D5}"/>
              </a:ext>
            </a:extLst>
          </p:cNvPr>
          <p:cNvSpPr/>
          <p:nvPr/>
        </p:nvSpPr>
        <p:spPr bwMode="auto">
          <a:xfrm>
            <a:off x="6096000" y="5892453"/>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67C572F3-6D44-48D1-A0D0-A063EE173D0A}"/>
              </a:ext>
            </a:extLst>
          </p:cNvPr>
          <p:cNvSpPr/>
          <p:nvPr/>
        </p:nvSpPr>
        <p:spPr bwMode="auto">
          <a:xfrm>
            <a:off x="6172200" y="5927990"/>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id="{85CB0440-571B-4EF6-8FC5-F582566FB9D0}"/>
              </a:ext>
            </a:extLst>
          </p:cNvPr>
          <p:cNvSpPr/>
          <p:nvPr/>
        </p:nvSpPr>
        <p:spPr bwMode="auto">
          <a:xfrm>
            <a:off x="3749314" y="3816789"/>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86426BB6-D8F2-42F0-A2CA-1C2B5A1EFB7B}"/>
              </a:ext>
            </a:extLst>
          </p:cNvPr>
          <p:cNvSpPr/>
          <p:nvPr/>
        </p:nvSpPr>
        <p:spPr bwMode="auto">
          <a:xfrm>
            <a:off x="7132046" y="4343400"/>
            <a:ext cx="184268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Lower throughout because using 802.11n</a:t>
            </a:r>
          </a:p>
        </p:txBody>
      </p:sp>
      <p:cxnSp>
        <p:nvCxnSpPr>
          <p:cNvPr id="18" name="Straight Arrow Connector 17">
            <a:extLst>
              <a:ext uri="{FF2B5EF4-FFF2-40B4-BE49-F238E27FC236}">
                <a16:creationId xmlns:a16="http://schemas.microsoft.com/office/drawing/2014/main" id="{19D09465-1CE4-4734-906B-227DF25EFCF6}"/>
              </a:ext>
            </a:extLst>
          </p:cNvPr>
          <p:cNvCxnSpPr>
            <a:cxnSpLocks/>
            <a:stCxn id="16" idx="1"/>
          </p:cNvCxnSpPr>
          <p:nvPr/>
        </p:nvCxnSpPr>
        <p:spPr bwMode="auto">
          <a:xfrm flipH="1">
            <a:off x="6477000" y="4800600"/>
            <a:ext cx="655046" cy="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72F657B2-990D-4C59-811C-382541A78488}"/>
              </a:ext>
            </a:extLst>
          </p:cNvPr>
          <p:cNvSpPr/>
          <p:nvPr/>
        </p:nvSpPr>
        <p:spPr bwMode="auto">
          <a:xfrm>
            <a:off x="7136573" y="2960860"/>
            <a:ext cx="184268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Most traffic at</a:t>
            </a:r>
            <a:br>
              <a:rPr kumimoji="0" lang="en-AU" sz="1600" b="0" i="0" u="none" strike="noStrike" cap="none" normalizeH="0" baseline="0" dirty="0">
                <a:ln>
                  <a:noFill/>
                </a:ln>
                <a:solidFill>
                  <a:srgbClr val="FF0000"/>
                </a:solidFill>
                <a:effectLst/>
                <a:latin typeface="+mj-lt"/>
              </a:rPr>
            </a:br>
            <a:r>
              <a:rPr kumimoji="0" lang="en-AU" sz="1600" b="0" i="0" u="none" strike="noStrike" cap="none" normalizeH="0" baseline="0" dirty="0">
                <a:ln>
                  <a:noFill/>
                </a:ln>
                <a:solidFill>
                  <a:srgbClr val="FF0000"/>
                </a:solidFill>
                <a:effectLst/>
                <a:latin typeface="+mj-lt"/>
              </a:rPr>
              <a:t>about 3Mb/s</a:t>
            </a:r>
          </a:p>
        </p:txBody>
      </p:sp>
      <p:cxnSp>
        <p:nvCxnSpPr>
          <p:cNvPr id="22" name="Straight Arrow Connector 21">
            <a:extLst>
              <a:ext uri="{FF2B5EF4-FFF2-40B4-BE49-F238E27FC236}">
                <a16:creationId xmlns:a16="http://schemas.microsoft.com/office/drawing/2014/main" id="{CF9AAAAE-0CFD-41B4-876B-568CAF94BF4B}"/>
              </a:ext>
            </a:extLst>
          </p:cNvPr>
          <p:cNvCxnSpPr>
            <a:cxnSpLocks/>
            <a:stCxn id="21" idx="1"/>
          </p:cNvCxnSpPr>
          <p:nvPr/>
        </p:nvCxnSpPr>
        <p:spPr bwMode="auto">
          <a:xfrm flipH="1">
            <a:off x="5486400" y="3418060"/>
            <a:ext cx="1650173" cy="23954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358269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FE61-02AD-4650-A266-0E03E24176B0}"/>
              </a:ext>
            </a:extLst>
          </p:cNvPr>
          <p:cNvSpPr>
            <a:spLocks noGrp="1"/>
          </p:cNvSpPr>
          <p:nvPr>
            <p:ph type="title"/>
          </p:nvPr>
        </p:nvSpPr>
        <p:spPr/>
        <p:txBody>
          <a:bodyPr/>
          <a:lstStyle/>
          <a:p>
            <a:r>
              <a:rPr lang="en-AU" dirty="0"/>
              <a:t>It appears that LAA sharing with Wi-Fi is an even worse compromise than Wi-Fi/Wi-Fi sharing</a:t>
            </a:r>
          </a:p>
        </p:txBody>
      </p:sp>
      <p:sp>
        <p:nvSpPr>
          <p:cNvPr id="3" name="Content Placeholder 2">
            <a:extLst>
              <a:ext uri="{FF2B5EF4-FFF2-40B4-BE49-F238E27FC236}">
                <a16:creationId xmlns:a16="http://schemas.microsoft.com/office/drawing/2014/main" id="{0DD8D45F-D096-4F79-9EC9-DA22CC4EDD18}"/>
              </a:ext>
            </a:extLst>
          </p:cNvPr>
          <p:cNvSpPr>
            <a:spLocks noGrp="1"/>
          </p:cNvSpPr>
          <p:nvPr>
            <p:ph idx="1"/>
          </p:nvPr>
        </p:nvSpPr>
        <p:spPr>
          <a:xfrm>
            <a:off x="685800" y="1981200"/>
            <a:ext cx="7924800" cy="4114800"/>
          </a:xfrm>
        </p:spPr>
        <p:txBody>
          <a:bodyPr/>
          <a:lstStyle/>
          <a:p>
            <a:r>
              <a:rPr lang="en-AU" dirty="0"/>
              <a:t>An example … </a:t>
            </a:r>
            <a:r>
              <a:rPr lang="en-AU" sz="1800" dirty="0">
                <a:solidFill>
                  <a:srgbClr val="FF0000"/>
                </a:solidFill>
                <a:latin typeface="+mj-lt"/>
              </a:rPr>
              <a:t>5 Wi-Fi </a:t>
            </a:r>
            <a:r>
              <a:rPr lang="en-AU" dirty="0">
                <a:solidFill>
                  <a:srgbClr val="FF0000"/>
                </a:solidFill>
              </a:rPr>
              <a:t>AP/client pairs</a:t>
            </a:r>
            <a:r>
              <a:rPr lang="en-AU" sz="1800" dirty="0">
                <a:solidFill>
                  <a:srgbClr val="FF0000"/>
                </a:solidFill>
                <a:latin typeface="+mj-lt"/>
              </a:rPr>
              <a:t> on one channel, LAA operating</a:t>
            </a:r>
            <a:endParaRPr kumimoji="0" lang="en-AU" sz="1800" b="0" i="0" u="none" strike="noStrike" cap="none" normalizeH="0" baseline="0" dirty="0">
              <a:ln>
                <a:noFill/>
              </a:ln>
              <a:solidFill>
                <a:srgbClr val="FF0000"/>
              </a:solidFill>
              <a:effectLst/>
              <a:latin typeface="+mj-lt"/>
            </a:endParaRPr>
          </a:p>
          <a:p>
            <a:endParaRPr lang="en-AU" dirty="0"/>
          </a:p>
        </p:txBody>
      </p:sp>
      <p:sp>
        <p:nvSpPr>
          <p:cNvPr id="4" name="Footer Placeholder 3">
            <a:extLst>
              <a:ext uri="{FF2B5EF4-FFF2-40B4-BE49-F238E27FC236}">
                <a16:creationId xmlns:a16="http://schemas.microsoft.com/office/drawing/2014/main" id="{6A65A8A6-261C-488E-A448-4CC902165C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7093D8-89BF-4640-A642-9BA76CBD0D8A}"/>
              </a:ext>
            </a:extLst>
          </p:cNvPr>
          <p:cNvSpPr>
            <a:spLocks noGrp="1"/>
          </p:cNvSpPr>
          <p:nvPr>
            <p:ph type="sldNum" sz="quarter" idx="11"/>
          </p:nvPr>
        </p:nvSpPr>
        <p:spPr>
          <a:ln>
            <a:noFill/>
          </a:ln>
        </p:spPr>
        <p:txBody>
          <a:bodyPr/>
          <a:lstStyle/>
          <a:p>
            <a:pPr>
              <a:defRPr/>
            </a:pPr>
            <a:r>
              <a:rPr lang="en-US"/>
              <a:t>Slide </a:t>
            </a:r>
            <a:fld id="{EF4002E7-DB4D-4CC3-8382-1939D19420D8}" type="slidenum">
              <a:rPr lang="en-US" smtClean="0"/>
              <a:pPr>
                <a:defRPr/>
              </a:pPr>
              <a:t>14</a:t>
            </a:fld>
            <a:endParaRPr lang="en-US" dirty="0"/>
          </a:p>
        </p:txBody>
      </p:sp>
      <p:sp>
        <p:nvSpPr>
          <p:cNvPr id="9" name="Rectangle 8">
            <a:extLst>
              <a:ext uri="{FF2B5EF4-FFF2-40B4-BE49-F238E27FC236}">
                <a16:creationId xmlns:a16="http://schemas.microsoft.com/office/drawing/2014/main" id="{4189193A-8EE2-4E35-9CE3-20391F1D0B63}"/>
              </a:ext>
            </a:extLst>
          </p:cNvPr>
          <p:cNvSpPr/>
          <p:nvPr/>
        </p:nvSpPr>
        <p:spPr bwMode="auto">
          <a:xfrm>
            <a:off x="5257800" y="3705335"/>
            <a:ext cx="3219038"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2F94E714-3ADA-44C9-8380-7B2EE8B449D5}"/>
              </a:ext>
            </a:extLst>
          </p:cNvPr>
          <p:cNvSpPr/>
          <p:nvPr/>
        </p:nvSpPr>
        <p:spPr bwMode="auto">
          <a:xfrm>
            <a:off x="6096000" y="5892453"/>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67C572F3-6D44-48D1-A0D0-A063EE173D0A}"/>
              </a:ext>
            </a:extLst>
          </p:cNvPr>
          <p:cNvSpPr/>
          <p:nvPr/>
        </p:nvSpPr>
        <p:spPr bwMode="auto">
          <a:xfrm>
            <a:off x="6172200" y="5927990"/>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id="{85CB0440-571B-4EF6-8FC5-F582566FB9D0}"/>
              </a:ext>
            </a:extLst>
          </p:cNvPr>
          <p:cNvSpPr/>
          <p:nvPr/>
        </p:nvSpPr>
        <p:spPr bwMode="auto">
          <a:xfrm>
            <a:off x="3749314" y="3816789"/>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endParaRPr kumimoji="0" lang="en-AU" sz="1400" b="0" i="0" u="none" strike="noStrike" cap="none" normalizeH="0" baseline="0" dirty="0">
              <a:ln>
                <a:noFill/>
              </a:ln>
              <a:solidFill>
                <a:srgbClr val="FF0000"/>
              </a:solidFill>
              <a:effectLst/>
              <a:latin typeface="+mj-lt"/>
            </a:endParaRPr>
          </a:p>
        </p:txBody>
      </p:sp>
      <p:pic>
        <p:nvPicPr>
          <p:cNvPr id="15" name="Google Shape;427;p42">
            <a:extLst>
              <a:ext uri="{FF2B5EF4-FFF2-40B4-BE49-F238E27FC236}">
                <a16:creationId xmlns:a16="http://schemas.microsoft.com/office/drawing/2014/main" id="{B002FBC0-ECB5-48A8-8312-2BA2391310B4}"/>
              </a:ext>
            </a:extLst>
          </p:cNvPr>
          <p:cNvPicPr preferRelativeResize="0"/>
          <p:nvPr/>
        </p:nvPicPr>
        <p:blipFill>
          <a:blip r:embed="rId2">
            <a:alphaModFix/>
          </a:blip>
          <a:stretch>
            <a:fillRect/>
          </a:stretch>
        </p:blipFill>
        <p:spPr>
          <a:xfrm>
            <a:off x="748117" y="2589760"/>
            <a:ext cx="6019800" cy="3885653"/>
          </a:xfrm>
          <a:prstGeom prst="rect">
            <a:avLst/>
          </a:prstGeom>
          <a:noFill/>
          <a:ln w="9525" cap="flat" cmpd="sng">
            <a:noFill/>
            <a:prstDash val="solid"/>
            <a:round/>
            <a:headEnd type="none" w="sm" len="sm"/>
            <a:tailEnd type="none" w="sm" len="sm"/>
          </a:ln>
        </p:spPr>
      </p:pic>
      <p:sp>
        <p:nvSpPr>
          <p:cNvPr id="16" name="Rectangle 15">
            <a:extLst>
              <a:ext uri="{FF2B5EF4-FFF2-40B4-BE49-F238E27FC236}">
                <a16:creationId xmlns:a16="http://schemas.microsoft.com/office/drawing/2014/main" id="{45CA0008-6D48-444B-BDD8-181ECC5AE1FA}"/>
              </a:ext>
            </a:extLst>
          </p:cNvPr>
          <p:cNvSpPr/>
          <p:nvPr/>
        </p:nvSpPr>
        <p:spPr bwMode="auto">
          <a:xfrm>
            <a:off x="7132046" y="4343400"/>
            <a:ext cx="1935754" cy="990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Streaming traffic sti</a:t>
            </a:r>
            <a:r>
              <a:rPr lang="en-AU" sz="1600" dirty="0">
                <a:solidFill>
                  <a:srgbClr val="FF0000"/>
                </a:solidFill>
                <a:latin typeface="+mj-lt"/>
              </a:rPr>
              <a:t>ll OK because it was using licensed spectrum </a:t>
            </a:r>
            <a:endParaRPr kumimoji="0" lang="en-AU" sz="16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5DF76699-AC3D-452D-81E9-795A35F112C6}"/>
              </a:ext>
            </a:extLst>
          </p:cNvPr>
          <p:cNvCxnSpPr>
            <a:cxnSpLocks/>
            <a:stCxn id="16" idx="1"/>
          </p:cNvCxnSpPr>
          <p:nvPr/>
        </p:nvCxnSpPr>
        <p:spPr bwMode="auto">
          <a:xfrm flipH="1">
            <a:off x="5943600" y="4838700"/>
            <a:ext cx="1188446" cy="266700"/>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A56B2F37-DD34-4BCC-84E5-C03320BAAD4A}"/>
              </a:ext>
            </a:extLst>
          </p:cNvPr>
          <p:cNvSpPr/>
          <p:nvPr/>
        </p:nvSpPr>
        <p:spPr bwMode="auto">
          <a:xfrm>
            <a:off x="2666999" y="3828030"/>
            <a:ext cx="3121895" cy="54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LAA operating in same channel causes Wi-Fi traffic to collapse</a:t>
            </a:r>
          </a:p>
        </p:txBody>
      </p:sp>
      <p:cxnSp>
        <p:nvCxnSpPr>
          <p:cNvPr id="19" name="Straight Arrow Connector 18">
            <a:extLst>
              <a:ext uri="{FF2B5EF4-FFF2-40B4-BE49-F238E27FC236}">
                <a16:creationId xmlns:a16="http://schemas.microsoft.com/office/drawing/2014/main" id="{9A8FAB81-9F71-4B5F-86CA-43EDF8AB9744}"/>
              </a:ext>
            </a:extLst>
          </p:cNvPr>
          <p:cNvCxnSpPr>
            <a:cxnSpLocks/>
            <a:stCxn id="18" idx="2"/>
          </p:cNvCxnSpPr>
          <p:nvPr/>
        </p:nvCxnSpPr>
        <p:spPr bwMode="auto">
          <a:xfrm flipH="1">
            <a:off x="4152897" y="4375043"/>
            <a:ext cx="75050" cy="900788"/>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276414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FEA2-40A8-4D53-A222-8501CC19775A}"/>
              </a:ext>
            </a:extLst>
          </p:cNvPr>
          <p:cNvSpPr>
            <a:spLocks noGrp="1"/>
          </p:cNvSpPr>
          <p:nvPr>
            <p:ph type="title"/>
          </p:nvPr>
        </p:nvSpPr>
        <p:spPr/>
        <p:txBody>
          <a:bodyPr/>
          <a:lstStyle/>
          <a:p>
            <a:r>
              <a:rPr lang="en-AU" dirty="0"/>
              <a:t>Aside: simulations have been overused &amp; misused during recent coexistence debates</a:t>
            </a:r>
          </a:p>
        </p:txBody>
      </p:sp>
      <p:sp>
        <p:nvSpPr>
          <p:cNvPr id="3" name="Content Placeholder 2">
            <a:extLst>
              <a:ext uri="{FF2B5EF4-FFF2-40B4-BE49-F238E27FC236}">
                <a16:creationId xmlns:a16="http://schemas.microsoft.com/office/drawing/2014/main" id="{634F47FC-59F6-4739-B3C2-2EDCD751E812}"/>
              </a:ext>
            </a:extLst>
          </p:cNvPr>
          <p:cNvSpPr>
            <a:spLocks noGrp="1"/>
          </p:cNvSpPr>
          <p:nvPr>
            <p:ph idx="1"/>
          </p:nvPr>
        </p:nvSpPr>
        <p:spPr/>
        <p:txBody>
          <a:bodyPr/>
          <a:lstStyle/>
          <a:p>
            <a:r>
              <a:rPr lang="en-AU" dirty="0"/>
              <a:t>An important lesson from the Wi-Fi/LAA </a:t>
            </a:r>
            <a:r>
              <a:rPr lang="en-AU" dirty="0" err="1"/>
              <a:t>coex</a:t>
            </a:r>
            <a:r>
              <a:rPr lang="en-AU" dirty="0"/>
              <a:t> debate …</a:t>
            </a:r>
          </a:p>
          <a:p>
            <a:pPr lvl="1"/>
            <a:r>
              <a:rPr lang="en-AU" dirty="0"/>
              <a:t>Detailed simulations were widely used in 3GPP RAN1 &amp; ETSI BRAN to “prove” good/acceptable/bad coexistence …</a:t>
            </a:r>
          </a:p>
          <a:p>
            <a:pPr lvl="1"/>
            <a:r>
              <a:rPr lang="en-AU" dirty="0"/>
              <a:t>… but simulations have a weaknesses that mean results should be treated with caution when used to “prove” good coexistence …</a:t>
            </a:r>
          </a:p>
          <a:p>
            <a:pPr lvl="2"/>
            <a:r>
              <a:rPr lang="en-AU" dirty="0"/>
              <a:t>Poor emulation of real world environments &amp; complexities</a:t>
            </a:r>
          </a:p>
          <a:p>
            <a:pPr lvl="2"/>
            <a:r>
              <a:rPr lang="en-AU" dirty="0"/>
              <a:t>Inaccurate models of systems, especially systems not yet specified</a:t>
            </a:r>
          </a:p>
          <a:p>
            <a:pPr lvl="2"/>
            <a:r>
              <a:rPr lang="en-AU" dirty="0"/>
              <a:t>They often “show” what people want them to show</a:t>
            </a:r>
          </a:p>
          <a:p>
            <a:pPr lvl="2"/>
            <a:r>
              <a:rPr lang="en-AU" dirty="0"/>
              <a:t>A lot of complexity is “hidden behind averages”</a:t>
            </a:r>
          </a:p>
          <a:p>
            <a:pPr lvl="1"/>
            <a:r>
              <a:rPr lang="en-AU" dirty="0"/>
              <a:t>… although simulations do have a place in “understanding” coexistence issues &amp; mechanisms</a:t>
            </a:r>
          </a:p>
          <a:p>
            <a:pPr lvl="2"/>
            <a:r>
              <a:rPr lang="en-AU" dirty="0"/>
              <a:t>Insights into coexistence problems … and possible solutions</a:t>
            </a:r>
          </a:p>
          <a:p>
            <a:pPr lvl="2"/>
            <a:r>
              <a:rPr lang="en-AU" dirty="0"/>
              <a:t>Proving something does not work!</a:t>
            </a:r>
          </a:p>
          <a:p>
            <a:pPr marL="1588" lvl="1" indent="0">
              <a:buNone/>
            </a:pPr>
            <a:endParaRPr lang="en-AU" dirty="0"/>
          </a:p>
          <a:p>
            <a:pPr lvl="2"/>
            <a:endParaRPr lang="en-AU" dirty="0"/>
          </a:p>
        </p:txBody>
      </p:sp>
      <p:sp>
        <p:nvSpPr>
          <p:cNvPr id="4" name="Footer Placeholder 3">
            <a:extLst>
              <a:ext uri="{FF2B5EF4-FFF2-40B4-BE49-F238E27FC236}">
                <a16:creationId xmlns:a16="http://schemas.microsoft.com/office/drawing/2014/main" id="{D1ECF927-90FB-49D8-836B-E2829E336F2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C3D6273-F90F-43C4-BF00-BA3E6FC9446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dirty="0"/>
          </a:p>
        </p:txBody>
      </p:sp>
    </p:spTree>
    <p:extLst>
      <p:ext uri="{BB962C8B-B14F-4D97-AF65-F5344CB8AC3E}">
        <p14:creationId xmlns:p14="http://schemas.microsoft.com/office/powerpoint/2010/main" val="133530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807C-6F62-448D-9A2D-248C23750A5B}"/>
              </a:ext>
            </a:extLst>
          </p:cNvPr>
          <p:cNvSpPr>
            <a:spLocks noGrp="1"/>
          </p:cNvSpPr>
          <p:nvPr>
            <p:ph type="title"/>
          </p:nvPr>
        </p:nvSpPr>
        <p:spPr>
          <a:xfrm>
            <a:off x="685800" y="685800"/>
            <a:ext cx="8305800" cy="1066800"/>
          </a:xfrm>
        </p:spPr>
        <p:txBody>
          <a:bodyPr/>
          <a:lstStyle/>
          <a:p>
            <a:r>
              <a:rPr lang="en-AU" dirty="0"/>
              <a:t>The underlying issue is the LAA/NR-U access approach is a </a:t>
            </a:r>
            <a:r>
              <a:rPr lang="en-AU" i="1" dirty="0"/>
              <a:t>compromise</a:t>
            </a:r>
            <a:r>
              <a:rPr lang="en-AU" dirty="0"/>
              <a:t> of the original Wi-Fi </a:t>
            </a:r>
            <a:r>
              <a:rPr lang="en-AU" i="1" dirty="0"/>
              <a:t>compromise</a:t>
            </a:r>
            <a:r>
              <a:rPr lang="en-AU" dirty="0"/>
              <a:t> </a:t>
            </a:r>
          </a:p>
        </p:txBody>
      </p:sp>
      <p:sp>
        <p:nvSpPr>
          <p:cNvPr id="3" name="Footer Placeholder 2">
            <a:extLst>
              <a:ext uri="{FF2B5EF4-FFF2-40B4-BE49-F238E27FC236}">
                <a16:creationId xmlns:a16="http://schemas.microsoft.com/office/drawing/2014/main" id="{4C39BF13-3D9F-449F-8410-D31F92B5698C}"/>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8C99321C-7AC1-4264-B9AC-EC06BD2255D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dirty="0"/>
          </a:p>
        </p:txBody>
      </p:sp>
      <p:graphicFrame>
        <p:nvGraphicFramePr>
          <p:cNvPr id="14" name="Table 14">
            <a:extLst>
              <a:ext uri="{FF2B5EF4-FFF2-40B4-BE49-F238E27FC236}">
                <a16:creationId xmlns:a16="http://schemas.microsoft.com/office/drawing/2014/main" id="{B4BCCECD-3399-4C59-A3DF-EF4292A029E0}"/>
              </a:ext>
            </a:extLst>
          </p:cNvPr>
          <p:cNvGraphicFramePr>
            <a:graphicFrameLocks noGrp="1"/>
          </p:cNvGraphicFramePr>
          <p:nvPr>
            <p:extLst>
              <p:ext uri="{D42A27DB-BD31-4B8C-83A1-F6EECF244321}">
                <p14:modId xmlns:p14="http://schemas.microsoft.com/office/powerpoint/2010/main" val="4009336601"/>
              </p:ext>
            </p:extLst>
          </p:nvPr>
        </p:nvGraphicFramePr>
        <p:xfrm>
          <a:off x="152400" y="1981200"/>
          <a:ext cx="8839200" cy="3876040"/>
        </p:xfrm>
        <a:graphic>
          <a:graphicData uri="http://schemas.openxmlformats.org/drawingml/2006/table">
            <a:tbl>
              <a:tblPr firstRow="1" bandRow="1">
                <a:tableStyleId>{21E4AEA4-8DFA-4A89-87EB-49C32662AFE0}</a:tableStyleId>
              </a:tblPr>
              <a:tblGrid>
                <a:gridCol w="762000">
                  <a:extLst>
                    <a:ext uri="{9D8B030D-6E8A-4147-A177-3AD203B41FA5}">
                      <a16:colId xmlns:a16="http://schemas.microsoft.com/office/drawing/2014/main" val="1454396167"/>
                    </a:ext>
                  </a:extLst>
                </a:gridCol>
                <a:gridCol w="4495800">
                  <a:extLst>
                    <a:ext uri="{9D8B030D-6E8A-4147-A177-3AD203B41FA5}">
                      <a16:colId xmlns:a16="http://schemas.microsoft.com/office/drawing/2014/main" val="140113333"/>
                    </a:ext>
                  </a:extLst>
                </a:gridCol>
                <a:gridCol w="3581400">
                  <a:extLst>
                    <a:ext uri="{9D8B030D-6E8A-4147-A177-3AD203B41FA5}">
                      <a16:colId xmlns:a16="http://schemas.microsoft.com/office/drawing/2014/main" val="2702870150"/>
                    </a:ext>
                  </a:extLst>
                </a:gridCol>
              </a:tblGrid>
              <a:tr h="370840">
                <a:tc>
                  <a:txBody>
                    <a:bodyPr/>
                    <a:lstStyle/>
                    <a:p>
                      <a:r>
                        <a:rPr lang="en-AU" sz="1600" dirty="0">
                          <a:latin typeface="+mj-lt"/>
                        </a:rPr>
                        <a:t>Layer</a:t>
                      </a:r>
                    </a:p>
                  </a:txBody>
                  <a:tcPr/>
                </a:tc>
                <a:tc>
                  <a:txBody>
                    <a:bodyPr/>
                    <a:lstStyle/>
                    <a:p>
                      <a:r>
                        <a:rPr lang="en-AU" sz="1600" dirty="0">
                          <a:latin typeface="+mj-lt"/>
                        </a:rPr>
                        <a:t>Wi-Fi coexistence mechanism</a:t>
                      </a:r>
                    </a:p>
                  </a:txBody>
                  <a:tcPr/>
                </a:tc>
                <a:tc>
                  <a:txBody>
                    <a:bodyPr/>
                    <a:lstStyle/>
                    <a:p>
                      <a:r>
                        <a:rPr lang="en-AU" sz="1600" dirty="0">
                          <a:latin typeface="+mj-lt"/>
                        </a:rPr>
                        <a:t>Cross technology applicability</a:t>
                      </a:r>
                    </a:p>
                  </a:txBody>
                  <a:tcPr/>
                </a:tc>
                <a:extLst>
                  <a:ext uri="{0D108BD9-81ED-4DB2-BD59-A6C34878D82A}">
                    <a16:rowId xmlns:a16="http://schemas.microsoft.com/office/drawing/2014/main" val="2136045848"/>
                  </a:ext>
                </a:extLst>
              </a:tr>
              <a:tr h="370840">
                <a:tc rowSpan="2">
                  <a:txBody>
                    <a:bodyPr/>
                    <a:lstStyle/>
                    <a:p>
                      <a:r>
                        <a:rPr lang="en-AU" sz="1600" dirty="0">
                          <a:latin typeface="+mj-lt"/>
                        </a:rPr>
                        <a:t>PHY</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cap="none" normalizeH="0" baseline="0" dirty="0">
                          <a:ln>
                            <a:noFill/>
                          </a:ln>
                          <a:solidFill>
                            <a:schemeClr val="tx1"/>
                          </a:solidFill>
                          <a:effectLst/>
                          <a:latin typeface="+mj-lt"/>
                        </a:rPr>
                        <a:t>Robust preamble reserves channel as busy at any </a:t>
                      </a:r>
                      <a:r>
                        <a:rPr kumimoji="0" lang="en-AU" sz="1600" b="0" i="0" u="none" strike="noStrike" cap="none" normalizeH="0" baseline="0" dirty="0" err="1">
                          <a:ln>
                            <a:noFill/>
                          </a:ln>
                          <a:solidFill>
                            <a:schemeClr val="tx1"/>
                          </a:solidFill>
                          <a:effectLst/>
                          <a:latin typeface="+mj-lt"/>
                        </a:rPr>
                        <a:t>rx’er</a:t>
                      </a:r>
                      <a:r>
                        <a:rPr kumimoji="0" lang="en-AU" sz="1600" b="0" i="0" u="none" strike="noStrike" cap="none" normalizeH="0" baseline="0" dirty="0">
                          <a:ln>
                            <a:noFill/>
                          </a:ln>
                          <a:solidFill>
                            <a:schemeClr val="tx1"/>
                          </a:solidFill>
                          <a:effectLst/>
                          <a:latin typeface="+mj-lt"/>
                        </a:rPr>
                        <a:t> for the frame length when received above -82 dBm</a:t>
                      </a:r>
                    </a:p>
                  </a:txBody>
                  <a:tcPr/>
                </a:tc>
                <a:tc>
                  <a:txBody>
                    <a:bodyPr/>
                    <a:lstStyle/>
                    <a:p>
                      <a:r>
                        <a:rPr lang="en-AU" sz="1600" dirty="0">
                          <a:solidFill>
                            <a:srgbClr val="FF0000"/>
                          </a:solidFill>
                          <a:latin typeface="+mj-lt"/>
                        </a:rPr>
                        <a:t>LAA/NR-U do not use or recognise 802.11 preamble, which means listening never occurs below -72 dBm</a:t>
                      </a:r>
                    </a:p>
                  </a:txBody>
                  <a:tcPr/>
                </a:tc>
                <a:extLst>
                  <a:ext uri="{0D108BD9-81ED-4DB2-BD59-A6C34878D82A}">
                    <a16:rowId xmlns:a16="http://schemas.microsoft.com/office/drawing/2014/main" val="1898876367"/>
                  </a:ext>
                </a:extLst>
              </a:tr>
              <a:tr h="370840">
                <a:tc vMerge="1">
                  <a:txBody>
                    <a:bodyPr/>
                    <a:lstStyle/>
                    <a:p>
                      <a:endParaRPr lang="en-AU" dirty="0"/>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cap="none" normalizeH="0" baseline="0" dirty="0">
                          <a:ln>
                            <a:noFill/>
                          </a:ln>
                          <a:solidFill>
                            <a:schemeClr val="tx1"/>
                          </a:solidFill>
                          <a:effectLst/>
                          <a:latin typeface="+mj-lt"/>
                        </a:rPr>
                        <a:t>Backup mechanism whereby channel reserved as busy at any </a:t>
                      </a:r>
                      <a:r>
                        <a:rPr kumimoji="0" lang="en-AU" sz="1600" b="0" i="0" u="none" strike="noStrike" cap="none" normalizeH="0" baseline="0" dirty="0" err="1">
                          <a:ln>
                            <a:noFill/>
                          </a:ln>
                          <a:solidFill>
                            <a:schemeClr val="tx1"/>
                          </a:solidFill>
                          <a:effectLst/>
                          <a:latin typeface="+mj-lt"/>
                        </a:rPr>
                        <a:t>rx’er</a:t>
                      </a:r>
                      <a:r>
                        <a:rPr kumimoji="0" lang="en-AU" sz="1600" b="0" i="0" u="none" strike="noStrike" cap="none" normalizeH="0" baseline="0" dirty="0">
                          <a:ln>
                            <a:noFill/>
                          </a:ln>
                          <a:solidFill>
                            <a:schemeClr val="tx1"/>
                          </a:solidFill>
                          <a:effectLst/>
                          <a:latin typeface="+mj-lt"/>
                        </a:rPr>
                        <a:t> when energy (of any sort) received above -62 dBm</a:t>
                      </a:r>
                    </a:p>
                  </a:txBody>
                  <a:tcPr/>
                </a:tc>
                <a:tc>
                  <a:txBody>
                    <a:bodyPr/>
                    <a:lstStyle/>
                    <a:p>
                      <a:r>
                        <a:rPr lang="en-AU" sz="1600" kern="1200" dirty="0">
                          <a:solidFill>
                            <a:srgbClr val="00B050"/>
                          </a:solidFill>
                          <a:latin typeface="+mn-lt"/>
                          <a:ea typeface="+mn-ea"/>
                          <a:cs typeface="+mn-cs"/>
                        </a:rPr>
                        <a:t>LAA/NR-U uses a lower threshold </a:t>
                      </a:r>
                      <a:br>
                        <a:rPr lang="en-AU" sz="1600" kern="1200" dirty="0">
                          <a:solidFill>
                            <a:srgbClr val="00B050"/>
                          </a:solidFill>
                          <a:latin typeface="+mn-lt"/>
                          <a:ea typeface="+mn-ea"/>
                          <a:cs typeface="+mn-cs"/>
                        </a:rPr>
                      </a:br>
                      <a:r>
                        <a:rPr lang="en-AU" sz="1600" kern="1200" dirty="0">
                          <a:solidFill>
                            <a:srgbClr val="00B050"/>
                          </a:solidFill>
                          <a:latin typeface="+mn-lt"/>
                          <a:ea typeface="+mn-ea"/>
                          <a:cs typeface="+mn-cs"/>
                        </a:rPr>
                        <a:t>at -72 dBm</a:t>
                      </a:r>
                    </a:p>
                  </a:txBody>
                  <a:tcPr/>
                </a:tc>
                <a:extLst>
                  <a:ext uri="{0D108BD9-81ED-4DB2-BD59-A6C34878D82A}">
                    <a16:rowId xmlns:a16="http://schemas.microsoft.com/office/drawing/2014/main" val="1624753746"/>
                  </a:ext>
                </a:extLst>
              </a:tr>
              <a:tr h="370840">
                <a:tc rowSpan="2">
                  <a:txBody>
                    <a:bodyPr/>
                    <a:lstStyle/>
                    <a:p>
                      <a:r>
                        <a:rPr lang="en-AU" sz="1600" dirty="0">
                          <a:latin typeface="+mj-lt"/>
                        </a:rPr>
                        <a:t>MAC</a:t>
                      </a:r>
                    </a:p>
                  </a:txBody>
                  <a:tcPr/>
                </a:tc>
                <a:tc>
                  <a:txBody>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CSMA/CA with exponential backoff to …</a:t>
                      </a:r>
                    </a:p>
                    <a:p>
                      <a:pPr marL="360363" marR="0" lvl="1"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 </a:t>
                      </a:r>
                      <a:r>
                        <a:rPr kumimoji="0" lang="en-AU" sz="1400" b="0" i="0" u="none" strike="noStrike" cap="none" normalizeH="0" baseline="0" dirty="0">
                          <a:ln>
                            <a:noFill/>
                          </a:ln>
                          <a:solidFill>
                            <a:schemeClr val="tx1"/>
                          </a:solidFill>
                          <a:effectLst/>
                          <a:latin typeface="+mj-lt"/>
                        </a:rPr>
                        <a:t>enable “fair” access</a:t>
                      </a:r>
                    </a:p>
                    <a:p>
                      <a:pPr marL="360363" marR="0" lvl="1"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for limited length </a:t>
                      </a:r>
                      <a:r>
                        <a:rPr kumimoji="0" lang="en-AU" sz="1400" b="0" i="0" u="none" strike="noStrike" cap="none" normalizeH="0" baseline="0" dirty="0" err="1">
                          <a:ln>
                            <a:noFill/>
                          </a:ln>
                          <a:solidFill>
                            <a:schemeClr val="tx1"/>
                          </a:solidFill>
                          <a:effectLst/>
                          <a:latin typeface="+mj-lt"/>
                        </a:rPr>
                        <a:t>tx</a:t>
                      </a:r>
                      <a:r>
                        <a:rPr kumimoji="0" lang="en-AU" sz="1400" b="0" i="0" u="none" strike="noStrike" cap="none" normalizeH="0" baseline="0" dirty="0">
                          <a:ln>
                            <a:noFill/>
                          </a:ln>
                          <a:solidFill>
                            <a:schemeClr val="tx1"/>
                          </a:solidFill>
                          <a:effectLst/>
                          <a:latin typeface="+mj-lt"/>
                        </a:rPr>
                        <a:t> opportunities</a:t>
                      </a:r>
                    </a:p>
                  </a:txBody>
                  <a:tcPr/>
                </a:tc>
                <a:tc>
                  <a:txBody>
                    <a:bodyPr/>
                    <a:lstStyle/>
                    <a:p>
                      <a:r>
                        <a:rPr lang="en-AU" sz="1600" kern="1200" dirty="0">
                          <a:solidFill>
                            <a:srgbClr val="00B050"/>
                          </a:solidFill>
                          <a:latin typeface="+mn-lt"/>
                          <a:ea typeface="+mn-ea"/>
                          <a:cs typeface="+mn-cs"/>
                        </a:rPr>
                        <a:t>LAA/NR-U uses Wi-Fi like LBT</a:t>
                      </a:r>
                      <a:endParaRPr lang="en-AU" sz="1600" dirty="0">
                        <a:solidFill>
                          <a:srgbClr val="00B050"/>
                        </a:solidFill>
                        <a:latin typeface="+mj-lt"/>
                      </a:endParaRPr>
                    </a:p>
                  </a:txBody>
                  <a:tcPr/>
                </a:tc>
                <a:extLst>
                  <a:ext uri="{0D108BD9-81ED-4DB2-BD59-A6C34878D82A}">
                    <a16:rowId xmlns:a16="http://schemas.microsoft.com/office/drawing/2014/main" val="468495429"/>
                  </a:ext>
                </a:extLst>
              </a:tr>
              <a:tr h="370840">
                <a:tc vMerge="1">
                  <a:txBody>
                    <a:bodyPr/>
                    <a:lstStyle/>
                    <a:p>
                      <a:endParaRPr lang="en-AU" dirty="0"/>
                    </a:p>
                  </a:txBody>
                  <a:tcPr/>
                </a:tc>
                <a:tc>
                  <a:txBody>
                    <a:bodyPr/>
                    <a:lstStyle/>
                    <a:p>
                      <a:pPr marL="177800" indent="-177800">
                        <a:buFont typeface="Arial" panose="020B0604020202020204" pitchFamily="34" charset="0"/>
                        <a:buChar char="•"/>
                      </a:pPr>
                      <a:r>
                        <a:rPr lang="en-AU" sz="1600" dirty="0">
                          <a:latin typeface="+mj-lt"/>
                        </a:rPr>
                        <a:t>NAV to allow reserving the channel across multiple transmissions</a:t>
                      </a:r>
                    </a:p>
                    <a:p>
                      <a:pPr marL="360363" lvl="1" indent="-182563">
                        <a:buFont typeface="Arial" panose="020B0604020202020204" pitchFamily="34" charset="0"/>
                        <a:buChar char="•"/>
                      </a:pPr>
                      <a:r>
                        <a:rPr lang="en-AU" sz="1400" dirty="0" err="1">
                          <a:latin typeface="+mj-lt"/>
                        </a:rPr>
                        <a:t>eg</a:t>
                      </a:r>
                      <a:r>
                        <a:rPr lang="en-AU" sz="1400" dirty="0">
                          <a:latin typeface="+mj-lt"/>
                        </a:rPr>
                        <a:t> NAV is the basis of the RTS/CTS based hidden station mitigation mechanism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rgbClr val="FF0000"/>
                          </a:solidFill>
                          <a:latin typeface="+mn-lt"/>
                          <a:ea typeface="+mn-ea"/>
                          <a:cs typeface="+mn-cs"/>
                        </a:rPr>
                        <a:t>LAA/NR-U do not use NAV field in 802.11 MAC frames, which means no hidden station mitigation (or other NAV based features)</a:t>
                      </a:r>
                    </a:p>
                  </a:txBody>
                  <a:tcPr/>
                </a:tc>
                <a:extLst>
                  <a:ext uri="{0D108BD9-81ED-4DB2-BD59-A6C34878D82A}">
                    <a16:rowId xmlns:a16="http://schemas.microsoft.com/office/drawing/2014/main" val="3176997202"/>
                  </a:ext>
                </a:extLst>
              </a:tr>
            </a:tbl>
          </a:graphicData>
        </a:graphic>
      </p:graphicFrame>
    </p:spTree>
    <p:extLst>
      <p:ext uri="{BB962C8B-B14F-4D97-AF65-F5344CB8AC3E}">
        <p14:creationId xmlns:p14="http://schemas.microsoft.com/office/powerpoint/2010/main" val="1221565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8EDC-E8BA-4A06-955C-0F658621A4C2}"/>
              </a:ext>
            </a:extLst>
          </p:cNvPr>
          <p:cNvSpPr>
            <a:spLocks noGrp="1"/>
          </p:cNvSpPr>
          <p:nvPr>
            <p:ph type="title"/>
          </p:nvPr>
        </p:nvSpPr>
        <p:spPr/>
        <p:txBody>
          <a:bodyPr/>
          <a:lstStyle/>
          <a:p>
            <a:r>
              <a:rPr lang="en-AU" dirty="0"/>
              <a:t>The good news is that LAA/Wi-Fi </a:t>
            </a:r>
            <a:r>
              <a:rPr lang="en-AU" dirty="0" err="1"/>
              <a:t>coex</a:t>
            </a:r>
            <a:r>
              <a:rPr lang="en-AU" dirty="0"/>
              <a:t> issues may be unimportant because LAA rollout is very slow</a:t>
            </a:r>
          </a:p>
        </p:txBody>
      </p:sp>
      <p:sp>
        <p:nvSpPr>
          <p:cNvPr id="4" name="Footer Placeholder 3">
            <a:extLst>
              <a:ext uri="{FF2B5EF4-FFF2-40B4-BE49-F238E27FC236}">
                <a16:creationId xmlns:a16="http://schemas.microsoft.com/office/drawing/2014/main" id="{2B9548C3-8E6E-4619-989D-890B941EE3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61383C-159E-48A6-A474-EA6B7157E2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dirty="0"/>
          </a:p>
        </p:txBody>
      </p:sp>
      <p:graphicFrame>
        <p:nvGraphicFramePr>
          <p:cNvPr id="6" name="Content Placeholder 7">
            <a:extLst>
              <a:ext uri="{FF2B5EF4-FFF2-40B4-BE49-F238E27FC236}">
                <a16:creationId xmlns:a16="http://schemas.microsoft.com/office/drawing/2014/main" id="{D61857D5-0121-42D3-8AE4-61739A48D32F}"/>
              </a:ext>
            </a:extLst>
          </p:cNvPr>
          <p:cNvGraphicFramePr>
            <a:graphicFrameLocks noGrp="1"/>
          </p:cNvGraphicFramePr>
          <p:nvPr>
            <p:ph idx="1"/>
            <p:extLst>
              <p:ext uri="{D42A27DB-BD31-4B8C-83A1-F6EECF244321}">
                <p14:modId xmlns:p14="http://schemas.microsoft.com/office/powerpoint/2010/main" val="2342731804"/>
              </p:ext>
            </p:extLst>
          </p:nvPr>
        </p:nvGraphicFramePr>
        <p:xfrm>
          <a:off x="771525" y="1855607"/>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1E6DE71D-1360-4D89-87A2-119CD05CDD7D}"/>
              </a:ext>
            </a:extLst>
          </p:cNvPr>
          <p:cNvSpPr/>
          <p:nvPr/>
        </p:nvSpPr>
        <p:spPr bwMode="auto">
          <a:xfrm>
            <a:off x="1" y="6070023"/>
            <a:ext cx="6477000"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dirty="0">
                <a:solidFill>
                  <a:srgbClr val="FF0000"/>
                </a:solidFill>
                <a:latin typeface="+mj-lt"/>
              </a:rPr>
              <a:t>Only 9 SPs have deployed LAA – with no change for 2+ years</a:t>
            </a:r>
            <a:endParaRPr kumimoji="0" lang="en-AU" sz="1600" b="0" i="0" u="none" strike="noStrike" cap="none" normalizeH="0" baseline="0" dirty="0">
              <a:ln>
                <a:noFill/>
              </a:ln>
              <a:solidFill>
                <a:srgbClr val="FF0000"/>
              </a:solidFill>
              <a:effectLst/>
              <a:latin typeface="+mj-lt"/>
            </a:endParaRPr>
          </a:p>
        </p:txBody>
      </p:sp>
      <p:sp>
        <p:nvSpPr>
          <p:cNvPr id="9" name="Oval 8">
            <a:extLst>
              <a:ext uri="{FF2B5EF4-FFF2-40B4-BE49-F238E27FC236}">
                <a16:creationId xmlns:a16="http://schemas.microsoft.com/office/drawing/2014/main" id="{00AAD8A7-907E-49FA-A871-02EC92D9ACE7}"/>
              </a:ext>
            </a:extLst>
          </p:cNvPr>
          <p:cNvSpPr/>
          <p:nvPr/>
        </p:nvSpPr>
        <p:spPr bwMode="auto">
          <a:xfrm>
            <a:off x="3876675" y="4800600"/>
            <a:ext cx="44958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cxnSp>
        <p:nvCxnSpPr>
          <p:cNvPr id="11" name="Connector: Elbow 10">
            <a:extLst>
              <a:ext uri="{FF2B5EF4-FFF2-40B4-BE49-F238E27FC236}">
                <a16:creationId xmlns:a16="http://schemas.microsoft.com/office/drawing/2014/main" id="{205A4064-4EA9-48E2-A338-E60B7037A1E8}"/>
              </a:ext>
            </a:extLst>
          </p:cNvPr>
          <p:cNvCxnSpPr>
            <a:cxnSpLocks/>
            <a:stCxn id="8" idx="3"/>
          </p:cNvCxnSpPr>
          <p:nvPr/>
        </p:nvCxnSpPr>
        <p:spPr bwMode="auto">
          <a:xfrm flipV="1">
            <a:off x="6477001" y="5029200"/>
            <a:ext cx="380999" cy="1193710"/>
          </a:xfrm>
          <a:prstGeom prst="bentConnector2">
            <a:avLst/>
          </a:prstGeom>
          <a:solidFill>
            <a:schemeClr val="accent1"/>
          </a:solidFill>
          <a:ln w="38100" cap="flat" cmpd="sng" algn="ctr">
            <a:solidFill>
              <a:srgbClr val="FF0000"/>
            </a:solidFill>
            <a:prstDash val="solid"/>
            <a:round/>
            <a:headEnd type="none" w="sm" len="sm"/>
            <a:tailEnd type="triangle"/>
          </a:ln>
          <a:effectLst/>
        </p:spPr>
      </p:cxnSp>
      <p:sp>
        <p:nvSpPr>
          <p:cNvPr id="10" name="Rectangle 9">
            <a:extLst>
              <a:ext uri="{FF2B5EF4-FFF2-40B4-BE49-F238E27FC236}">
                <a16:creationId xmlns:a16="http://schemas.microsoft.com/office/drawing/2014/main" id="{DCE92C44-60DF-D1BA-43F3-4DDD04264D4F}"/>
              </a:ext>
            </a:extLst>
          </p:cNvPr>
          <p:cNvSpPr/>
          <p:nvPr/>
        </p:nvSpPr>
        <p:spPr bwMode="auto">
          <a:xfrm>
            <a:off x="7239000" y="6070023"/>
            <a:ext cx="1371600"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latin typeface="+mj-lt"/>
              </a:rPr>
              <a:t>Source: GSA</a:t>
            </a:r>
            <a:endParaRPr kumimoji="0" lang="en-AU" b="0" i="0" u="none" strike="noStrike" cap="none" normalizeH="0" baseline="0" dirty="0">
              <a:ln>
                <a:noFill/>
              </a:ln>
              <a:effectLst/>
              <a:latin typeface="+mj-lt"/>
            </a:endParaRPr>
          </a:p>
        </p:txBody>
      </p:sp>
    </p:spTree>
    <p:extLst>
      <p:ext uri="{BB962C8B-B14F-4D97-AF65-F5344CB8AC3E}">
        <p14:creationId xmlns:p14="http://schemas.microsoft.com/office/powerpoint/2010/main" val="281301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Down 18">
            <a:extLst>
              <a:ext uri="{FF2B5EF4-FFF2-40B4-BE49-F238E27FC236}">
                <a16:creationId xmlns:a16="http://schemas.microsoft.com/office/drawing/2014/main" id="{3637E145-95B1-8ADB-7376-0E9A2FB0987B}"/>
              </a:ext>
            </a:extLst>
          </p:cNvPr>
          <p:cNvSpPr/>
          <p:nvPr/>
        </p:nvSpPr>
        <p:spPr bwMode="auto">
          <a:xfrm>
            <a:off x="6248400" y="4415199"/>
            <a:ext cx="685800" cy="379414"/>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0" name="Arrow: Down 19">
            <a:extLst>
              <a:ext uri="{FF2B5EF4-FFF2-40B4-BE49-F238E27FC236}">
                <a16:creationId xmlns:a16="http://schemas.microsoft.com/office/drawing/2014/main" id="{C7DFBA92-E076-EEF6-7FF2-907C2FFEF5DF}"/>
              </a:ext>
            </a:extLst>
          </p:cNvPr>
          <p:cNvSpPr/>
          <p:nvPr/>
        </p:nvSpPr>
        <p:spPr bwMode="auto">
          <a:xfrm>
            <a:off x="6222275" y="3665173"/>
            <a:ext cx="685800" cy="379414"/>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7" name="Arrow: Down 16">
            <a:extLst>
              <a:ext uri="{FF2B5EF4-FFF2-40B4-BE49-F238E27FC236}">
                <a16:creationId xmlns:a16="http://schemas.microsoft.com/office/drawing/2014/main" id="{5B5B55C8-AF38-96D8-427F-0C7A63CD81C7}"/>
              </a:ext>
            </a:extLst>
          </p:cNvPr>
          <p:cNvSpPr/>
          <p:nvPr/>
        </p:nvSpPr>
        <p:spPr bwMode="auto">
          <a:xfrm>
            <a:off x="2209800" y="4407667"/>
            <a:ext cx="685800" cy="379414"/>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8" name="Arrow: Down 17">
            <a:extLst>
              <a:ext uri="{FF2B5EF4-FFF2-40B4-BE49-F238E27FC236}">
                <a16:creationId xmlns:a16="http://schemas.microsoft.com/office/drawing/2014/main" id="{8E3712FA-CF18-454B-31FB-571A2B724853}"/>
              </a:ext>
            </a:extLst>
          </p:cNvPr>
          <p:cNvSpPr/>
          <p:nvPr/>
        </p:nvSpPr>
        <p:spPr bwMode="auto">
          <a:xfrm>
            <a:off x="2183675" y="3657641"/>
            <a:ext cx="685800" cy="379414"/>
          </a:xfrm>
          <a:prstGeom prst="downArrow">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82C05302-A564-4CA0-AED9-BA78F6BD3B2B}"/>
              </a:ext>
            </a:extLst>
          </p:cNvPr>
          <p:cNvSpPr>
            <a:spLocks noGrp="1"/>
          </p:cNvSpPr>
          <p:nvPr>
            <p:ph type="title"/>
          </p:nvPr>
        </p:nvSpPr>
        <p:spPr/>
        <p:txBody>
          <a:bodyPr/>
          <a:lstStyle/>
          <a:p>
            <a:r>
              <a:rPr lang="en-AU" dirty="0"/>
              <a:t>How do we promote good coexistence between Wi-Fi &amp; NR-U in unlicensed spectrum (5/6 GHz)?</a:t>
            </a:r>
          </a:p>
        </p:txBody>
      </p:sp>
      <p:sp>
        <p:nvSpPr>
          <p:cNvPr id="4" name="Footer Placeholder 3">
            <a:extLst>
              <a:ext uri="{FF2B5EF4-FFF2-40B4-BE49-F238E27FC236}">
                <a16:creationId xmlns:a16="http://schemas.microsoft.com/office/drawing/2014/main" id="{60C8E9A0-3D2E-4469-A949-679F55A3CDC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FE9FD34-0D36-424D-94E9-68B45A371F5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dirty="0"/>
          </a:p>
        </p:txBody>
      </p:sp>
      <p:sp>
        <p:nvSpPr>
          <p:cNvPr id="6" name="Rectangle 5">
            <a:extLst>
              <a:ext uri="{FF2B5EF4-FFF2-40B4-BE49-F238E27FC236}">
                <a16:creationId xmlns:a16="http://schemas.microsoft.com/office/drawing/2014/main" id="{86D6551C-58EB-AEEC-9AB3-EFF66DB8D82D}"/>
              </a:ext>
            </a:extLst>
          </p:cNvPr>
          <p:cNvSpPr/>
          <p:nvPr/>
        </p:nvSpPr>
        <p:spPr bwMode="auto">
          <a:xfrm>
            <a:off x="685800" y="2743200"/>
            <a:ext cx="3757612" cy="914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So now we are left with a potential coexistence issue between</a:t>
            </a:r>
            <a:br>
              <a:rPr lang="en-AU" sz="1600" dirty="0">
                <a:latin typeface="+mj-lt"/>
              </a:rPr>
            </a:br>
            <a:r>
              <a:rPr lang="en-AU" sz="1600" dirty="0">
                <a:latin typeface="+mj-lt"/>
              </a:rPr>
              <a:t>NR-U &amp; Wi-Fi in 5/6 GHz …</a:t>
            </a:r>
          </a:p>
        </p:txBody>
      </p:sp>
      <p:sp>
        <p:nvSpPr>
          <p:cNvPr id="7" name="Rectangle 6">
            <a:extLst>
              <a:ext uri="{FF2B5EF4-FFF2-40B4-BE49-F238E27FC236}">
                <a16:creationId xmlns:a16="http://schemas.microsoft.com/office/drawing/2014/main" id="{23668933-0EB2-A0AE-3F0E-37332A9D5CA9}"/>
              </a:ext>
            </a:extLst>
          </p:cNvPr>
          <p:cNvSpPr/>
          <p:nvPr/>
        </p:nvSpPr>
        <p:spPr bwMode="auto">
          <a:xfrm>
            <a:off x="4704942" y="2741613"/>
            <a:ext cx="3757612" cy="914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dirty="0">
                <a:latin typeface="+mj-lt"/>
              </a:rPr>
              <a:t>… but it is unclear if there ever will be a problem because there are currently no known NR-U commercial deployments</a:t>
            </a:r>
          </a:p>
        </p:txBody>
      </p:sp>
      <p:sp>
        <p:nvSpPr>
          <p:cNvPr id="8" name="Rectangle 7">
            <a:extLst>
              <a:ext uri="{FF2B5EF4-FFF2-40B4-BE49-F238E27FC236}">
                <a16:creationId xmlns:a16="http://schemas.microsoft.com/office/drawing/2014/main" id="{5510B4E2-E400-13EA-5AFB-FED0458B13F7}"/>
              </a:ext>
            </a:extLst>
          </p:cNvPr>
          <p:cNvSpPr/>
          <p:nvPr/>
        </p:nvSpPr>
        <p:spPr bwMode="auto">
          <a:xfrm>
            <a:off x="685800" y="2363787"/>
            <a:ext cx="3757612"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Could be a </a:t>
            </a:r>
            <a:r>
              <a:rPr lang="en-AU" sz="1600" b="1" dirty="0" err="1">
                <a:latin typeface="+mj-lt"/>
              </a:rPr>
              <a:t>coex</a:t>
            </a:r>
            <a:r>
              <a:rPr lang="en-AU" sz="1600" b="1" dirty="0">
                <a:latin typeface="+mj-lt"/>
              </a:rPr>
              <a:t> issue …</a:t>
            </a:r>
          </a:p>
        </p:txBody>
      </p:sp>
      <p:sp>
        <p:nvSpPr>
          <p:cNvPr id="10" name="Rectangle 9">
            <a:extLst>
              <a:ext uri="{FF2B5EF4-FFF2-40B4-BE49-F238E27FC236}">
                <a16:creationId xmlns:a16="http://schemas.microsoft.com/office/drawing/2014/main" id="{D096D269-9B79-66EA-EAF6-225CE57059F0}"/>
              </a:ext>
            </a:extLst>
          </p:cNvPr>
          <p:cNvSpPr/>
          <p:nvPr/>
        </p:nvSpPr>
        <p:spPr bwMode="auto">
          <a:xfrm>
            <a:off x="4702765" y="2362200"/>
            <a:ext cx="3757612"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 but we don’t know yet!</a:t>
            </a:r>
          </a:p>
        </p:txBody>
      </p:sp>
      <p:sp>
        <p:nvSpPr>
          <p:cNvPr id="11" name="Rectangle 10">
            <a:extLst>
              <a:ext uri="{FF2B5EF4-FFF2-40B4-BE49-F238E27FC236}">
                <a16:creationId xmlns:a16="http://schemas.microsoft.com/office/drawing/2014/main" id="{95E92D58-7116-85E9-F01F-B5B7EA9AB20E}"/>
              </a:ext>
            </a:extLst>
          </p:cNvPr>
          <p:cNvSpPr/>
          <p:nvPr/>
        </p:nvSpPr>
        <p:spPr bwMode="auto">
          <a:xfrm>
            <a:off x="685800" y="4040187"/>
            <a:ext cx="7768046"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What happens next? At least a couple of options</a:t>
            </a:r>
          </a:p>
        </p:txBody>
      </p:sp>
      <p:sp>
        <p:nvSpPr>
          <p:cNvPr id="13" name="Rectangle 12">
            <a:extLst>
              <a:ext uri="{FF2B5EF4-FFF2-40B4-BE49-F238E27FC236}">
                <a16:creationId xmlns:a16="http://schemas.microsoft.com/office/drawing/2014/main" id="{87BF2C36-81F6-1C50-0C60-4BA3AE5107D9}"/>
              </a:ext>
            </a:extLst>
          </p:cNvPr>
          <p:cNvSpPr/>
          <p:nvPr/>
        </p:nvSpPr>
        <p:spPr bwMode="auto">
          <a:xfrm>
            <a:off x="690154" y="4802187"/>
            <a:ext cx="3757612"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Option 1: NR-U deploys at scale!</a:t>
            </a:r>
          </a:p>
        </p:txBody>
      </p:sp>
      <p:sp>
        <p:nvSpPr>
          <p:cNvPr id="14" name="Rectangle 13">
            <a:extLst>
              <a:ext uri="{FF2B5EF4-FFF2-40B4-BE49-F238E27FC236}">
                <a16:creationId xmlns:a16="http://schemas.microsoft.com/office/drawing/2014/main" id="{A66F9007-AD79-D945-4C13-5AD190F6892F}"/>
              </a:ext>
            </a:extLst>
          </p:cNvPr>
          <p:cNvSpPr/>
          <p:nvPr/>
        </p:nvSpPr>
        <p:spPr bwMode="auto">
          <a:xfrm>
            <a:off x="4707119" y="4800600"/>
            <a:ext cx="3757612" cy="37941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Option 2: NR-U doesn’t really deploy</a:t>
            </a:r>
          </a:p>
        </p:txBody>
      </p:sp>
      <p:sp>
        <p:nvSpPr>
          <p:cNvPr id="15" name="Rectangle 14">
            <a:extLst>
              <a:ext uri="{FF2B5EF4-FFF2-40B4-BE49-F238E27FC236}">
                <a16:creationId xmlns:a16="http://schemas.microsoft.com/office/drawing/2014/main" id="{20A80CD0-1689-31E0-573E-4EAD606275CA}"/>
              </a:ext>
            </a:extLst>
          </p:cNvPr>
          <p:cNvSpPr/>
          <p:nvPr/>
        </p:nvSpPr>
        <p:spPr bwMode="auto">
          <a:xfrm>
            <a:off x="690154" y="5174276"/>
            <a:ext cx="3757612" cy="914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a:buFont typeface="Arial" panose="020B0604020202020204" pitchFamily="34" charset="0"/>
              <a:buChar char="•"/>
            </a:pPr>
            <a:r>
              <a:rPr lang="en-AU" sz="1600" dirty="0">
                <a:latin typeface="+mj-lt"/>
              </a:rPr>
              <a:t>Keep working to solve the associated </a:t>
            </a:r>
            <a:r>
              <a:rPr lang="en-AU" sz="1600" dirty="0" err="1">
                <a:latin typeface="+mj-lt"/>
              </a:rPr>
              <a:t>coex</a:t>
            </a:r>
            <a:r>
              <a:rPr lang="en-AU" sz="1600" dirty="0">
                <a:latin typeface="+mj-lt"/>
              </a:rPr>
              <a:t> issues!</a:t>
            </a:r>
            <a:br>
              <a:rPr lang="en-AU" sz="1600" dirty="0">
                <a:latin typeface="+mj-lt"/>
              </a:rPr>
            </a:br>
            <a:r>
              <a:rPr lang="en-AU" sz="1600" dirty="0">
                <a:latin typeface="+mj-lt"/>
              </a:rPr>
              <a:t>(currently the default option)</a:t>
            </a:r>
          </a:p>
        </p:txBody>
      </p:sp>
      <p:sp>
        <p:nvSpPr>
          <p:cNvPr id="16" name="Rectangle 15">
            <a:extLst>
              <a:ext uri="{FF2B5EF4-FFF2-40B4-BE49-F238E27FC236}">
                <a16:creationId xmlns:a16="http://schemas.microsoft.com/office/drawing/2014/main" id="{318E37DB-601B-67EF-1156-6B17EDEE2474}"/>
              </a:ext>
            </a:extLst>
          </p:cNvPr>
          <p:cNvSpPr/>
          <p:nvPr/>
        </p:nvSpPr>
        <p:spPr bwMode="auto">
          <a:xfrm>
            <a:off x="4709296" y="5172689"/>
            <a:ext cx="3757612" cy="914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2563" indent="-182563">
              <a:buFont typeface="Arial" panose="020B0604020202020204" pitchFamily="34" charset="0"/>
              <a:buChar char="•"/>
            </a:pPr>
            <a:r>
              <a:rPr lang="en-AU" sz="1600" dirty="0">
                <a:latin typeface="+mj-lt"/>
              </a:rPr>
              <a:t>Breath a sign of relief!</a:t>
            </a:r>
          </a:p>
          <a:p>
            <a:pPr marL="182563" indent="-182563">
              <a:buFont typeface="Arial" panose="020B0604020202020204" pitchFamily="34" charset="0"/>
              <a:buChar char="•"/>
            </a:pPr>
            <a:r>
              <a:rPr lang="en-AU" sz="1600" dirty="0">
                <a:latin typeface="+mj-lt"/>
              </a:rPr>
              <a:t>Focus on integration of Wi-Fi (unlicensed) &amp; 5G/6G (licensed)</a:t>
            </a:r>
          </a:p>
        </p:txBody>
      </p:sp>
    </p:spTree>
    <p:extLst>
      <p:ext uri="{BB962C8B-B14F-4D97-AF65-F5344CB8AC3E}">
        <p14:creationId xmlns:p14="http://schemas.microsoft.com/office/powerpoint/2010/main" val="3181594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5302-A564-4CA0-AED9-BA78F6BD3B2B}"/>
              </a:ext>
            </a:extLst>
          </p:cNvPr>
          <p:cNvSpPr>
            <a:spLocks noGrp="1"/>
          </p:cNvSpPr>
          <p:nvPr>
            <p:ph type="title"/>
          </p:nvPr>
        </p:nvSpPr>
        <p:spPr/>
        <p:txBody>
          <a:bodyPr/>
          <a:lstStyle/>
          <a:p>
            <a:r>
              <a:rPr lang="en-AU" dirty="0"/>
              <a:t>Option 1: If </a:t>
            </a:r>
            <a:r>
              <a:rPr lang="en-AU" sz="2400" b="1" dirty="0">
                <a:latin typeface="+mj-lt"/>
              </a:rPr>
              <a:t>NR-U deploys at scale then more work is required to </a:t>
            </a:r>
            <a:r>
              <a:rPr lang="en-AU" dirty="0"/>
              <a:t>understand &amp; mitigate </a:t>
            </a:r>
            <a:r>
              <a:rPr lang="en-AU" dirty="0" err="1"/>
              <a:t>coex</a:t>
            </a:r>
            <a:r>
              <a:rPr lang="en-AU" dirty="0"/>
              <a:t> issues</a:t>
            </a:r>
          </a:p>
        </p:txBody>
      </p:sp>
      <p:sp>
        <p:nvSpPr>
          <p:cNvPr id="3" name="Content Placeholder 2">
            <a:extLst>
              <a:ext uri="{FF2B5EF4-FFF2-40B4-BE49-F238E27FC236}">
                <a16:creationId xmlns:a16="http://schemas.microsoft.com/office/drawing/2014/main" id="{BD5041C0-A0CD-4326-BC45-E70826976B5F}"/>
              </a:ext>
            </a:extLst>
          </p:cNvPr>
          <p:cNvSpPr>
            <a:spLocks noGrp="1"/>
          </p:cNvSpPr>
          <p:nvPr>
            <p:ph idx="1"/>
          </p:nvPr>
        </p:nvSpPr>
        <p:spPr/>
        <p:txBody>
          <a:bodyPr/>
          <a:lstStyle/>
          <a:p>
            <a:r>
              <a:rPr lang="en-AU" dirty="0"/>
              <a:t>Option 1: </a:t>
            </a:r>
            <a:r>
              <a:rPr lang="en-AU" sz="1800" b="1" dirty="0">
                <a:latin typeface="+mj-lt"/>
              </a:rPr>
              <a:t>NR-U deploys at scale! </a:t>
            </a:r>
          </a:p>
          <a:p>
            <a:pPr lvl="1"/>
            <a:r>
              <a:rPr lang="en-AU" dirty="0"/>
              <a:t>If NR-U deploys at scale then we almost certainly still have a serious coexistence problem to solve</a:t>
            </a:r>
          </a:p>
          <a:p>
            <a:pPr lvl="2"/>
            <a:r>
              <a:rPr lang="en-AU" dirty="0"/>
              <a:t>NR-U simply lacks the multi-level coexistence mechanisms refined &amp; proven by Wi-Fi over the last 30 years …</a:t>
            </a:r>
          </a:p>
          <a:p>
            <a:pPr lvl="2"/>
            <a:r>
              <a:rPr lang="en-AU" dirty="0"/>
              <a:t>… putting the ongoing success of unlicensed spectrum at risk</a:t>
            </a:r>
          </a:p>
          <a:p>
            <a:pPr lvl="1"/>
            <a:r>
              <a:rPr lang="en-AU" dirty="0"/>
              <a:t>Under Option 1, more work is required to understand &amp; mitigate the </a:t>
            </a:r>
            <a:r>
              <a:rPr lang="en-AU" dirty="0" err="1"/>
              <a:t>coex</a:t>
            </a:r>
            <a:r>
              <a:rPr lang="en-AU" dirty="0"/>
              <a:t> issues that will arise in heterogenous deployments </a:t>
            </a:r>
          </a:p>
          <a:p>
            <a:pPr lvl="2"/>
            <a:r>
              <a:rPr lang="en-AU" dirty="0"/>
              <a:t>It is still not clear what needs to be done …</a:t>
            </a:r>
          </a:p>
          <a:p>
            <a:pPr lvl="2"/>
            <a:r>
              <a:rPr lang="en-AU" dirty="0"/>
              <a:t>… or whether any solution will be based on cooperation vs a “fight to the death”</a:t>
            </a:r>
          </a:p>
          <a:p>
            <a:pPr lvl="1"/>
            <a:endParaRPr lang="en-AU" dirty="0"/>
          </a:p>
        </p:txBody>
      </p:sp>
      <p:sp>
        <p:nvSpPr>
          <p:cNvPr id="4" name="Footer Placeholder 3">
            <a:extLst>
              <a:ext uri="{FF2B5EF4-FFF2-40B4-BE49-F238E27FC236}">
                <a16:creationId xmlns:a16="http://schemas.microsoft.com/office/drawing/2014/main" id="{60C8E9A0-3D2E-4469-A949-679F55A3CDC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FE9FD34-0D36-424D-94E9-68B45A371F5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dirty="0"/>
          </a:p>
        </p:txBody>
      </p:sp>
      <p:sp>
        <p:nvSpPr>
          <p:cNvPr id="6" name="Rectangle 5">
            <a:extLst>
              <a:ext uri="{FF2B5EF4-FFF2-40B4-BE49-F238E27FC236}">
                <a16:creationId xmlns:a16="http://schemas.microsoft.com/office/drawing/2014/main" id="{F6A10B5B-203E-99A3-4A11-1647A0F72263}"/>
              </a:ext>
            </a:extLst>
          </p:cNvPr>
          <p:cNvSpPr/>
          <p:nvPr/>
        </p:nvSpPr>
        <p:spPr bwMode="auto">
          <a:xfrm>
            <a:off x="685799" y="5562600"/>
            <a:ext cx="7858125"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Wi-Fi (unlicensed) + NR-U (unlicensed) = Risk to unlicensed spectrum! </a:t>
            </a:r>
          </a:p>
        </p:txBody>
      </p:sp>
    </p:spTree>
    <p:extLst>
      <p:ext uri="{BB962C8B-B14F-4D97-AF65-F5344CB8AC3E}">
        <p14:creationId xmlns:p14="http://schemas.microsoft.com/office/powerpoint/2010/main" val="2942642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1F3EF6-DB46-4E5A-A8BB-6B7A922EA45A}"/>
              </a:ext>
            </a:extLst>
          </p:cNvPr>
          <p:cNvSpPr>
            <a:spLocks noGrp="1"/>
          </p:cNvSpPr>
          <p:nvPr>
            <p:ph type="title"/>
          </p:nvPr>
        </p:nvSpPr>
        <p:spPr/>
        <p:txBody>
          <a:bodyPr/>
          <a:lstStyle/>
          <a:p>
            <a:r>
              <a:rPr lang="en-US" dirty="0"/>
              <a:t>Before we start, some important caveats …</a:t>
            </a:r>
          </a:p>
        </p:txBody>
      </p:sp>
      <p:sp>
        <p:nvSpPr>
          <p:cNvPr id="7" name="Text Placeholder 6">
            <a:extLst>
              <a:ext uri="{FF2B5EF4-FFF2-40B4-BE49-F238E27FC236}">
                <a16:creationId xmlns:a16="http://schemas.microsoft.com/office/drawing/2014/main" id="{E9F73827-67B4-467E-B277-DE159F7C2548}"/>
              </a:ext>
            </a:extLst>
          </p:cNvPr>
          <p:cNvSpPr>
            <a:spLocks noGrp="1"/>
          </p:cNvSpPr>
          <p:nvPr>
            <p:ph idx="1"/>
          </p:nvPr>
        </p:nvSpPr>
        <p:spPr/>
        <p:txBody>
          <a:bodyPr/>
          <a:lstStyle/>
          <a:p>
            <a:r>
              <a:rPr lang="en-US" dirty="0"/>
              <a:t>Caveats</a:t>
            </a:r>
          </a:p>
          <a:p>
            <a:pPr lvl="1"/>
            <a:r>
              <a:rPr lang="en-US" dirty="0"/>
              <a:t>The </a:t>
            </a:r>
            <a:r>
              <a:rPr lang="en-US" i="1" dirty="0"/>
              <a:t>IEEE-SA Standards Board Operation Manual </a:t>
            </a:r>
            <a:r>
              <a:rPr lang="en-US" dirty="0"/>
              <a:t>makes it clear any opinions expressed today are those of the individual speakers …</a:t>
            </a:r>
          </a:p>
          <a:p>
            <a:pPr lvl="1"/>
            <a:r>
              <a:rPr lang="en-US" dirty="0"/>
              <a:t>… and not the IEEE</a:t>
            </a:r>
          </a:p>
          <a:p>
            <a:pPr lvl="2"/>
            <a:r>
              <a:rPr lang="en-US" i="1" dirty="0"/>
              <a:t>At lectures, symposia, seminars, or educational courses, an individual presenting information on IEEE standards shall make it clear that his or her views should be considered the personal views of that individual rather than the formal position of IEEE</a:t>
            </a:r>
          </a:p>
          <a:p>
            <a:pPr lvl="1"/>
            <a:r>
              <a:rPr lang="en-US" dirty="0"/>
              <a:t>In addition, the speakers would like to make it clear any opinions expressed today are theirs alone … </a:t>
            </a:r>
          </a:p>
          <a:p>
            <a:pPr lvl="1"/>
            <a:r>
              <a:rPr lang="en-US" dirty="0"/>
              <a:t>… and may or may not represent the views of their employers</a:t>
            </a:r>
          </a:p>
          <a:p>
            <a:pPr lvl="1"/>
            <a:endParaRPr lang="en-US" i="1" dirty="0"/>
          </a:p>
          <a:p>
            <a:endParaRPr lang="en-GB" dirty="0"/>
          </a:p>
        </p:txBody>
      </p:sp>
      <p:sp>
        <p:nvSpPr>
          <p:cNvPr id="2" name="Slide Number Placeholder 1">
            <a:extLst>
              <a:ext uri="{FF2B5EF4-FFF2-40B4-BE49-F238E27FC236}">
                <a16:creationId xmlns:a16="http://schemas.microsoft.com/office/drawing/2014/main" id="{46468832-A183-458F-BD0A-AC3BA0FE9100}"/>
              </a:ext>
            </a:extLst>
          </p:cNvPr>
          <p:cNvSpPr>
            <a:spLocks noGrp="1"/>
          </p:cNvSpPr>
          <p:nvPr>
            <p:ph type="sldNum" sz="quarter" idx="11"/>
          </p:nvPr>
        </p:nvSpPr>
        <p:spPr/>
        <p:txBody>
          <a:bodyPr/>
          <a:lstStyle/>
          <a:p>
            <a:fld id="{3DD97BEB-BAEF-0344-9D5C-EC73E478698A}" type="slidenum">
              <a:rPr lang="en-US" smtClean="0"/>
              <a:pPr/>
              <a:t>2</a:t>
            </a:fld>
            <a:endParaRPr lang="en-US"/>
          </a:p>
        </p:txBody>
      </p:sp>
    </p:spTree>
    <p:extLst>
      <p:ext uri="{BB962C8B-B14F-4D97-AF65-F5344CB8AC3E}">
        <p14:creationId xmlns:p14="http://schemas.microsoft.com/office/powerpoint/2010/main" val="381701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D9EC-DD1D-4E3B-9E5C-032E28D269BF}"/>
              </a:ext>
            </a:extLst>
          </p:cNvPr>
          <p:cNvSpPr>
            <a:spLocks noGrp="1"/>
          </p:cNvSpPr>
          <p:nvPr>
            <p:ph type="title"/>
          </p:nvPr>
        </p:nvSpPr>
        <p:spPr/>
        <p:txBody>
          <a:bodyPr/>
          <a:lstStyle/>
          <a:p>
            <a:r>
              <a:rPr lang="en-AU" dirty="0"/>
              <a:t>Option 2: if </a:t>
            </a:r>
            <a:r>
              <a:rPr lang="en-AU" sz="2400" b="1" dirty="0">
                <a:latin typeface="+mj-lt"/>
              </a:rPr>
              <a:t>NR-U doesn’t really deploy at scale then we can focus on integrating Wi-Fi &amp; 5/6G solutions</a:t>
            </a:r>
            <a:br>
              <a:rPr lang="en-AU" dirty="0"/>
            </a:br>
            <a:endParaRPr lang="en-AU" dirty="0"/>
          </a:p>
        </p:txBody>
      </p:sp>
      <p:sp>
        <p:nvSpPr>
          <p:cNvPr id="3" name="Content Placeholder 2">
            <a:extLst>
              <a:ext uri="{FF2B5EF4-FFF2-40B4-BE49-F238E27FC236}">
                <a16:creationId xmlns:a16="http://schemas.microsoft.com/office/drawing/2014/main" id="{A8978DC3-4CE9-4959-A558-D9DE88091101}"/>
              </a:ext>
            </a:extLst>
          </p:cNvPr>
          <p:cNvSpPr>
            <a:spLocks noGrp="1"/>
          </p:cNvSpPr>
          <p:nvPr>
            <p:ph idx="1"/>
          </p:nvPr>
        </p:nvSpPr>
        <p:spPr/>
        <p:txBody>
          <a:bodyPr/>
          <a:lstStyle/>
          <a:p>
            <a:r>
              <a:rPr lang="en-AU" dirty="0"/>
              <a:t>Option 2: </a:t>
            </a:r>
            <a:r>
              <a:rPr lang="en-AU" sz="1800" b="1" dirty="0">
                <a:latin typeface="+mj-lt"/>
              </a:rPr>
              <a:t>NR-U doesn’t really deploy</a:t>
            </a:r>
            <a:endParaRPr lang="en-AU" dirty="0"/>
          </a:p>
          <a:p>
            <a:pPr lvl="1"/>
            <a:r>
              <a:rPr lang="en-AU" dirty="0"/>
              <a:t>Recognise that …</a:t>
            </a:r>
          </a:p>
          <a:p>
            <a:pPr lvl="2"/>
            <a:r>
              <a:rPr lang="en-AU" dirty="0"/>
              <a:t>…. Wi-Fi can make the best use of unlicensed spectrum because multi-level </a:t>
            </a:r>
            <a:r>
              <a:rPr lang="en-AU" dirty="0" err="1"/>
              <a:t>coex</a:t>
            </a:r>
            <a:r>
              <a:rPr lang="en-AU" dirty="0"/>
              <a:t> has been built into Wi-Fi from the beginning … and it works</a:t>
            </a:r>
          </a:p>
          <a:p>
            <a:pPr lvl="2"/>
            <a:r>
              <a:rPr lang="en-AU" dirty="0"/>
              <a:t>… NR-U has not adopted similar mechanisms and so risks significantly damaging the global economic &amp; social impact of unlicensed spectrum</a:t>
            </a:r>
          </a:p>
          <a:p>
            <a:pPr lvl="1"/>
            <a:r>
              <a:rPr lang="en-AU" dirty="0"/>
              <a:t>With this recognition it then becomes obvious…</a:t>
            </a:r>
          </a:p>
          <a:p>
            <a:pPr lvl="2"/>
            <a:r>
              <a:rPr lang="en-AU" dirty="0"/>
              <a:t>Wi-Fi should focus on making the best of unlicensed spectrum</a:t>
            </a:r>
          </a:p>
          <a:p>
            <a:pPr lvl="2"/>
            <a:r>
              <a:rPr lang="en-AU" dirty="0"/>
              <a:t>NR should focus on making the best of licensed spectrum, </a:t>
            </a:r>
            <a:r>
              <a:rPr lang="en-AU" dirty="0" err="1"/>
              <a:t>ie</a:t>
            </a:r>
            <a:r>
              <a:rPr lang="en-AU" dirty="0"/>
              <a:t> no NR-U!</a:t>
            </a:r>
          </a:p>
          <a:p>
            <a:pPr lvl="2"/>
            <a:r>
              <a:rPr lang="en-AU" dirty="0"/>
              <a:t>Using both Wi-Fi and NR together, users can achieve their communications goals using the best of both worlds, whatever those goals are!</a:t>
            </a:r>
          </a:p>
          <a:p>
            <a:pPr marL="1588" lvl="1" indent="0">
              <a:buNone/>
            </a:pPr>
            <a:endParaRPr lang="en-AU" dirty="0"/>
          </a:p>
          <a:p>
            <a:pPr lvl="2"/>
            <a:endParaRPr lang="en-AU" dirty="0"/>
          </a:p>
          <a:p>
            <a:pPr lvl="1"/>
            <a:endParaRPr lang="en-AU" dirty="0"/>
          </a:p>
        </p:txBody>
      </p:sp>
      <p:sp>
        <p:nvSpPr>
          <p:cNvPr id="4" name="Footer Placeholder 3">
            <a:extLst>
              <a:ext uri="{FF2B5EF4-FFF2-40B4-BE49-F238E27FC236}">
                <a16:creationId xmlns:a16="http://schemas.microsoft.com/office/drawing/2014/main" id="{8049A171-C5F5-4B00-92F6-7DCF7F84285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5567427-0556-41EE-9443-0A63C04225E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dirty="0"/>
          </a:p>
        </p:txBody>
      </p:sp>
      <p:sp>
        <p:nvSpPr>
          <p:cNvPr id="6" name="Rectangle 5">
            <a:extLst>
              <a:ext uri="{FF2B5EF4-FFF2-40B4-BE49-F238E27FC236}">
                <a16:creationId xmlns:a16="http://schemas.microsoft.com/office/drawing/2014/main" id="{264D9744-962F-C173-582E-14BC80FD1A39}"/>
              </a:ext>
            </a:extLst>
          </p:cNvPr>
          <p:cNvSpPr/>
          <p:nvPr/>
        </p:nvSpPr>
        <p:spPr bwMode="auto">
          <a:xfrm>
            <a:off x="685799" y="5562600"/>
            <a:ext cx="7858125"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Wi-Fi (unlicensed) + NR (licensed) = Likely benefit to humanity!</a:t>
            </a:r>
          </a:p>
        </p:txBody>
      </p:sp>
    </p:spTree>
    <p:extLst>
      <p:ext uri="{BB962C8B-B14F-4D97-AF65-F5344CB8AC3E}">
        <p14:creationId xmlns:p14="http://schemas.microsoft.com/office/powerpoint/2010/main" val="396777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a:t>Aside: 3GPP RAN1 &amp; IEEE 802.11 WG culturally align with their protocols </a:t>
            </a:r>
            <a:r>
              <a:rPr lang="en-AU" dirty="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bg1"/>
                </a:solidFill>
                <a:effectLst/>
                <a:latin typeface="+mj-lt"/>
              </a:rPr>
              <a:t>… which</a:t>
            </a:r>
            <a:r>
              <a:rPr kumimoji="0" lang="en-AU" sz="1600" b="1" i="0" u="none" strike="noStrike" cap="none" normalizeH="0" dirty="0">
                <a:ln>
                  <a:noFill/>
                </a:ln>
                <a:solidFill>
                  <a:schemeClr val="bg1"/>
                </a:solidFill>
                <a:effectLst/>
                <a:latin typeface="+mj-lt"/>
              </a:rPr>
              <a:t> is aligned with the scheduled philosophy of LTE/LAA/NR-U</a:t>
            </a:r>
            <a:endParaRPr kumimoji="0" lang="en-AU" sz="1600" b="1" i="0" u="none" strike="noStrike" cap="none" normalizeH="0" baseline="0" dirty="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bg1"/>
                </a:solidFill>
                <a:effectLst/>
                <a:latin typeface="+mj-lt"/>
              </a:rPr>
              <a:t>… which</a:t>
            </a:r>
            <a:r>
              <a:rPr kumimoji="0" lang="en-AU" sz="1600" b="1" i="0" u="none" strike="noStrike" cap="none" normalizeH="0" dirty="0">
                <a:ln>
                  <a:noFill/>
                </a:ln>
                <a:solidFill>
                  <a:schemeClr val="bg1"/>
                </a:solidFill>
                <a:effectLst/>
                <a:latin typeface="+mj-lt"/>
              </a:rPr>
              <a:t> is aligned with the centralised control philosophy of LTE/LAA/NR-U</a:t>
            </a:r>
            <a:endParaRPr kumimoji="0" lang="en-AU" sz="1600" b="1" i="0" u="none" strike="noStrike" cap="none" normalizeH="0" baseline="0" dirty="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a:latin typeface="+mj-lt"/>
              </a:rPr>
              <a:t>… just like the 802.11 protocol!</a:t>
            </a:r>
            <a:endParaRPr kumimoji="0" lang="en-AU" sz="1600" b="0" i="0" u="none" strike="noStrike" cap="none" normalizeH="0" baseline="0" dirty="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 802.11 WG distributes control with the Chair playing a coordinating role …</a:t>
            </a:r>
          </a:p>
          <a:p>
            <a:pPr eaLnBrk="0" hangingPunct="0">
              <a:spcBef>
                <a:spcPts val="800"/>
              </a:spcBef>
            </a:pPr>
            <a:r>
              <a:rPr lang="en-AU" sz="1600" dirty="0">
                <a:latin typeface="+mj-lt"/>
              </a:rPr>
              <a:t>… just like the 802.11 protocol!</a:t>
            </a: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00B0F0"/>
                </a:solidFill>
                <a:effectLst/>
                <a:latin typeface="+mj-lt"/>
              </a:rPr>
              <a:t>Unseen Chair leading technical</a:t>
            </a:r>
            <a:r>
              <a:rPr kumimoji="0" lang="en-AU" sz="1600" b="1" i="0" u="none" strike="noStrike" cap="none" normalizeH="0" dirty="0">
                <a:ln>
                  <a:noFill/>
                </a:ln>
                <a:solidFill>
                  <a:srgbClr val="00B0F0"/>
                </a:solidFill>
                <a:effectLst/>
                <a:latin typeface="+mj-lt"/>
              </a:rPr>
              <a:t> discussions</a:t>
            </a:r>
            <a:endParaRPr kumimoji="0" lang="en-AU" sz="1600" b="1" i="0" u="none" strike="noStrike" cap="none" normalizeH="0" baseline="0" dirty="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2303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AB7C-1984-43CC-803F-D2D8C7D5588A}"/>
              </a:ext>
            </a:extLst>
          </p:cNvPr>
          <p:cNvSpPr>
            <a:spLocks noGrp="1"/>
          </p:cNvSpPr>
          <p:nvPr>
            <p:ph type="title"/>
          </p:nvPr>
        </p:nvSpPr>
        <p:spPr>
          <a:xfrm>
            <a:off x="685800" y="685799"/>
            <a:ext cx="7772400" cy="1079665"/>
          </a:xfrm>
        </p:spPr>
        <p:txBody>
          <a:bodyPr/>
          <a:lstStyle/>
          <a:p>
            <a:r>
              <a:rPr lang="en-AU" dirty="0"/>
              <a:t>There is still a lot to be done to promote good coexistence in unlicensed spectrum … get involved!</a:t>
            </a:r>
          </a:p>
        </p:txBody>
      </p:sp>
      <p:sp>
        <p:nvSpPr>
          <p:cNvPr id="4" name="Footer Placeholder 3">
            <a:extLst>
              <a:ext uri="{FF2B5EF4-FFF2-40B4-BE49-F238E27FC236}">
                <a16:creationId xmlns:a16="http://schemas.microsoft.com/office/drawing/2014/main" id="{0A6F083F-1E6E-4BA9-812D-4428314C265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975BEE6-E020-46B8-84A4-7E85CCC81E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dirty="0"/>
          </a:p>
        </p:txBody>
      </p:sp>
      <p:sp>
        <p:nvSpPr>
          <p:cNvPr id="6" name="Rectangle 5">
            <a:extLst>
              <a:ext uri="{FF2B5EF4-FFF2-40B4-BE49-F238E27FC236}">
                <a16:creationId xmlns:a16="http://schemas.microsoft.com/office/drawing/2014/main" id="{292A4AFE-8B92-09E0-4924-4CEFE7BE6585}"/>
              </a:ext>
            </a:extLst>
          </p:cNvPr>
          <p:cNvSpPr/>
          <p:nvPr/>
        </p:nvSpPr>
        <p:spPr bwMode="auto">
          <a:xfrm>
            <a:off x="685800" y="1828800"/>
            <a:ext cx="7772400" cy="3693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600" b="1" dirty="0">
                <a:latin typeface="+mj-lt"/>
              </a:rPr>
              <a:t>Coex is best achieved by not mixing heterogenous systems</a:t>
            </a:r>
          </a:p>
        </p:txBody>
      </p:sp>
      <p:sp>
        <p:nvSpPr>
          <p:cNvPr id="7" name="Rectangle 6">
            <a:extLst>
              <a:ext uri="{FF2B5EF4-FFF2-40B4-BE49-F238E27FC236}">
                <a16:creationId xmlns:a16="http://schemas.microsoft.com/office/drawing/2014/main" id="{451723F9-E4FF-6E6C-D8D5-42870B43B778}"/>
              </a:ext>
            </a:extLst>
          </p:cNvPr>
          <p:cNvSpPr/>
          <p:nvPr/>
        </p:nvSpPr>
        <p:spPr bwMode="auto">
          <a:xfrm>
            <a:off x="685800" y="2199089"/>
            <a:ext cx="7772400" cy="131086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The best way to achieve coexistence in unlicensed spectrum is focus on:</a:t>
            </a:r>
          </a:p>
          <a:p>
            <a:pPr marL="177800" indent="-177800">
              <a:spcBef>
                <a:spcPts val="800"/>
              </a:spcBef>
              <a:buFont typeface="Arial" panose="020B0604020202020204" pitchFamily="34" charset="0"/>
              <a:buChar char="•"/>
            </a:pPr>
            <a:r>
              <a:rPr lang="en-AU" sz="1600" dirty="0">
                <a:latin typeface="+mj-lt"/>
              </a:rPr>
              <a:t>Good coexistence between similar systems, such as those based on Wi-Fi …</a:t>
            </a:r>
          </a:p>
          <a:p>
            <a:pPr marL="177800" indent="-177800">
              <a:spcBef>
                <a:spcPts val="800"/>
              </a:spcBef>
              <a:buFont typeface="Arial" panose="020B0604020202020204" pitchFamily="34" charset="0"/>
              <a:buChar char="•"/>
            </a:pPr>
            <a:r>
              <a:rPr lang="en-AU" sz="1600" dirty="0">
                <a:latin typeface="+mj-lt"/>
              </a:rPr>
              <a:t>… and don’t attempt the extraordinarily difficult feat of achieving good coexistence between heterogenous systems, such as NR-U &amp; Wi-Fi</a:t>
            </a:r>
          </a:p>
        </p:txBody>
      </p:sp>
      <p:sp>
        <p:nvSpPr>
          <p:cNvPr id="8" name="Rectangle 7">
            <a:extLst>
              <a:ext uri="{FF2B5EF4-FFF2-40B4-BE49-F238E27FC236}">
                <a16:creationId xmlns:a16="http://schemas.microsoft.com/office/drawing/2014/main" id="{CB99C76F-ABFD-D012-EB88-9A04C9267E98}"/>
              </a:ext>
            </a:extLst>
          </p:cNvPr>
          <p:cNvSpPr/>
          <p:nvPr/>
        </p:nvSpPr>
        <p:spPr bwMode="auto">
          <a:xfrm>
            <a:off x="685800" y="3733800"/>
            <a:ext cx="3733800" cy="35406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600" b="1" dirty="0">
                <a:latin typeface="+mj-lt"/>
              </a:rPr>
              <a:t>But </a:t>
            </a:r>
            <a:r>
              <a:rPr lang="en-AU" sz="1600" b="1" dirty="0" err="1">
                <a:latin typeface="+mj-lt"/>
              </a:rPr>
              <a:t>coex</a:t>
            </a:r>
            <a:r>
              <a:rPr lang="en-AU" sz="1600" b="1" dirty="0">
                <a:latin typeface="+mj-lt"/>
              </a:rPr>
              <a:t> is not yet solved …</a:t>
            </a:r>
          </a:p>
        </p:txBody>
      </p:sp>
      <p:sp>
        <p:nvSpPr>
          <p:cNvPr id="9" name="Rectangle 8">
            <a:extLst>
              <a:ext uri="{FF2B5EF4-FFF2-40B4-BE49-F238E27FC236}">
                <a16:creationId xmlns:a16="http://schemas.microsoft.com/office/drawing/2014/main" id="{B163755C-60DA-8512-BB35-2D3F5D1856F7}"/>
              </a:ext>
            </a:extLst>
          </p:cNvPr>
          <p:cNvSpPr/>
          <p:nvPr/>
        </p:nvSpPr>
        <p:spPr bwMode="auto">
          <a:xfrm>
            <a:off x="685800" y="4087864"/>
            <a:ext cx="3733800" cy="215601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There are ongoing issues related to good </a:t>
            </a:r>
            <a:r>
              <a:rPr lang="en-AU" sz="1600" dirty="0" err="1">
                <a:latin typeface="+mj-lt"/>
              </a:rPr>
              <a:t>coex</a:t>
            </a:r>
            <a:r>
              <a:rPr lang="en-AU" sz="1600" dirty="0">
                <a:latin typeface="+mj-lt"/>
              </a:rPr>
              <a:t> in unlicensed spectrum</a:t>
            </a:r>
          </a:p>
          <a:p>
            <a:pPr marL="177800" indent="-177800">
              <a:spcBef>
                <a:spcPts val="400"/>
              </a:spcBef>
              <a:buFont typeface="Arial" panose="020B0604020202020204" pitchFamily="34" charset="0"/>
              <a:buChar char="•"/>
            </a:pPr>
            <a:r>
              <a:rPr lang="en-AU" sz="1400" dirty="0">
                <a:latin typeface="+mj-lt"/>
              </a:rPr>
              <a:t>NB FH proposals</a:t>
            </a:r>
          </a:p>
          <a:p>
            <a:pPr marL="177800" indent="-177800">
              <a:spcBef>
                <a:spcPts val="400"/>
              </a:spcBef>
              <a:buFont typeface="Arial" panose="020B0604020202020204" pitchFamily="34" charset="0"/>
              <a:buChar char="•"/>
            </a:pPr>
            <a:r>
              <a:rPr lang="en-AU" sz="1400" dirty="0">
                <a:latin typeface="+mj-lt"/>
              </a:rPr>
              <a:t>Low Power Indoor (LPI) vs Standard Power (SP) </a:t>
            </a:r>
            <a:r>
              <a:rPr lang="en-AU" sz="1400" dirty="0" err="1">
                <a:latin typeface="+mj-lt"/>
              </a:rPr>
              <a:t>coex</a:t>
            </a:r>
            <a:r>
              <a:rPr lang="en-AU" sz="1400" dirty="0">
                <a:latin typeface="+mj-lt"/>
              </a:rPr>
              <a:t> in 6 GHz</a:t>
            </a:r>
          </a:p>
          <a:p>
            <a:pPr marL="177800" indent="-177800">
              <a:spcBef>
                <a:spcPts val="400"/>
              </a:spcBef>
              <a:buFont typeface="Arial" panose="020B0604020202020204" pitchFamily="34" charset="0"/>
              <a:buChar char="•"/>
            </a:pPr>
            <a:r>
              <a:rPr lang="en-AU" sz="1400" dirty="0">
                <a:latin typeface="+mj-lt"/>
              </a:rPr>
              <a:t>UWB </a:t>
            </a:r>
            <a:r>
              <a:rPr lang="en-AU" sz="1400" dirty="0" err="1">
                <a:latin typeface="+mj-lt"/>
              </a:rPr>
              <a:t>coex</a:t>
            </a:r>
            <a:endParaRPr lang="en-AU" sz="1400" dirty="0">
              <a:latin typeface="+mj-lt"/>
            </a:endParaRPr>
          </a:p>
          <a:p>
            <a:pPr marL="177800" indent="-177800">
              <a:spcBef>
                <a:spcPts val="400"/>
              </a:spcBef>
              <a:buFont typeface="Arial" panose="020B0604020202020204" pitchFamily="34" charset="0"/>
              <a:buChar char="•"/>
            </a:pPr>
            <a:r>
              <a:rPr lang="en-AU" sz="1400" dirty="0">
                <a:latin typeface="+mj-lt"/>
              </a:rPr>
              <a:t>…</a:t>
            </a:r>
          </a:p>
        </p:txBody>
      </p:sp>
      <p:sp>
        <p:nvSpPr>
          <p:cNvPr id="10" name="Rectangle 9">
            <a:extLst>
              <a:ext uri="{FF2B5EF4-FFF2-40B4-BE49-F238E27FC236}">
                <a16:creationId xmlns:a16="http://schemas.microsoft.com/office/drawing/2014/main" id="{5CA7C19D-9F5B-E307-27EF-08292AA3DFC5}"/>
              </a:ext>
            </a:extLst>
          </p:cNvPr>
          <p:cNvSpPr/>
          <p:nvPr/>
        </p:nvSpPr>
        <p:spPr bwMode="auto">
          <a:xfrm>
            <a:off x="4722421" y="3737649"/>
            <a:ext cx="3733800" cy="354063"/>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AU" sz="1600" b="1" dirty="0">
                <a:latin typeface="+mj-lt"/>
              </a:rPr>
              <a:t>… and you can be involved!</a:t>
            </a:r>
          </a:p>
        </p:txBody>
      </p:sp>
      <p:sp>
        <p:nvSpPr>
          <p:cNvPr id="11" name="Rectangle 10">
            <a:extLst>
              <a:ext uri="{FF2B5EF4-FFF2-40B4-BE49-F238E27FC236}">
                <a16:creationId xmlns:a16="http://schemas.microsoft.com/office/drawing/2014/main" id="{9CA5C084-5918-FF78-8850-AD9DFBF8FA99}"/>
              </a:ext>
            </a:extLst>
          </p:cNvPr>
          <p:cNvSpPr/>
          <p:nvPr/>
        </p:nvSpPr>
        <p:spPr bwMode="auto">
          <a:xfrm>
            <a:off x="4722421" y="4091713"/>
            <a:ext cx="3733800" cy="215601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85750" indent="-285750">
              <a:spcBef>
                <a:spcPts val="800"/>
              </a:spcBef>
              <a:buFont typeface="Arial" panose="020B0604020202020204" pitchFamily="34" charset="0"/>
              <a:buChar char="•"/>
            </a:pPr>
            <a:r>
              <a:rPr lang="en-AU" sz="1600" dirty="0">
                <a:latin typeface="+mj-lt"/>
              </a:rPr>
              <a:t>If you interested in issues related to </a:t>
            </a:r>
            <a:r>
              <a:rPr lang="en-AU" sz="1600" dirty="0" err="1">
                <a:latin typeface="+mj-lt"/>
              </a:rPr>
              <a:t>coex</a:t>
            </a:r>
            <a:r>
              <a:rPr lang="en-AU" sz="1600" dirty="0">
                <a:latin typeface="+mj-lt"/>
              </a:rPr>
              <a:t> in unlicensed spectrum …</a:t>
            </a:r>
          </a:p>
          <a:p>
            <a:pPr marL="285750" indent="-285750">
              <a:spcBef>
                <a:spcPts val="800"/>
              </a:spcBef>
              <a:buFont typeface="Arial" panose="020B0604020202020204" pitchFamily="34" charset="0"/>
              <a:buChar char="•"/>
            </a:pPr>
            <a:r>
              <a:rPr lang="en-AU" sz="1600" dirty="0">
                <a:latin typeface="+mj-lt"/>
              </a:rPr>
              <a:t>… please participate in the ongoing work of the </a:t>
            </a:r>
            <a:r>
              <a:rPr lang="en-AU" sz="1600" b="1" dirty="0">
                <a:solidFill>
                  <a:srgbClr val="FF0000"/>
                </a:solidFill>
                <a:latin typeface="+mj-lt"/>
              </a:rPr>
              <a:t>IEEE 802.11 Coex Standing Committee</a:t>
            </a:r>
          </a:p>
        </p:txBody>
      </p:sp>
    </p:spTree>
    <p:extLst>
      <p:ext uri="{BB962C8B-B14F-4D97-AF65-F5344CB8AC3E}">
        <p14:creationId xmlns:p14="http://schemas.microsoft.com/office/powerpoint/2010/main" val="3211763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B474-290F-99E7-16A7-0439FACF9D90}"/>
              </a:ext>
            </a:extLst>
          </p:cNvPr>
          <p:cNvSpPr>
            <a:spLocks noGrp="1"/>
          </p:cNvSpPr>
          <p:nvPr>
            <p:ph type="title"/>
          </p:nvPr>
        </p:nvSpPr>
        <p:spPr/>
        <p:txBody>
          <a:bodyPr/>
          <a:lstStyle/>
          <a:p>
            <a:r>
              <a:rPr lang="en-AU" dirty="0"/>
              <a:t>Extension: more unlicensed spectrum is required to satisfy community needs</a:t>
            </a:r>
          </a:p>
        </p:txBody>
      </p:sp>
      <p:sp>
        <p:nvSpPr>
          <p:cNvPr id="3" name="Content Placeholder 2">
            <a:extLst>
              <a:ext uri="{FF2B5EF4-FFF2-40B4-BE49-F238E27FC236}">
                <a16:creationId xmlns:a16="http://schemas.microsoft.com/office/drawing/2014/main" id="{84540207-D275-B62C-69C9-C7845DAC2990}"/>
              </a:ext>
            </a:extLst>
          </p:cNvPr>
          <p:cNvSpPr>
            <a:spLocks noGrp="1"/>
          </p:cNvSpPr>
          <p:nvPr>
            <p:ph idx="1"/>
          </p:nvPr>
        </p:nvSpPr>
        <p:spPr/>
        <p:txBody>
          <a:bodyPr/>
          <a:lstStyle/>
          <a:p>
            <a:pPr lvl="1"/>
            <a:endParaRPr lang="en-AU" dirty="0"/>
          </a:p>
        </p:txBody>
      </p:sp>
      <p:sp>
        <p:nvSpPr>
          <p:cNvPr id="4" name="Footer Placeholder 3">
            <a:extLst>
              <a:ext uri="{FF2B5EF4-FFF2-40B4-BE49-F238E27FC236}">
                <a16:creationId xmlns:a16="http://schemas.microsoft.com/office/drawing/2014/main" id="{42701923-52D3-1182-5CE2-DAF6BB3136F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95611A-5058-EF93-7DB1-566668063F8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dirty="0"/>
          </a:p>
        </p:txBody>
      </p:sp>
      <p:sp>
        <p:nvSpPr>
          <p:cNvPr id="7" name="Rectangle 6">
            <a:extLst>
              <a:ext uri="{FF2B5EF4-FFF2-40B4-BE49-F238E27FC236}">
                <a16:creationId xmlns:a16="http://schemas.microsoft.com/office/drawing/2014/main" id="{04A2ECBC-3D31-0856-3E7D-B552CF30A813}"/>
              </a:ext>
            </a:extLst>
          </p:cNvPr>
          <p:cNvSpPr/>
          <p:nvPr/>
        </p:nvSpPr>
        <p:spPr bwMode="auto">
          <a:xfrm>
            <a:off x="685800" y="1675018"/>
            <a:ext cx="2057400" cy="38238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Situation</a:t>
            </a:r>
          </a:p>
        </p:txBody>
      </p:sp>
      <p:sp>
        <p:nvSpPr>
          <p:cNvPr id="8" name="Rectangle 7">
            <a:extLst>
              <a:ext uri="{FF2B5EF4-FFF2-40B4-BE49-F238E27FC236}">
                <a16:creationId xmlns:a16="http://schemas.microsoft.com/office/drawing/2014/main" id="{3EBCB73F-C3D4-4E05-2604-3C589522AF80}"/>
              </a:ext>
            </a:extLst>
          </p:cNvPr>
          <p:cNvSpPr/>
          <p:nvPr/>
        </p:nvSpPr>
        <p:spPr bwMode="auto">
          <a:xfrm>
            <a:off x="685800" y="2054431"/>
            <a:ext cx="2057400" cy="18317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There is a claim in many parts of the world that about half of the 6 GHz band should be allocated to licensed operation</a:t>
            </a:r>
          </a:p>
        </p:txBody>
      </p:sp>
      <p:sp>
        <p:nvSpPr>
          <p:cNvPr id="9" name="Rectangle 8">
            <a:extLst>
              <a:ext uri="{FF2B5EF4-FFF2-40B4-BE49-F238E27FC236}">
                <a16:creationId xmlns:a16="http://schemas.microsoft.com/office/drawing/2014/main" id="{63BC893B-781F-4AB9-845B-C5E417F66E78}"/>
              </a:ext>
            </a:extLst>
          </p:cNvPr>
          <p:cNvSpPr/>
          <p:nvPr/>
        </p:nvSpPr>
        <p:spPr bwMode="auto">
          <a:xfrm>
            <a:off x="685800" y="4113417"/>
            <a:ext cx="2057400" cy="38238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Question?</a:t>
            </a:r>
          </a:p>
        </p:txBody>
      </p:sp>
      <p:sp>
        <p:nvSpPr>
          <p:cNvPr id="10" name="Rectangle 9">
            <a:extLst>
              <a:ext uri="{FF2B5EF4-FFF2-40B4-BE49-F238E27FC236}">
                <a16:creationId xmlns:a16="http://schemas.microsoft.com/office/drawing/2014/main" id="{2F66301A-C628-7070-A7AC-811F95F16EEC}"/>
              </a:ext>
            </a:extLst>
          </p:cNvPr>
          <p:cNvSpPr/>
          <p:nvPr/>
        </p:nvSpPr>
        <p:spPr bwMode="auto">
          <a:xfrm>
            <a:off x="685800" y="4492830"/>
            <a:ext cx="2057400" cy="18317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600" dirty="0">
                <a:latin typeface="+mj-lt"/>
              </a:rPr>
              <a:t>Does a conclusion that Wi-Fi should be the main unlicensed solution make this claim stronger?</a:t>
            </a:r>
          </a:p>
        </p:txBody>
      </p:sp>
      <p:sp>
        <p:nvSpPr>
          <p:cNvPr id="11" name="Rectangle 10">
            <a:extLst>
              <a:ext uri="{FF2B5EF4-FFF2-40B4-BE49-F238E27FC236}">
                <a16:creationId xmlns:a16="http://schemas.microsoft.com/office/drawing/2014/main" id="{D9DF18D4-AFA4-D513-8689-8D06193893B3}"/>
              </a:ext>
            </a:extLst>
          </p:cNvPr>
          <p:cNvSpPr/>
          <p:nvPr/>
        </p:nvSpPr>
        <p:spPr bwMode="auto">
          <a:xfrm>
            <a:off x="2971800" y="1675018"/>
            <a:ext cx="5562600" cy="379412"/>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Answer!</a:t>
            </a:r>
          </a:p>
        </p:txBody>
      </p:sp>
      <p:sp>
        <p:nvSpPr>
          <p:cNvPr id="12" name="Rectangle 11">
            <a:extLst>
              <a:ext uri="{FF2B5EF4-FFF2-40B4-BE49-F238E27FC236}">
                <a16:creationId xmlns:a16="http://schemas.microsoft.com/office/drawing/2014/main" id="{5A8CFFF4-1644-F5A1-DCC6-CCAAB09F028E}"/>
              </a:ext>
            </a:extLst>
          </p:cNvPr>
          <p:cNvSpPr/>
          <p:nvPr/>
        </p:nvSpPr>
        <p:spPr bwMode="auto">
          <a:xfrm>
            <a:off x="2971800" y="2054430"/>
            <a:ext cx="5562600" cy="42701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7800" indent="-177800">
              <a:buFont typeface="Arial" panose="020B0604020202020204" pitchFamily="34" charset="0"/>
              <a:buChar char="•"/>
            </a:pPr>
            <a:r>
              <a:rPr lang="en-AU" sz="1600" dirty="0">
                <a:latin typeface="+mj-lt"/>
              </a:rPr>
              <a:t>No, all of the 6 GHz band should be specified as unlicensed spectrum</a:t>
            </a:r>
          </a:p>
          <a:p>
            <a:pPr marL="177800" indent="-177800">
              <a:spcBef>
                <a:spcPts val="800"/>
              </a:spcBef>
              <a:buFont typeface="Arial" panose="020B0604020202020204" pitchFamily="34" charset="0"/>
              <a:buChar char="•"/>
            </a:pPr>
            <a:r>
              <a:rPr lang="en-AU" sz="1600" dirty="0">
                <a:latin typeface="+mj-lt"/>
              </a:rPr>
              <a:t>Using Europe as an example:</a:t>
            </a:r>
          </a:p>
          <a:p>
            <a:pPr marL="360363" lvl="2" indent="-182563">
              <a:spcBef>
                <a:spcPts val="400"/>
              </a:spcBef>
              <a:buFont typeface="Arial" panose="020B0604020202020204" pitchFamily="34" charset="0"/>
              <a:buChar char="•"/>
            </a:pPr>
            <a:r>
              <a:rPr lang="en-AU" sz="1400" dirty="0">
                <a:latin typeface="+mj-lt"/>
              </a:rPr>
              <a:t>Available unlicensed &amp; licensed spectrum is roughly equal in Europe today …</a:t>
            </a:r>
          </a:p>
          <a:p>
            <a:pPr marL="538163" lvl="4" indent="-177800">
              <a:spcBef>
                <a:spcPts val="400"/>
              </a:spcBef>
              <a:buFont typeface="Arial" panose="020B0604020202020204" pitchFamily="34" charset="0"/>
              <a:buChar char="•"/>
            </a:pPr>
            <a:r>
              <a:rPr lang="en-AU" sz="1400" dirty="0">
                <a:latin typeface="+mj-lt"/>
              </a:rPr>
              <a:t>More than 1000 MHz in low/mid-band for licensed operation, </a:t>
            </a:r>
          </a:p>
          <a:p>
            <a:pPr marL="538163" lvl="4" indent="-177800">
              <a:spcBef>
                <a:spcPts val="400"/>
              </a:spcBef>
              <a:buFont typeface="Arial" panose="020B0604020202020204" pitchFamily="34" charset="0"/>
              <a:buChar char="•"/>
            </a:pPr>
            <a:r>
              <a:rPr lang="en-AU" sz="1400" dirty="0">
                <a:latin typeface="+mj-lt"/>
              </a:rPr>
              <a:t>About 1000 MHz for unlicensed operation (ex. upper 6 GHz)</a:t>
            </a:r>
          </a:p>
          <a:p>
            <a:pPr marL="360363" lvl="2" indent="-182563">
              <a:spcBef>
                <a:spcPts val="400"/>
              </a:spcBef>
              <a:buFont typeface="Arial" panose="020B0604020202020204" pitchFamily="34" charset="0"/>
              <a:buChar char="•"/>
            </a:pPr>
            <a:r>
              <a:rPr lang="en-AU" sz="1400" dirty="0">
                <a:latin typeface="+mj-lt"/>
              </a:rPr>
              <a:t>… &amp; yet licensed spectrum only delivers about 5% of data traffic</a:t>
            </a:r>
          </a:p>
          <a:p>
            <a:pPr marL="538163" lvl="3" indent="-177800">
              <a:spcBef>
                <a:spcPts val="400"/>
              </a:spcBef>
              <a:buFont typeface="Arial" panose="020B0604020202020204" pitchFamily="34" charset="0"/>
              <a:buChar char="•"/>
            </a:pPr>
            <a:r>
              <a:rPr lang="en-AU" sz="1400" dirty="0">
                <a:latin typeface="+mj-lt"/>
              </a:rPr>
              <a:t>Most of the remaining 95% is delivered by Wi-Fi</a:t>
            </a:r>
          </a:p>
          <a:p>
            <a:pPr marL="177800" lvl="1" indent="-177800">
              <a:spcBef>
                <a:spcPts val="400"/>
              </a:spcBef>
              <a:buFont typeface="Arial" panose="020B0604020202020204" pitchFamily="34" charset="0"/>
              <a:buChar char="•"/>
            </a:pPr>
            <a:r>
              <a:rPr lang="en-AU" sz="1600" dirty="0">
                <a:latin typeface="+mj-lt"/>
              </a:rPr>
              <a:t>Clearly more unlicensed spectrum is required</a:t>
            </a:r>
          </a:p>
          <a:p>
            <a:pPr marL="360363" lvl="1" indent="-182563">
              <a:spcBef>
                <a:spcPts val="400"/>
              </a:spcBef>
              <a:buFont typeface="Arial" panose="020B0604020202020204" pitchFamily="34" charset="0"/>
              <a:buChar char="•"/>
            </a:pPr>
            <a:r>
              <a:rPr lang="en-AU" sz="1400" dirty="0">
                <a:latin typeface="+mj-lt"/>
              </a:rPr>
              <a:t>This is not because there is any problem with licensed technologies …</a:t>
            </a:r>
          </a:p>
          <a:p>
            <a:pPr marL="360363" lvl="1" indent="-182563">
              <a:spcBef>
                <a:spcPts val="400"/>
              </a:spcBef>
              <a:buFont typeface="Arial" panose="020B0604020202020204" pitchFamily="34" charset="0"/>
              <a:buChar char="•"/>
            </a:pPr>
            <a:r>
              <a:rPr lang="en-AU" sz="1400" dirty="0">
                <a:latin typeface="+mj-lt"/>
              </a:rPr>
              <a:t>… indeed licensed technologies work extremely well</a:t>
            </a:r>
          </a:p>
          <a:p>
            <a:pPr marL="360363" lvl="1" indent="-182563">
              <a:spcBef>
                <a:spcPts val="400"/>
              </a:spcBef>
              <a:buFont typeface="Arial" panose="020B0604020202020204" pitchFamily="34" charset="0"/>
              <a:buChar char="•"/>
            </a:pPr>
            <a:r>
              <a:rPr lang="en-AU" sz="1400" dirty="0">
                <a:latin typeface="+mj-lt"/>
              </a:rPr>
              <a:t>… but it does highlight the flexibility of Wi-Fi to deliver to </a:t>
            </a:r>
            <a:r>
              <a:rPr lang="en-AU" sz="1400" i="1" dirty="0">
                <a:latin typeface="+mj-lt"/>
              </a:rPr>
              <a:t>anyone</a:t>
            </a:r>
            <a:r>
              <a:rPr lang="en-AU" sz="1400" dirty="0">
                <a:latin typeface="+mj-lt"/>
              </a:rPr>
              <a:t>, </a:t>
            </a:r>
            <a:r>
              <a:rPr lang="en-AU" sz="1400" i="1" dirty="0">
                <a:latin typeface="+mj-lt"/>
              </a:rPr>
              <a:t>any time</a:t>
            </a:r>
            <a:r>
              <a:rPr lang="en-AU" sz="1400" dirty="0">
                <a:latin typeface="+mj-lt"/>
              </a:rPr>
              <a:t>, </a:t>
            </a:r>
            <a:r>
              <a:rPr lang="en-AU" sz="1400" i="1" dirty="0">
                <a:latin typeface="+mj-lt"/>
              </a:rPr>
              <a:t>anywhere!</a:t>
            </a:r>
            <a:endParaRPr lang="en-AU" sz="1400" dirty="0">
              <a:latin typeface="+mj-lt"/>
            </a:endParaRPr>
          </a:p>
        </p:txBody>
      </p:sp>
    </p:spTree>
    <p:extLst>
      <p:ext uri="{BB962C8B-B14F-4D97-AF65-F5344CB8AC3E}">
        <p14:creationId xmlns:p14="http://schemas.microsoft.com/office/powerpoint/2010/main" val="303082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A15F-FD4F-4939-B4F8-872ABA5EF5D8}"/>
              </a:ext>
            </a:extLst>
          </p:cNvPr>
          <p:cNvSpPr>
            <a:spLocks noGrp="1"/>
          </p:cNvSpPr>
          <p:nvPr>
            <p:ph type="title"/>
          </p:nvPr>
        </p:nvSpPr>
        <p:spPr/>
        <p:txBody>
          <a:bodyPr/>
          <a:lstStyle/>
          <a:p>
            <a:r>
              <a:rPr lang="en-AU" dirty="0"/>
              <a:t>What technologies should we use to make the best use of unlicensed &amp; licensed spectrum?</a:t>
            </a:r>
          </a:p>
        </p:txBody>
      </p:sp>
      <p:sp>
        <p:nvSpPr>
          <p:cNvPr id="3" name="Content Placeholder 2">
            <a:extLst>
              <a:ext uri="{FF2B5EF4-FFF2-40B4-BE49-F238E27FC236}">
                <a16:creationId xmlns:a16="http://schemas.microsoft.com/office/drawing/2014/main" id="{E724D669-95B4-42D2-BE57-94852C370903}"/>
              </a:ext>
            </a:extLst>
          </p:cNvPr>
          <p:cNvSpPr>
            <a:spLocks noGrp="1"/>
          </p:cNvSpPr>
          <p:nvPr>
            <p:ph idx="1"/>
          </p:nvPr>
        </p:nvSpPr>
        <p:spPr/>
        <p:txBody>
          <a:bodyPr/>
          <a:lstStyle/>
          <a:p>
            <a:r>
              <a:rPr lang="en-AU" dirty="0"/>
              <a:t>Today’s agenda</a:t>
            </a:r>
          </a:p>
          <a:p>
            <a:pPr lvl="1"/>
            <a:r>
              <a:rPr lang="en-AU" dirty="0"/>
              <a:t>Today, we will hear story about coexistence between Wi-Fi &amp; LTE-U/LAA/NR-U in unlicensed spectrum (5/6 GHz) …</a:t>
            </a:r>
          </a:p>
          <a:p>
            <a:pPr lvl="1"/>
            <a:r>
              <a:rPr lang="en-AU" dirty="0"/>
              <a:t>… highlighting the dangers of relying too much on assertions based on simulations </a:t>
            </a:r>
          </a:p>
          <a:p>
            <a:pPr lvl="1"/>
            <a:r>
              <a:rPr lang="en-AU" dirty="0"/>
              <a:t>… and leading to a conclusion that coexistence of heterogeneous systems might not be the best answer</a:t>
            </a:r>
          </a:p>
          <a:p>
            <a:pPr lvl="1"/>
            <a:r>
              <a:rPr lang="en-AU" dirty="0"/>
              <a:t>Instead, maybe the best answer is to …</a:t>
            </a:r>
          </a:p>
          <a:p>
            <a:pPr lvl="2"/>
            <a:r>
              <a:rPr lang="en-AU" dirty="0"/>
              <a:t>Use Wi-Fi in unlicensed spectrum</a:t>
            </a:r>
          </a:p>
          <a:p>
            <a:pPr lvl="2"/>
            <a:r>
              <a:rPr lang="en-AU" dirty="0"/>
              <a:t>… use NR in licensed spectrum</a:t>
            </a:r>
          </a:p>
          <a:p>
            <a:pPr lvl="2"/>
            <a:r>
              <a:rPr lang="en-AU" dirty="0"/>
              <a:t>… and integrate Wi-Fi &amp; NR as part of an overall solution</a:t>
            </a:r>
          </a:p>
        </p:txBody>
      </p:sp>
      <p:sp>
        <p:nvSpPr>
          <p:cNvPr id="4" name="Footer Placeholder 3">
            <a:extLst>
              <a:ext uri="{FF2B5EF4-FFF2-40B4-BE49-F238E27FC236}">
                <a16:creationId xmlns:a16="http://schemas.microsoft.com/office/drawing/2014/main" id="{1C419D0F-9304-46C1-A5C6-A2062F6DD6C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A94629C-08F9-490F-B44D-B19C93C66AEF}"/>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236987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D726-A36D-472F-AD35-FBF9D6384D0B}"/>
              </a:ext>
            </a:extLst>
          </p:cNvPr>
          <p:cNvSpPr>
            <a:spLocks noGrp="1"/>
          </p:cNvSpPr>
          <p:nvPr>
            <p:ph type="title"/>
          </p:nvPr>
        </p:nvSpPr>
        <p:spPr>
          <a:xfrm>
            <a:off x="685800" y="685800"/>
            <a:ext cx="8001000" cy="1066800"/>
          </a:xfrm>
        </p:spPr>
        <p:txBody>
          <a:bodyPr/>
          <a:lstStyle/>
          <a:p>
            <a:r>
              <a:rPr lang="en-AU" dirty="0"/>
              <a:t>Not so long ago most means of communications were expensive, complicated &amp; out of user’s hands …</a:t>
            </a:r>
          </a:p>
        </p:txBody>
      </p:sp>
      <p:sp>
        <p:nvSpPr>
          <p:cNvPr id="4" name="Footer Placeholder 3">
            <a:extLst>
              <a:ext uri="{FF2B5EF4-FFF2-40B4-BE49-F238E27FC236}">
                <a16:creationId xmlns:a16="http://schemas.microsoft.com/office/drawing/2014/main" id="{B87E944E-22BC-4440-8563-4669AA70DF2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7E523F-F593-4FBB-B90D-C82BC53EDC6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a:t>
            </a:fld>
            <a:endParaRPr lang="en-US" dirty="0"/>
          </a:p>
        </p:txBody>
      </p:sp>
      <p:pic>
        <p:nvPicPr>
          <p:cNvPr id="6" name="Picture 5">
            <a:extLst>
              <a:ext uri="{FF2B5EF4-FFF2-40B4-BE49-F238E27FC236}">
                <a16:creationId xmlns:a16="http://schemas.microsoft.com/office/drawing/2014/main" id="{EF1B9CD5-9867-4049-AB84-78202D8831F6}"/>
              </a:ext>
            </a:extLst>
          </p:cNvPr>
          <p:cNvPicPr>
            <a:picLocks noChangeAspect="1"/>
          </p:cNvPicPr>
          <p:nvPr/>
        </p:nvPicPr>
        <p:blipFill>
          <a:blip r:embed="rId2"/>
          <a:stretch>
            <a:fillRect/>
          </a:stretch>
        </p:blipFill>
        <p:spPr>
          <a:xfrm>
            <a:off x="5804497" y="2057400"/>
            <a:ext cx="2619375" cy="1743075"/>
          </a:xfrm>
          <a:prstGeom prst="rect">
            <a:avLst/>
          </a:prstGeom>
        </p:spPr>
      </p:pic>
      <p:pic>
        <p:nvPicPr>
          <p:cNvPr id="7" name="Picture 6">
            <a:extLst>
              <a:ext uri="{FF2B5EF4-FFF2-40B4-BE49-F238E27FC236}">
                <a16:creationId xmlns:a16="http://schemas.microsoft.com/office/drawing/2014/main" id="{D0B2D85C-935A-4EFF-9094-99D4B0701B41}"/>
              </a:ext>
            </a:extLst>
          </p:cNvPr>
          <p:cNvPicPr>
            <a:picLocks noChangeAspect="1"/>
          </p:cNvPicPr>
          <p:nvPr/>
        </p:nvPicPr>
        <p:blipFill>
          <a:blip r:embed="rId3"/>
          <a:stretch>
            <a:fillRect/>
          </a:stretch>
        </p:blipFill>
        <p:spPr>
          <a:xfrm>
            <a:off x="707711" y="4542631"/>
            <a:ext cx="2619375" cy="1743075"/>
          </a:xfrm>
          <a:prstGeom prst="rect">
            <a:avLst/>
          </a:prstGeom>
        </p:spPr>
      </p:pic>
      <p:pic>
        <p:nvPicPr>
          <p:cNvPr id="8" name="Picture 7">
            <a:extLst>
              <a:ext uri="{FF2B5EF4-FFF2-40B4-BE49-F238E27FC236}">
                <a16:creationId xmlns:a16="http://schemas.microsoft.com/office/drawing/2014/main" id="{607E739A-617D-466C-874C-68A7D3D226B7}"/>
              </a:ext>
            </a:extLst>
          </p:cNvPr>
          <p:cNvPicPr>
            <a:picLocks noChangeAspect="1"/>
          </p:cNvPicPr>
          <p:nvPr/>
        </p:nvPicPr>
        <p:blipFill>
          <a:blip r:embed="rId4"/>
          <a:stretch>
            <a:fillRect/>
          </a:stretch>
        </p:blipFill>
        <p:spPr>
          <a:xfrm>
            <a:off x="3581400" y="2590800"/>
            <a:ext cx="1743075" cy="2619375"/>
          </a:xfrm>
          <a:prstGeom prst="rect">
            <a:avLst/>
          </a:prstGeom>
        </p:spPr>
      </p:pic>
      <p:pic>
        <p:nvPicPr>
          <p:cNvPr id="10" name="Picture 9">
            <a:extLst>
              <a:ext uri="{FF2B5EF4-FFF2-40B4-BE49-F238E27FC236}">
                <a16:creationId xmlns:a16="http://schemas.microsoft.com/office/drawing/2014/main" id="{15E0A9CF-0F42-47E1-89F9-D8C2941A0D0F}"/>
              </a:ext>
            </a:extLst>
          </p:cNvPr>
          <p:cNvPicPr>
            <a:picLocks noChangeAspect="1"/>
          </p:cNvPicPr>
          <p:nvPr/>
        </p:nvPicPr>
        <p:blipFill>
          <a:blip r:embed="rId5"/>
          <a:stretch>
            <a:fillRect/>
          </a:stretch>
        </p:blipFill>
        <p:spPr>
          <a:xfrm>
            <a:off x="5202772" y="4347369"/>
            <a:ext cx="2886075" cy="1581150"/>
          </a:xfrm>
          <a:prstGeom prst="rect">
            <a:avLst/>
          </a:prstGeom>
        </p:spPr>
      </p:pic>
      <p:pic>
        <p:nvPicPr>
          <p:cNvPr id="11" name="Picture 10">
            <a:extLst>
              <a:ext uri="{FF2B5EF4-FFF2-40B4-BE49-F238E27FC236}">
                <a16:creationId xmlns:a16="http://schemas.microsoft.com/office/drawing/2014/main" id="{C5FD4F76-6A8B-4213-AA6C-4B44502BDED6}"/>
              </a:ext>
            </a:extLst>
          </p:cNvPr>
          <p:cNvPicPr>
            <a:picLocks noChangeAspect="1"/>
          </p:cNvPicPr>
          <p:nvPr/>
        </p:nvPicPr>
        <p:blipFill>
          <a:blip r:embed="rId6"/>
          <a:stretch>
            <a:fillRect/>
          </a:stretch>
        </p:blipFill>
        <p:spPr>
          <a:xfrm>
            <a:off x="1584351" y="2133601"/>
            <a:ext cx="1426911" cy="1905000"/>
          </a:xfrm>
          <a:prstGeom prst="rect">
            <a:avLst/>
          </a:prstGeom>
        </p:spPr>
      </p:pic>
    </p:spTree>
    <p:extLst>
      <p:ext uri="{BB962C8B-B14F-4D97-AF65-F5344CB8AC3E}">
        <p14:creationId xmlns:p14="http://schemas.microsoft.com/office/powerpoint/2010/main" val="3884260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8233-6A04-4D79-9ABC-01CB56DE13B4}"/>
              </a:ext>
            </a:extLst>
          </p:cNvPr>
          <p:cNvSpPr>
            <a:spLocks noGrp="1"/>
          </p:cNvSpPr>
          <p:nvPr>
            <p:ph type="title"/>
          </p:nvPr>
        </p:nvSpPr>
        <p:spPr>
          <a:xfrm>
            <a:off x="685800" y="685800"/>
            <a:ext cx="8001000" cy="1066800"/>
          </a:xfrm>
        </p:spPr>
        <p:txBody>
          <a:bodyPr/>
          <a:lstStyle/>
          <a:p>
            <a:r>
              <a:rPr lang="en-AU" dirty="0"/>
              <a:t>… but now we live in a world where comms are cheap &amp; simple, often bypassing traditional wireless SPs</a:t>
            </a:r>
          </a:p>
        </p:txBody>
      </p:sp>
      <p:sp>
        <p:nvSpPr>
          <p:cNvPr id="4" name="Footer Placeholder 3">
            <a:extLst>
              <a:ext uri="{FF2B5EF4-FFF2-40B4-BE49-F238E27FC236}">
                <a16:creationId xmlns:a16="http://schemas.microsoft.com/office/drawing/2014/main" id="{9D4B83BD-7E46-4F3D-8BBD-CA96003CBE0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4B1747B-1E41-473F-8EB7-C2B4100991F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a:t>
            </a:fld>
            <a:endParaRPr lang="en-US" dirty="0"/>
          </a:p>
        </p:txBody>
      </p:sp>
      <p:grpSp>
        <p:nvGrpSpPr>
          <p:cNvPr id="13" name="Group 12">
            <a:extLst>
              <a:ext uri="{FF2B5EF4-FFF2-40B4-BE49-F238E27FC236}">
                <a16:creationId xmlns:a16="http://schemas.microsoft.com/office/drawing/2014/main" id="{7BD116B0-1F2D-45D6-8EB7-300777FB7861}"/>
              </a:ext>
            </a:extLst>
          </p:cNvPr>
          <p:cNvGrpSpPr/>
          <p:nvPr/>
        </p:nvGrpSpPr>
        <p:grpSpPr>
          <a:xfrm>
            <a:off x="304800" y="1873870"/>
            <a:ext cx="2743200" cy="4298330"/>
            <a:chOff x="304800" y="3016871"/>
            <a:chExt cx="2693518" cy="3079130"/>
          </a:xfrm>
        </p:grpSpPr>
        <p:pic>
          <p:nvPicPr>
            <p:cNvPr id="6" name="Picture 5">
              <a:extLst>
                <a:ext uri="{FF2B5EF4-FFF2-40B4-BE49-F238E27FC236}">
                  <a16:creationId xmlns:a16="http://schemas.microsoft.com/office/drawing/2014/main" id="{68C67E81-C56B-4B26-9F80-DDF601D0CB62}"/>
                </a:ext>
              </a:extLst>
            </p:cNvPr>
            <p:cNvPicPr>
              <a:picLocks noChangeAspect="1"/>
            </p:cNvPicPr>
            <p:nvPr/>
          </p:nvPicPr>
          <p:blipFill rotWithShape="1">
            <a:blip r:embed="rId2"/>
            <a:srcRect l="11905" t="4671" r="4762" b="5533"/>
            <a:stretch/>
          </p:blipFill>
          <p:spPr>
            <a:xfrm flipH="1">
              <a:off x="304800" y="3016871"/>
              <a:ext cx="2667000" cy="3079129"/>
            </a:xfrm>
            <a:prstGeom prst="rect">
              <a:avLst/>
            </a:prstGeom>
          </p:spPr>
        </p:pic>
        <p:pic>
          <p:nvPicPr>
            <p:cNvPr id="9" name="Picture 8">
              <a:extLst>
                <a:ext uri="{FF2B5EF4-FFF2-40B4-BE49-F238E27FC236}">
                  <a16:creationId xmlns:a16="http://schemas.microsoft.com/office/drawing/2014/main" id="{2EE0414E-78BA-4B93-A33B-B2311FA0123B}"/>
                </a:ext>
              </a:extLst>
            </p:cNvPr>
            <p:cNvPicPr>
              <a:picLocks noChangeAspect="1"/>
            </p:cNvPicPr>
            <p:nvPr/>
          </p:nvPicPr>
          <p:blipFill>
            <a:blip r:embed="rId3"/>
            <a:stretch>
              <a:fillRect/>
            </a:stretch>
          </p:blipFill>
          <p:spPr>
            <a:xfrm rot="20321655">
              <a:off x="2276172" y="3106575"/>
              <a:ext cx="688323" cy="1034365"/>
            </a:xfrm>
            <a:prstGeom prst="rect">
              <a:avLst/>
            </a:prstGeom>
          </p:spPr>
        </p:pic>
        <p:pic>
          <p:nvPicPr>
            <p:cNvPr id="7" name="Picture 6">
              <a:extLst>
                <a:ext uri="{FF2B5EF4-FFF2-40B4-BE49-F238E27FC236}">
                  <a16:creationId xmlns:a16="http://schemas.microsoft.com/office/drawing/2014/main" id="{0D5C8885-942B-44B6-A84E-A26E227353F5}"/>
                </a:ext>
              </a:extLst>
            </p:cNvPr>
            <p:cNvPicPr>
              <a:picLocks noChangeAspect="1"/>
            </p:cNvPicPr>
            <p:nvPr/>
          </p:nvPicPr>
          <p:blipFill>
            <a:blip r:embed="rId4"/>
            <a:stretch>
              <a:fillRect/>
            </a:stretch>
          </p:blipFill>
          <p:spPr>
            <a:xfrm rot="18440217">
              <a:off x="1686225" y="3458246"/>
              <a:ext cx="662691" cy="440991"/>
            </a:xfrm>
            <a:prstGeom prst="rect">
              <a:avLst/>
            </a:prstGeom>
          </p:spPr>
        </p:pic>
        <p:pic>
          <p:nvPicPr>
            <p:cNvPr id="10" name="Picture 9">
              <a:extLst>
                <a:ext uri="{FF2B5EF4-FFF2-40B4-BE49-F238E27FC236}">
                  <a16:creationId xmlns:a16="http://schemas.microsoft.com/office/drawing/2014/main" id="{3C57D06F-8405-4225-95B7-87892C721E25}"/>
                </a:ext>
              </a:extLst>
            </p:cNvPr>
            <p:cNvPicPr>
              <a:picLocks noChangeAspect="1"/>
            </p:cNvPicPr>
            <p:nvPr/>
          </p:nvPicPr>
          <p:blipFill>
            <a:blip r:embed="rId5"/>
            <a:stretch>
              <a:fillRect/>
            </a:stretch>
          </p:blipFill>
          <p:spPr>
            <a:xfrm>
              <a:off x="1814592" y="3727233"/>
              <a:ext cx="893930" cy="489744"/>
            </a:xfrm>
            <a:prstGeom prst="rect">
              <a:avLst/>
            </a:prstGeom>
          </p:spPr>
        </p:pic>
        <p:pic>
          <p:nvPicPr>
            <p:cNvPr id="11" name="Picture 10">
              <a:extLst>
                <a:ext uri="{FF2B5EF4-FFF2-40B4-BE49-F238E27FC236}">
                  <a16:creationId xmlns:a16="http://schemas.microsoft.com/office/drawing/2014/main" id="{1BE33EF9-F2E7-423C-9192-459136E09EC9}"/>
                </a:ext>
              </a:extLst>
            </p:cNvPr>
            <p:cNvPicPr>
              <a:picLocks noChangeAspect="1"/>
            </p:cNvPicPr>
            <p:nvPr/>
          </p:nvPicPr>
          <p:blipFill>
            <a:blip r:embed="rId6"/>
            <a:stretch>
              <a:fillRect/>
            </a:stretch>
          </p:blipFill>
          <p:spPr>
            <a:xfrm rot="19460282">
              <a:off x="1504268" y="3659043"/>
              <a:ext cx="496662" cy="663069"/>
            </a:xfrm>
            <a:prstGeom prst="rect">
              <a:avLst/>
            </a:prstGeom>
          </p:spPr>
        </p:pic>
        <p:pic>
          <p:nvPicPr>
            <p:cNvPr id="8" name="Picture 7">
              <a:extLst>
                <a:ext uri="{FF2B5EF4-FFF2-40B4-BE49-F238E27FC236}">
                  <a16:creationId xmlns:a16="http://schemas.microsoft.com/office/drawing/2014/main" id="{5D1F5C28-BC06-4188-B1BE-B6CB4C70D83D}"/>
                </a:ext>
              </a:extLst>
            </p:cNvPr>
            <p:cNvPicPr>
              <a:picLocks noChangeAspect="1"/>
            </p:cNvPicPr>
            <p:nvPr/>
          </p:nvPicPr>
          <p:blipFill>
            <a:blip r:embed="rId7"/>
            <a:stretch>
              <a:fillRect/>
            </a:stretch>
          </p:blipFill>
          <p:spPr>
            <a:xfrm rot="2409774">
              <a:off x="2288528" y="3877839"/>
              <a:ext cx="709790" cy="472333"/>
            </a:xfrm>
            <a:prstGeom prst="rect">
              <a:avLst/>
            </a:prstGeom>
          </p:spPr>
        </p:pic>
        <p:pic>
          <p:nvPicPr>
            <p:cNvPr id="12" name="Picture 11">
              <a:extLst>
                <a:ext uri="{FF2B5EF4-FFF2-40B4-BE49-F238E27FC236}">
                  <a16:creationId xmlns:a16="http://schemas.microsoft.com/office/drawing/2014/main" id="{D2A50BB0-8663-4B95-9F6D-07AA584C5E57}"/>
                </a:ext>
              </a:extLst>
            </p:cNvPr>
            <p:cNvPicPr>
              <a:picLocks noChangeAspect="1"/>
            </p:cNvPicPr>
            <p:nvPr/>
          </p:nvPicPr>
          <p:blipFill rotWithShape="1">
            <a:blip r:embed="rId2"/>
            <a:srcRect l="11905" t="39671" r="37656" b="4331"/>
            <a:stretch/>
          </p:blipFill>
          <p:spPr>
            <a:xfrm flipH="1">
              <a:off x="1357552" y="4175811"/>
              <a:ext cx="1614248" cy="1920190"/>
            </a:xfrm>
            <a:prstGeom prst="rect">
              <a:avLst/>
            </a:prstGeom>
          </p:spPr>
        </p:pic>
      </p:grpSp>
      <p:pic>
        <p:nvPicPr>
          <p:cNvPr id="14" name="Picture 13">
            <a:extLst>
              <a:ext uri="{FF2B5EF4-FFF2-40B4-BE49-F238E27FC236}">
                <a16:creationId xmlns:a16="http://schemas.microsoft.com/office/drawing/2014/main" id="{27B7D868-EDC9-4B19-81F7-5947F62A90CC}"/>
              </a:ext>
            </a:extLst>
          </p:cNvPr>
          <p:cNvPicPr>
            <a:picLocks noChangeAspect="1"/>
          </p:cNvPicPr>
          <p:nvPr/>
        </p:nvPicPr>
        <p:blipFill>
          <a:blip r:embed="rId8"/>
          <a:stretch>
            <a:fillRect/>
          </a:stretch>
        </p:blipFill>
        <p:spPr>
          <a:xfrm>
            <a:off x="6937375" y="5114966"/>
            <a:ext cx="1285834" cy="1285834"/>
          </a:xfrm>
          <a:prstGeom prst="rect">
            <a:avLst/>
          </a:prstGeom>
        </p:spPr>
      </p:pic>
      <p:pic>
        <p:nvPicPr>
          <p:cNvPr id="15" name="Picture 14">
            <a:extLst>
              <a:ext uri="{FF2B5EF4-FFF2-40B4-BE49-F238E27FC236}">
                <a16:creationId xmlns:a16="http://schemas.microsoft.com/office/drawing/2014/main" id="{5103F9FC-E709-4007-B24E-0725BEE76808}"/>
              </a:ext>
            </a:extLst>
          </p:cNvPr>
          <p:cNvPicPr>
            <a:picLocks noChangeAspect="1"/>
          </p:cNvPicPr>
          <p:nvPr/>
        </p:nvPicPr>
        <p:blipFill>
          <a:blip r:embed="rId9"/>
          <a:stretch>
            <a:fillRect/>
          </a:stretch>
        </p:blipFill>
        <p:spPr>
          <a:xfrm>
            <a:off x="4638675" y="2768846"/>
            <a:ext cx="508000" cy="1025646"/>
          </a:xfrm>
          <a:prstGeom prst="rect">
            <a:avLst/>
          </a:prstGeom>
        </p:spPr>
      </p:pic>
      <p:pic>
        <p:nvPicPr>
          <p:cNvPr id="16" name="Picture 15">
            <a:extLst>
              <a:ext uri="{FF2B5EF4-FFF2-40B4-BE49-F238E27FC236}">
                <a16:creationId xmlns:a16="http://schemas.microsoft.com/office/drawing/2014/main" id="{9BA368A6-0706-43CC-8E1E-8358FA841E15}"/>
              </a:ext>
            </a:extLst>
          </p:cNvPr>
          <p:cNvPicPr>
            <a:picLocks noChangeAspect="1"/>
          </p:cNvPicPr>
          <p:nvPr/>
        </p:nvPicPr>
        <p:blipFill rotWithShape="1">
          <a:blip r:embed="rId10"/>
          <a:srcRect r="10364"/>
          <a:stretch/>
        </p:blipFill>
        <p:spPr>
          <a:xfrm>
            <a:off x="6314172" y="3596043"/>
            <a:ext cx="1045869" cy="691284"/>
          </a:xfrm>
          <a:prstGeom prst="rect">
            <a:avLst/>
          </a:prstGeom>
        </p:spPr>
      </p:pic>
      <p:pic>
        <p:nvPicPr>
          <p:cNvPr id="17" name="Picture 16">
            <a:extLst>
              <a:ext uri="{FF2B5EF4-FFF2-40B4-BE49-F238E27FC236}">
                <a16:creationId xmlns:a16="http://schemas.microsoft.com/office/drawing/2014/main" id="{1C181F82-3291-4753-8823-9F3A9D24A123}"/>
              </a:ext>
            </a:extLst>
          </p:cNvPr>
          <p:cNvPicPr>
            <a:picLocks noChangeAspect="1"/>
          </p:cNvPicPr>
          <p:nvPr/>
        </p:nvPicPr>
        <p:blipFill>
          <a:blip r:embed="rId11"/>
          <a:stretch>
            <a:fillRect/>
          </a:stretch>
        </p:blipFill>
        <p:spPr>
          <a:xfrm>
            <a:off x="5222875" y="4738248"/>
            <a:ext cx="1011844" cy="609207"/>
          </a:xfrm>
          <a:prstGeom prst="rect">
            <a:avLst/>
          </a:prstGeom>
        </p:spPr>
      </p:pic>
      <p:cxnSp>
        <p:nvCxnSpPr>
          <p:cNvPr id="19" name="Straight Arrow Connector 18">
            <a:extLst>
              <a:ext uri="{FF2B5EF4-FFF2-40B4-BE49-F238E27FC236}">
                <a16:creationId xmlns:a16="http://schemas.microsoft.com/office/drawing/2014/main" id="{E02ACC31-BDD4-49FF-847B-2FEDABB69434}"/>
              </a:ext>
            </a:extLst>
          </p:cNvPr>
          <p:cNvCxnSpPr>
            <a:cxnSpLocks/>
          </p:cNvCxnSpPr>
          <p:nvPr/>
        </p:nvCxnSpPr>
        <p:spPr bwMode="auto">
          <a:xfrm>
            <a:off x="5429250" y="3344999"/>
            <a:ext cx="805469" cy="423127"/>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6A752BAF-7772-4BC0-8505-22CC806A7384}"/>
              </a:ext>
            </a:extLst>
          </p:cNvPr>
          <p:cNvCxnSpPr>
            <a:cxnSpLocks/>
          </p:cNvCxnSpPr>
          <p:nvPr/>
        </p:nvCxnSpPr>
        <p:spPr bwMode="auto">
          <a:xfrm>
            <a:off x="4986789" y="3941685"/>
            <a:ext cx="442461" cy="878047"/>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cxnSp>
        <p:nvCxnSpPr>
          <p:cNvPr id="25" name="Straight Arrow Connector 24">
            <a:extLst>
              <a:ext uri="{FF2B5EF4-FFF2-40B4-BE49-F238E27FC236}">
                <a16:creationId xmlns:a16="http://schemas.microsoft.com/office/drawing/2014/main" id="{962EEE63-A815-4FE8-8324-C61F6DAA1141}"/>
              </a:ext>
            </a:extLst>
          </p:cNvPr>
          <p:cNvCxnSpPr>
            <a:cxnSpLocks/>
          </p:cNvCxnSpPr>
          <p:nvPr/>
        </p:nvCxnSpPr>
        <p:spPr bwMode="auto">
          <a:xfrm>
            <a:off x="7138810" y="4359896"/>
            <a:ext cx="221231" cy="510904"/>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cxnSp>
        <p:nvCxnSpPr>
          <p:cNvPr id="27" name="Straight Arrow Connector 26">
            <a:extLst>
              <a:ext uri="{FF2B5EF4-FFF2-40B4-BE49-F238E27FC236}">
                <a16:creationId xmlns:a16="http://schemas.microsoft.com/office/drawing/2014/main" id="{D8D4853E-EAFD-4C5E-AD7B-CC5C1758470E}"/>
              </a:ext>
            </a:extLst>
          </p:cNvPr>
          <p:cNvCxnSpPr>
            <a:cxnSpLocks/>
          </p:cNvCxnSpPr>
          <p:nvPr/>
        </p:nvCxnSpPr>
        <p:spPr bwMode="auto">
          <a:xfrm>
            <a:off x="5979506" y="5403205"/>
            <a:ext cx="680078" cy="264158"/>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sp>
        <p:nvSpPr>
          <p:cNvPr id="30" name="Rectangle 29">
            <a:extLst>
              <a:ext uri="{FF2B5EF4-FFF2-40B4-BE49-F238E27FC236}">
                <a16:creationId xmlns:a16="http://schemas.microsoft.com/office/drawing/2014/main" id="{6A40146C-F964-4C6E-B21F-550F74BB1C34}"/>
              </a:ext>
            </a:extLst>
          </p:cNvPr>
          <p:cNvSpPr/>
          <p:nvPr/>
        </p:nvSpPr>
        <p:spPr bwMode="auto">
          <a:xfrm>
            <a:off x="6038549" y="3142019"/>
            <a:ext cx="680078"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95%</a:t>
            </a:r>
          </a:p>
        </p:txBody>
      </p:sp>
      <p:sp>
        <p:nvSpPr>
          <p:cNvPr id="31" name="Rectangle 30">
            <a:extLst>
              <a:ext uri="{FF2B5EF4-FFF2-40B4-BE49-F238E27FC236}">
                <a16:creationId xmlns:a16="http://schemas.microsoft.com/office/drawing/2014/main" id="{228A6C1C-B552-43E3-8DC0-F71FBD30D6D5}"/>
              </a:ext>
            </a:extLst>
          </p:cNvPr>
          <p:cNvSpPr/>
          <p:nvPr/>
        </p:nvSpPr>
        <p:spPr bwMode="auto">
          <a:xfrm flipH="1">
            <a:off x="4584054" y="4134949"/>
            <a:ext cx="805469"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5%</a:t>
            </a:r>
          </a:p>
        </p:txBody>
      </p:sp>
      <p:sp>
        <p:nvSpPr>
          <p:cNvPr id="32" name="Rectangle 31">
            <a:extLst>
              <a:ext uri="{FF2B5EF4-FFF2-40B4-BE49-F238E27FC236}">
                <a16:creationId xmlns:a16="http://schemas.microsoft.com/office/drawing/2014/main" id="{FB672F24-F4D0-407C-BDEA-035D3BC2715F}"/>
              </a:ext>
            </a:extLst>
          </p:cNvPr>
          <p:cNvSpPr/>
          <p:nvPr/>
        </p:nvSpPr>
        <p:spPr bwMode="auto">
          <a:xfrm>
            <a:off x="7414433" y="2973813"/>
            <a:ext cx="1661060"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Using unlicensed spectrum</a:t>
            </a:r>
          </a:p>
        </p:txBody>
      </p:sp>
      <p:sp>
        <p:nvSpPr>
          <p:cNvPr id="33" name="Rectangle 32">
            <a:extLst>
              <a:ext uri="{FF2B5EF4-FFF2-40B4-BE49-F238E27FC236}">
                <a16:creationId xmlns:a16="http://schemas.microsoft.com/office/drawing/2014/main" id="{50518748-AC4C-40D1-8573-1C46036DAF1B}"/>
              </a:ext>
            </a:extLst>
          </p:cNvPr>
          <p:cNvSpPr/>
          <p:nvPr/>
        </p:nvSpPr>
        <p:spPr bwMode="auto">
          <a:xfrm>
            <a:off x="4377489" y="5062747"/>
            <a:ext cx="1661060"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Using licensed spectrum</a:t>
            </a:r>
          </a:p>
        </p:txBody>
      </p:sp>
      <p:sp>
        <p:nvSpPr>
          <p:cNvPr id="34" name="Rectangle 33">
            <a:extLst>
              <a:ext uri="{FF2B5EF4-FFF2-40B4-BE49-F238E27FC236}">
                <a16:creationId xmlns:a16="http://schemas.microsoft.com/office/drawing/2014/main" id="{6B4D1C88-33A0-4A1E-8E3B-21114EF4BB58}"/>
              </a:ext>
            </a:extLst>
          </p:cNvPr>
          <p:cNvSpPr/>
          <p:nvPr/>
        </p:nvSpPr>
        <p:spPr bwMode="auto">
          <a:xfrm>
            <a:off x="1779303" y="6049014"/>
            <a:ext cx="1661060"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accent6"/>
                </a:solidFill>
                <a:effectLst/>
                <a:latin typeface="+mj-lt"/>
              </a:rPr>
              <a:t>The past!</a:t>
            </a:r>
          </a:p>
        </p:txBody>
      </p:sp>
      <p:pic>
        <p:nvPicPr>
          <p:cNvPr id="35" name="Picture 34">
            <a:extLst>
              <a:ext uri="{FF2B5EF4-FFF2-40B4-BE49-F238E27FC236}">
                <a16:creationId xmlns:a16="http://schemas.microsoft.com/office/drawing/2014/main" id="{06F4126F-888C-49E1-8223-1FA1251AB601}"/>
              </a:ext>
            </a:extLst>
          </p:cNvPr>
          <p:cNvPicPr>
            <a:picLocks noChangeAspect="1"/>
          </p:cNvPicPr>
          <p:nvPr/>
        </p:nvPicPr>
        <p:blipFill>
          <a:blip r:embed="rId12"/>
          <a:stretch>
            <a:fillRect/>
          </a:stretch>
        </p:blipFill>
        <p:spPr>
          <a:xfrm>
            <a:off x="6388275" y="1889906"/>
            <a:ext cx="1165642" cy="1035479"/>
          </a:xfrm>
          <a:prstGeom prst="rect">
            <a:avLst/>
          </a:prstGeom>
        </p:spPr>
      </p:pic>
      <p:cxnSp>
        <p:nvCxnSpPr>
          <p:cNvPr id="36" name="Straight Arrow Connector 35">
            <a:extLst>
              <a:ext uri="{FF2B5EF4-FFF2-40B4-BE49-F238E27FC236}">
                <a16:creationId xmlns:a16="http://schemas.microsoft.com/office/drawing/2014/main" id="{923A5A17-274E-48C5-8404-8101F192B325}"/>
              </a:ext>
            </a:extLst>
          </p:cNvPr>
          <p:cNvCxnSpPr>
            <a:cxnSpLocks/>
          </p:cNvCxnSpPr>
          <p:nvPr/>
        </p:nvCxnSpPr>
        <p:spPr bwMode="auto">
          <a:xfrm>
            <a:off x="6837106" y="2898030"/>
            <a:ext cx="0" cy="612097"/>
          </a:xfrm>
          <a:prstGeom prst="straightConnector1">
            <a:avLst/>
          </a:prstGeom>
          <a:solidFill>
            <a:schemeClr val="accent1"/>
          </a:solidFill>
          <a:ln w="76200" cap="flat" cmpd="sng" algn="ctr">
            <a:solidFill>
              <a:schemeClr val="tx1"/>
            </a:solidFill>
            <a:prstDash val="solid"/>
            <a:round/>
            <a:headEnd type="none" w="sm" len="sm"/>
            <a:tailEnd type="triangle"/>
          </a:ln>
          <a:effectLst/>
        </p:spPr>
      </p:cxnSp>
      <p:sp>
        <p:nvSpPr>
          <p:cNvPr id="39" name="Rectangle 38">
            <a:extLst>
              <a:ext uri="{FF2B5EF4-FFF2-40B4-BE49-F238E27FC236}">
                <a16:creationId xmlns:a16="http://schemas.microsoft.com/office/drawing/2014/main" id="{C74B8608-AB51-4851-88C4-4F2DCC70E6AD}"/>
              </a:ext>
            </a:extLst>
          </p:cNvPr>
          <p:cNvSpPr/>
          <p:nvPr/>
        </p:nvSpPr>
        <p:spPr bwMode="auto">
          <a:xfrm>
            <a:off x="4377489" y="6044776"/>
            <a:ext cx="1661060" cy="41003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chemeClr val="accent6"/>
                </a:solidFill>
                <a:effectLst/>
                <a:latin typeface="+mj-lt"/>
              </a:rPr>
              <a:t>Today!</a:t>
            </a:r>
          </a:p>
        </p:txBody>
      </p:sp>
      <p:cxnSp>
        <p:nvCxnSpPr>
          <p:cNvPr id="18" name="Straight Arrow Connector 17">
            <a:extLst>
              <a:ext uri="{FF2B5EF4-FFF2-40B4-BE49-F238E27FC236}">
                <a16:creationId xmlns:a16="http://schemas.microsoft.com/office/drawing/2014/main" id="{E8263987-B05E-EDDF-9906-7AD19AA25424}"/>
              </a:ext>
            </a:extLst>
          </p:cNvPr>
          <p:cNvCxnSpPr/>
          <p:nvPr/>
        </p:nvCxnSpPr>
        <p:spPr bwMode="auto">
          <a:xfrm>
            <a:off x="3036868" y="6254031"/>
            <a:ext cx="1306532" cy="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spTree>
    <p:extLst>
      <p:ext uri="{BB962C8B-B14F-4D97-AF65-F5344CB8AC3E}">
        <p14:creationId xmlns:p14="http://schemas.microsoft.com/office/powerpoint/2010/main" val="265300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69ED-28F0-46C6-8C60-72F0CF244D76}"/>
              </a:ext>
            </a:extLst>
          </p:cNvPr>
          <p:cNvSpPr>
            <a:spLocks noGrp="1"/>
          </p:cNvSpPr>
          <p:nvPr>
            <p:ph type="title"/>
          </p:nvPr>
        </p:nvSpPr>
        <p:spPr>
          <a:xfrm>
            <a:off x="685799" y="685800"/>
            <a:ext cx="7858125" cy="1066800"/>
          </a:xfrm>
        </p:spPr>
        <p:txBody>
          <a:bodyPr/>
          <a:lstStyle/>
          <a:p>
            <a:r>
              <a:rPr lang="en-AU" dirty="0"/>
              <a:t>… and the revolution enabled by the wide availability of unlicensed spectrum is partly responsible</a:t>
            </a:r>
          </a:p>
        </p:txBody>
      </p:sp>
      <p:sp>
        <p:nvSpPr>
          <p:cNvPr id="3" name="Content Placeholder 2">
            <a:extLst>
              <a:ext uri="{FF2B5EF4-FFF2-40B4-BE49-F238E27FC236}">
                <a16:creationId xmlns:a16="http://schemas.microsoft.com/office/drawing/2014/main" id="{0430DD30-8FF0-44DD-B2F0-2B35254D5188}"/>
              </a:ext>
            </a:extLst>
          </p:cNvPr>
          <p:cNvSpPr>
            <a:spLocks noGrp="1"/>
          </p:cNvSpPr>
          <p:nvPr>
            <p:ph sz="half" idx="1"/>
          </p:nvPr>
        </p:nvSpPr>
        <p:spPr>
          <a:xfrm>
            <a:off x="685800" y="1981200"/>
            <a:ext cx="4724400" cy="4114800"/>
          </a:xfrm>
        </p:spPr>
        <p:txBody>
          <a:bodyPr/>
          <a:lstStyle/>
          <a:p>
            <a:pPr lvl="1"/>
            <a:r>
              <a:rPr lang="en-AU" dirty="0"/>
              <a:t>The FCC started the revolution in 1987 with an experiment that opened up the</a:t>
            </a:r>
            <a:br>
              <a:rPr lang="en-AU" dirty="0"/>
            </a:br>
            <a:r>
              <a:rPr lang="en-AU" dirty="0"/>
              <a:t>2.4 GHz junk band for unlicenced use …</a:t>
            </a:r>
          </a:p>
          <a:p>
            <a:pPr lvl="1"/>
            <a:r>
              <a:rPr lang="en-AU" dirty="0"/>
              <a:t>… which put unlicensed technologies, later including Wi-Fi &amp; Bluetooth, into the hands of users (as well as traditional SPs)</a:t>
            </a:r>
          </a:p>
          <a:p>
            <a:pPr lvl="1"/>
            <a:r>
              <a:rPr lang="en-AU" dirty="0"/>
              <a:t>… so that </a:t>
            </a:r>
            <a:r>
              <a:rPr lang="en-AU" i="1" dirty="0"/>
              <a:t>anyone</a:t>
            </a:r>
            <a:r>
              <a:rPr lang="en-AU" dirty="0"/>
              <a:t>, </a:t>
            </a:r>
            <a:r>
              <a:rPr lang="en-AU" i="1" dirty="0"/>
              <a:t>any time</a:t>
            </a:r>
            <a:r>
              <a:rPr lang="en-AU" dirty="0"/>
              <a:t>, </a:t>
            </a:r>
            <a:r>
              <a:rPr lang="en-AU" i="1" dirty="0"/>
              <a:t>anywhere</a:t>
            </a:r>
            <a:r>
              <a:rPr lang="en-AU" dirty="0"/>
              <a:t> could easily set up &amp; operate a cheap network that just works, in a growing variety of devices &amp; applications</a:t>
            </a:r>
          </a:p>
          <a:p>
            <a:pPr lvl="1"/>
            <a:r>
              <a:rPr lang="en-AU" dirty="0"/>
              <a:t>This experiment (later supported by the release of 5 GHz &amp; now 6 GHz) continues to be wildly successful …</a:t>
            </a:r>
          </a:p>
          <a:p>
            <a:pPr lvl="1"/>
            <a:r>
              <a:rPr lang="en-AU" dirty="0"/>
              <a:t>… and has spread globally!</a:t>
            </a:r>
          </a:p>
          <a:p>
            <a:endParaRPr lang="en-AU" dirty="0"/>
          </a:p>
        </p:txBody>
      </p:sp>
      <p:sp>
        <p:nvSpPr>
          <p:cNvPr id="12" name="Content Placeholder 11">
            <a:extLst>
              <a:ext uri="{FF2B5EF4-FFF2-40B4-BE49-F238E27FC236}">
                <a16:creationId xmlns:a16="http://schemas.microsoft.com/office/drawing/2014/main" id="{B36E00CF-83C3-459F-A892-5BCB5621E08F}"/>
              </a:ext>
            </a:extLst>
          </p:cNvPr>
          <p:cNvSpPr>
            <a:spLocks noGrp="1"/>
          </p:cNvSpPr>
          <p:nvPr>
            <p:ph sz="half" idx="2"/>
          </p:nvPr>
        </p:nvSpPr>
        <p:spPr>
          <a:xfrm>
            <a:off x="5334000" y="1981200"/>
            <a:ext cx="3657600" cy="4114800"/>
          </a:xfrm>
        </p:spPr>
        <p:txBody>
          <a:bodyPr/>
          <a:lstStyle/>
          <a:p>
            <a:r>
              <a:rPr lang="en-AU" dirty="0">
                <a:solidFill>
                  <a:schemeClr val="accent2"/>
                </a:solidFill>
              </a:rPr>
              <a:t>Wi-Fi is economically important</a:t>
            </a:r>
          </a:p>
          <a:p>
            <a:endParaRPr lang="en-AU" dirty="0"/>
          </a:p>
          <a:p>
            <a:endParaRPr lang="en-AU" dirty="0"/>
          </a:p>
          <a:p>
            <a:endParaRPr lang="en-AU" dirty="0"/>
          </a:p>
          <a:p>
            <a:endParaRPr lang="en-AU" dirty="0"/>
          </a:p>
          <a:p>
            <a:endParaRPr lang="en-AU" dirty="0"/>
          </a:p>
          <a:p>
            <a:endParaRPr lang="en-AU" dirty="0"/>
          </a:p>
          <a:p>
            <a:r>
              <a:rPr lang="en-AU" dirty="0">
                <a:solidFill>
                  <a:schemeClr val="accent2"/>
                </a:solidFill>
              </a:rPr>
              <a:t>Wi-Fi is socially vital!</a:t>
            </a:r>
          </a:p>
          <a:p>
            <a:pPr lvl="1"/>
            <a:r>
              <a:rPr lang="en-AU" dirty="0"/>
              <a:t>Surveys 15 years ago suggested people would rather give up beer &amp; coffee than Wi-Fi – it is probably more true today!</a:t>
            </a:r>
          </a:p>
        </p:txBody>
      </p:sp>
      <p:sp>
        <p:nvSpPr>
          <p:cNvPr id="4" name="Footer Placeholder 3">
            <a:extLst>
              <a:ext uri="{FF2B5EF4-FFF2-40B4-BE49-F238E27FC236}">
                <a16:creationId xmlns:a16="http://schemas.microsoft.com/office/drawing/2014/main" id="{BC28B3BA-4CBA-4F05-829A-E761E9DC6C0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36AA62A-1D44-4C7A-9E8A-5D26439F414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a:t>
            </a:fld>
            <a:endParaRPr lang="en-US" dirty="0"/>
          </a:p>
        </p:txBody>
      </p:sp>
      <p:pic>
        <p:nvPicPr>
          <p:cNvPr id="11" name="Picture 10">
            <a:extLst>
              <a:ext uri="{FF2B5EF4-FFF2-40B4-BE49-F238E27FC236}">
                <a16:creationId xmlns:a16="http://schemas.microsoft.com/office/drawing/2014/main" id="{95EDF954-EC3E-4DAC-81E8-CF1D78724E9D}"/>
              </a:ext>
            </a:extLst>
          </p:cNvPr>
          <p:cNvPicPr>
            <a:picLocks noChangeAspect="1"/>
          </p:cNvPicPr>
          <p:nvPr/>
        </p:nvPicPr>
        <p:blipFill rotWithShape="1">
          <a:blip r:embed="rId2"/>
          <a:srcRect l="78955" t="18881" r="11927" b="54594"/>
          <a:stretch/>
        </p:blipFill>
        <p:spPr>
          <a:xfrm>
            <a:off x="5664200" y="2438400"/>
            <a:ext cx="2794000" cy="2286000"/>
          </a:xfrm>
          <a:prstGeom prst="rect">
            <a:avLst/>
          </a:prstGeom>
        </p:spPr>
      </p:pic>
    </p:spTree>
    <p:extLst>
      <p:ext uri="{BB962C8B-B14F-4D97-AF65-F5344CB8AC3E}">
        <p14:creationId xmlns:p14="http://schemas.microsoft.com/office/powerpoint/2010/main" val="308200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3EC270ED-DAB4-4859-91F1-491BBD130551}"/>
              </a:ext>
            </a:extLst>
          </p:cNvPr>
          <p:cNvSpPr/>
          <p:nvPr/>
        </p:nvSpPr>
        <p:spPr bwMode="auto">
          <a:xfrm rot="16200000">
            <a:off x="3429001" y="5005447"/>
            <a:ext cx="609600" cy="914401"/>
          </a:xfrm>
          <a:prstGeom prst="downArrow">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Arrow: Down 13">
            <a:extLst>
              <a:ext uri="{FF2B5EF4-FFF2-40B4-BE49-F238E27FC236}">
                <a16:creationId xmlns:a16="http://schemas.microsoft.com/office/drawing/2014/main" id="{DC3B14A7-C6FB-41AE-B35B-89EADAA3D062}"/>
              </a:ext>
            </a:extLst>
          </p:cNvPr>
          <p:cNvSpPr/>
          <p:nvPr/>
        </p:nvSpPr>
        <p:spPr bwMode="auto">
          <a:xfrm>
            <a:off x="1676400" y="3448791"/>
            <a:ext cx="577516" cy="611579"/>
          </a:xfrm>
          <a:prstGeom prst="downArrow">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Title 1">
            <a:extLst>
              <a:ext uri="{FF2B5EF4-FFF2-40B4-BE49-F238E27FC236}">
                <a16:creationId xmlns:a16="http://schemas.microsoft.com/office/drawing/2014/main" id="{6AE7E761-9A63-4CE5-9993-F11DC682F3D4}"/>
              </a:ext>
            </a:extLst>
          </p:cNvPr>
          <p:cNvSpPr>
            <a:spLocks noGrp="1"/>
          </p:cNvSpPr>
          <p:nvPr>
            <p:ph type="title"/>
          </p:nvPr>
        </p:nvSpPr>
        <p:spPr>
          <a:xfrm>
            <a:off x="685800" y="685800"/>
            <a:ext cx="8229600" cy="1066800"/>
          </a:xfrm>
        </p:spPr>
        <p:txBody>
          <a:bodyPr/>
          <a:lstStyle/>
          <a:p>
            <a:r>
              <a:rPr lang="en-AU" dirty="0"/>
              <a:t>Coexistence chaos has been avoided by use of different channels, sharing mechanisms &amp; self interest!</a:t>
            </a:r>
          </a:p>
        </p:txBody>
      </p:sp>
      <p:sp>
        <p:nvSpPr>
          <p:cNvPr id="4" name="Footer Placeholder 3">
            <a:extLst>
              <a:ext uri="{FF2B5EF4-FFF2-40B4-BE49-F238E27FC236}">
                <a16:creationId xmlns:a16="http://schemas.microsoft.com/office/drawing/2014/main" id="{5EC725E1-1317-4435-8FFC-CC72E251311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24E21C4-8C7C-4A7A-9149-20B8A01A546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a:t>
            </a:fld>
            <a:endParaRPr lang="en-US" dirty="0"/>
          </a:p>
        </p:txBody>
      </p:sp>
      <p:sp>
        <p:nvSpPr>
          <p:cNvPr id="6" name="Rectangle 5">
            <a:extLst>
              <a:ext uri="{FF2B5EF4-FFF2-40B4-BE49-F238E27FC236}">
                <a16:creationId xmlns:a16="http://schemas.microsoft.com/office/drawing/2014/main" id="{7B02BF02-427F-4DC0-83E5-F2F817BAC96A}"/>
              </a:ext>
            </a:extLst>
          </p:cNvPr>
          <p:cNvSpPr/>
          <p:nvPr/>
        </p:nvSpPr>
        <p:spPr bwMode="auto">
          <a:xfrm>
            <a:off x="533400" y="1905000"/>
            <a:ext cx="2743200" cy="32459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The reality today …</a:t>
            </a:r>
          </a:p>
        </p:txBody>
      </p:sp>
      <p:sp>
        <p:nvSpPr>
          <p:cNvPr id="7" name="Rectangle 6">
            <a:extLst>
              <a:ext uri="{FF2B5EF4-FFF2-40B4-BE49-F238E27FC236}">
                <a16:creationId xmlns:a16="http://schemas.microsoft.com/office/drawing/2014/main" id="{CA482AA5-1823-49C8-9D3B-0CD54003B952}"/>
              </a:ext>
            </a:extLst>
          </p:cNvPr>
          <p:cNvSpPr/>
          <p:nvPr/>
        </p:nvSpPr>
        <p:spPr bwMode="auto">
          <a:xfrm>
            <a:off x="533399" y="4060372"/>
            <a:ext cx="2743200" cy="32459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An interesting question …</a:t>
            </a:r>
          </a:p>
        </p:txBody>
      </p:sp>
      <p:sp>
        <p:nvSpPr>
          <p:cNvPr id="8" name="Rectangle 7">
            <a:extLst>
              <a:ext uri="{FF2B5EF4-FFF2-40B4-BE49-F238E27FC236}">
                <a16:creationId xmlns:a16="http://schemas.microsoft.com/office/drawing/2014/main" id="{486ACB9B-2964-4638-A806-5DC2A65A63E3}"/>
              </a:ext>
            </a:extLst>
          </p:cNvPr>
          <p:cNvSpPr/>
          <p:nvPr/>
        </p:nvSpPr>
        <p:spPr bwMode="auto">
          <a:xfrm>
            <a:off x="4191002" y="1905000"/>
            <a:ext cx="4495798" cy="32459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The historical Wi-Fi focused answer …</a:t>
            </a:r>
          </a:p>
        </p:txBody>
      </p:sp>
      <p:sp>
        <p:nvSpPr>
          <p:cNvPr id="9" name="Rectangle 8">
            <a:extLst>
              <a:ext uri="{FF2B5EF4-FFF2-40B4-BE49-F238E27FC236}">
                <a16:creationId xmlns:a16="http://schemas.microsoft.com/office/drawing/2014/main" id="{A77A32A2-6829-4DFB-B929-E05F435C5FC2}"/>
              </a:ext>
            </a:extLst>
          </p:cNvPr>
          <p:cNvSpPr/>
          <p:nvPr/>
        </p:nvSpPr>
        <p:spPr bwMode="auto">
          <a:xfrm>
            <a:off x="4191002" y="2229591"/>
            <a:ext cx="4495798" cy="403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90000" rIns="91440" bIns="45720" numCol="1" rtlCol="0" anchor="t" anchorCtr="0" compatLnSpc="1">
            <a:prstTxWarp prst="textNoShape">
              <a:avLst/>
            </a:prstTxWarp>
          </a:bodyPr>
          <a:lstStyle/>
          <a:p>
            <a:pPr marL="177800" indent="-177800" eaLnBrk="0" hangingPunct="0">
              <a:spcBef>
                <a:spcPts val="800"/>
              </a:spcBef>
              <a:buFont typeface="Arial" panose="020B0604020202020204" pitchFamily="34" charset="0"/>
              <a:buChar char="•"/>
            </a:pPr>
            <a:r>
              <a:rPr kumimoji="0" lang="en-AU" sz="1600" b="1" i="0" u="none" strike="noStrike" cap="none" normalizeH="0" baseline="0" dirty="0">
                <a:ln>
                  <a:noFill/>
                </a:ln>
                <a:solidFill>
                  <a:schemeClr val="tx1"/>
                </a:solidFill>
                <a:effectLst/>
                <a:latin typeface="+mj-lt"/>
              </a:rPr>
              <a:t>Different channels</a:t>
            </a:r>
            <a:r>
              <a:rPr kumimoji="0" lang="en-AU" sz="1600" b="0" i="0" u="none" strike="noStrike" cap="none" normalizeH="0" baseline="0" dirty="0">
                <a:ln>
                  <a:noFill/>
                </a:ln>
                <a:solidFill>
                  <a:schemeClr val="tx1"/>
                </a:solidFill>
                <a:effectLst/>
                <a:latin typeface="+mj-lt"/>
              </a:rPr>
              <a:t>: Wi-Fi doesn’t compete with other technologies; technologies like Bluetooth </a:t>
            </a:r>
            <a:r>
              <a:rPr lang="en-AU" sz="1600" dirty="0">
                <a:latin typeface="+mj-lt"/>
              </a:rPr>
              <a:t>in 2.4 GHz generally </a:t>
            </a:r>
            <a:r>
              <a:rPr kumimoji="0" lang="en-AU" sz="1600" b="0" i="0" u="none" strike="noStrike" cap="none" normalizeH="0" baseline="0" dirty="0">
                <a:ln>
                  <a:noFill/>
                </a:ln>
                <a:solidFill>
                  <a:schemeClr val="tx1"/>
                </a:solidFill>
                <a:effectLst/>
                <a:latin typeface="+mj-lt"/>
              </a:rPr>
              <a:t>avoid Wi-Fi by operating between &amp; beyond the usual Wi-Fi channels</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b="1" dirty="0">
                <a:latin typeface="+mj-lt"/>
              </a:rPr>
              <a:t>S</a:t>
            </a:r>
            <a:r>
              <a:rPr kumimoji="0" lang="en-AU" sz="1600" b="1" i="0" u="none" strike="noStrike" cap="none" normalizeH="0" baseline="0" dirty="0">
                <a:ln>
                  <a:noFill/>
                </a:ln>
                <a:solidFill>
                  <a:schemeClr val="tx1"/>
                </a:solidFill>
                <a:effectLst/>
                <a:latin typeface="+mj-lt"/>
              </a:rPr>
              <a:t>haring mechanisms</a:t>
            </a:r>
            <a:r>
              <a:rPr kumimoji="0" lang="en-AU" sz="1600" b="0" i="0" u="none" strike="noStrike" cap="none" normalizeH="0" baseline="0" dirty="0">
                <a:ln>
                  <a:noFill/>
                </a:ln>
                <a:solidFill>
                  <a:schemeClr val="tx1"/>
                </a:solidFill>
                <a:effectLst/>
                <a:latin typeface="+mj-lt"/>
              </a:rPr>
              <a:t>: Wi-Fi includes a variety of mechanisms (</a:t>
            </a:r>
            <a:r>
              <a:rPr kumimoji="0" lang="en-AU" sz="1600" b="0" i="0" u="none" strike="noStrike" cap="none" normalizeH="0" baseline="0" dirty="0" err="1">
                <a:ln>
                  <a:noFill/>
                </a:ln>
                <a:solidFill>
                  <a:schemeClr val="tx1"/>
                </a:solidFill>
                <a:effectLst/>
                <a:latin typeface="+mj-lt"/>
              </a:rPr>
              <a:t>eg</a:t>
            </a:r>
            <a:r>
              <a:rPr kumimoji="0" lang="en-AU" sz="1600" b="0" i="0" u="none" strike="noStrike" cap="none" normalizeH="0" baseline="0" dirty="0">
                <a:ln>
                  <a:noFill/>
                </a:ln>
                <a:solidFill>
                  <a:schemeClr val="tx1"/>
                </a:solidFill>
                <a:effectLst/>
                <a:latin typeface="+mj-lt"/>
              </a:rPr>
              <a:t> LBT, exponential backoff, Preamble Detection, NAV, RTS/CTS, etc) that are specifically designed to enable reasonable coexistence between independently managed Wi-Fi networks</a:t>
            </a:r>
          </a:p>
          <a:p>
            <a:pPr marL="177800" marR="0" indent="-1778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1" i="0" u="none" strike="noStrike" cap="none" normalizeH="0" baseline="0" dirty="0">
                <a:ln>
                  <a:noFill/>
                </a:ln>
                <a:solidFill>
                  <a:schemeClr val="tx1"/>
                </a:solidFill>
                <a:effectLst/>
                <a:latin typeface="+mj-lt"/>
              </a:rPr>
              <a:t>Self interest</a:t>
            </a:r>
            <a:r>
              <a:rPr kumimoji="0" lang="en-AU" sz="1600" b="0" i="0" u="none" strike="noStrike" cap="none" normalizeH="0" baseline="0" dirty="0">
                <a:ln>
                  <a:noFill/>
                </a:ln>
                <a:solidFill>
                  <a:schemeClr val="tx1"/>
                </a:solidFill>
                <a:effectLst/>
                <a:latin typeface="+mj-lt"/>
              </a:rPr>
              <a:t>: The IEEE 802.11 WG &amp; Wi-Fi Alliance have a vested interest in managing  coexistence with the deployed Wi-Fi base as new Wi-Fi generations are specified</a:t>
            </a:r>
          </a:p>
        </p:txBody>
      </p:sp>
      <p:sp>
        <p:nvSpPr>
          <p:cNvPr id="10" name="Rectangle 9">
            <a:extLst>
              <a:ext uri="{FF2B5EF4-FFF2-40B4-BE49-F238E27FC236}">
                <a16:creationId xmlns:a16="http://schemas.microsoft.com/office/drawing/2014/main" id="{04C239CB-B6E0-4D40-98C3-B63D2F48E62C}"/>
              </a:ext>
            </a:extLst>
          </p:cNvPr>
          <p:cNvSpPr/>
          <p:nvPr/>
        </p:nvSpPr>
        <p:spPr bwMode="auto">
          <a:xfrm>
            <a:off x="533400" y="2229594"/>
            <a:ext cx="2743200" cy="121919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9000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The success of the FCC’s “unlicensed experiment” after 25+ years is real, huge &amp; undeniable …</a:t>
            </a:r>
          </a:p>
        </p:txBody>
      </p:sp>
      <p:sp>
        <p:nvSpPr>
          <p:cNvPr id="12" name="Rectangle 11">
            <a:extLst>
              <a:ext uri="{FF2B5EF4-FFF2-40B4-BE49-F238E27FC236}">
                <a16:creationId xmlns:a16="http://schemas.microsoft.com/office/drawing/2014/main" id="{64C43635-F7D9-4EA9-9969-45765693AEC0}"/>
              </a:ext>
            </a:extLst>
          </p:cNvPr>
          <p:cNvSpPr/>
          <p:nvPr/>
        </p:nvSpPr>
        <p:spPr bwMode="auto">
          <a:xfrm>
            <a:off x="533399" y="4384963"/>
            <a:ext cx="2743200" cy="188322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9000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Why does the use of multiple technologies (inc. Wi-Fi) controlled by a multitude of unmanaged users in the same spectrum not result in </a:t>
            </a:r>
            <a:r>
              <a:rPr kumimoji="0" lang="en-AU" sz="1600" b="0" i="1" u="none" strike="noStrike" cap="none" normalizeH="0" baseline="0" dirty="0">
                <a:ln>
                  <a:noFill/>
                </a:ln>
                <a:solidFill>
                  <a:schemeClr val="tx1"/>
                </a:solidFill>
                <a:effectLst/>
                <a:latin typeface="+mj-lt"/>
              </a:rPr>
              <a:t>coexistence chaos</a:t>
            </a:r>
            <a:r>
              <a:rPr kumimoji="0" lang="en-AU" sz="1600" b="0" i="0" u="none" strike="noStrike" cap="none" normalizeH="0" baseline="0" dirty="0">
                <a:ln>
                  <a:noFill/>
                </a:ln>
                <a:solidFill>
                  <a:schemeClr val="tx1"/>
                </a:solidFill>
                <a:effectLst/>
                <a:latin typeface="+mj-lt"/>
              </a:rPr>
              <a:t>?</a:t>
            </a:r>
          </a:p>
        </p:txBody>
      </p:sp>
    </p:spTree>
    <p:extLst>
      <p:ext uri="{BB962C8B-B14F-4D97-AF65-F5344CB8AC3E}">
        <p14:creationId xmlns:p14="http://schemas.microsoft.com/office/powerpoint/2010/main" val="371340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B807C-6F62-448D-9A2D-248C23750A5B}"/>
              </a:ext>
            </a:extLst>
          </p:cNvPr>
          <p:cNvSpPr>
            <a:spLocks noGrp="1"/>
          </p:cNvSpPr>
          <p:nvPr>
            <p:ph type="title"/>
          </p:nvPr>
        </p:nvSpPr>
        <p:spPr>
          <a:xfrm>
            <a:off x="685800" y="685800"/>
            <a:ext cx="7924800" cy="1066800"/>
          </a:xfrm>
        </p:spPr>
        <p:txBody>
          <a:bodyPr/>
          <a:lstStyle/>
          <a:p>
            <a:r>
              <a:rPr lang="en-AU" dirty="0"/>
              <a:t>Wi-Fi uses LBT mechanisms to promote reasonable coexistence between independent networks</a:t>
            </a:r>
          </a:p>
        </p:txBody>
      </p:sp>
      <p:sp>
        <p:nvSpPr>
          <p:cNvPr id="3" name="Footer Placeholder 2">
            <a:extLst>
              <a:ext uri="{FF2B5EF4-FFF2-40B4-BE49-F238E27FC236}">
                <a16:creationId xmlns:a16="http://schemas.microsoft.com/office/drawing/2014/main" id="{4C39BF13-3D9F-449F-8410-D31F92B5698C}"/>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8C99321C-7AC1-4264-B9AC-EC06BD2255D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a:t>
            </a:fld>
            <a:endParaRPr lang="en-US" dirty="0"/>
          </a:p>
        </p:txBody>
      </p:sp>
      <p:graphicFrame>
        <p:nvGraphicFramePr>
          <p:cNvPr id="14" name="Table 14">
            <a:extLst>
              <a:ext uri="{FF2B5EF4-FFF2-40B4-BE49-F238E27FC236}">
                <a16:creationId xmlns:a16="http://schemas.microsoft.com/office/drawing/2014/main" id="{B4BCCECD-3399-4C59-A3DF-EF4292A029E0}"/>
              </a:ext>
            </a:extLst>
          </p:cNvPr>
          <p:cNvGraphicFramePr>
            <a:graphicFrameLocks noGrp="1"/>
          </p:cNvGraphicFramePr>
          <p:nvPr>
            <p:extLst>
              <p:ext uri="{D42A27DB-BD31-4B8C-83A1-F6EECF244321}">
                <p14:modId xmlns:p14="http://schemas.microsoft.com/office/powerpoint/2010/main" val="2394872616"/>
              </p:ext>
            </p:extLst>
          </p:nvPr>
        </p:nvGraphicFramePr>
        <p:xfrm>
          <a:off x="152400" y="1976120"/>
          <a:ext cx="5257800" cy="4424680"/>
        </p:xfrm>
        <a:graphic>
          <a:graphicData uri="http://schemas.openxmlformats.org/drawingml/2006/table">
            <a:tbl>
              <a:tblPr firstRow="1" bandRow="1">
                <a:tableStyleId>{21E4AEA4-8DFA-4A89-87EB-49C32662AFE0}</a:tableStyleId>
              </a:tblPr>
              <a:tblGrid>
                <a:gridCol w="762000">
                  <a:extLst>
                    <a:ext uri="{9D8B030D-6E8A-4147-A177-3AD203B41FA5}">
                      <a16:colId xmlns:a16="http://schemas.microsoft.com/office/drawing/2014/main" val="1454396167"/>
                    </a:ext>
                  </a:extLst>
                </a:gridCol>
                <a:gridCol w="4495800">
                  <a:extLst>
                    <a:ext uri="{9D8B030D-6E8A-4147-A177-3AD203B41FA5}">
                      <a16:colId xmlns:a16="http://schemas.microsoft.com/office/drawing/2014/main" val="140113333"/>
                    </a:ext>
                  </a:extLst>
                </a:gridCol>
              </a:tblGrid>
              <a:tr h="404257">
                <a:tc>
                  <a:txBody>
                    <a:bodyPr/>
                    <a:lstStyle/>
                    <a:p>
                      <a:r>
                        <a:rPr lang="en-AU" sz="1600" dirty="0">
                          <a:latin typeface="+mj-lt"/>
                        </a:rPr>
                        <a:t>Layer</a:t>
                      </a:r>
                    </a:p>
                  </a:txBody>
                  <a:tcPr/>
                </a:tc>
                <a:tc>
                  <a:txBody>
                    <a:bodyPr/>
                    <a:lstStyle/>
                    <a:p>
                      <a:r>
                        <a:rPr lang="en-AU" sz="1600" dirty="0">
                          <a:latin typeface="+mj-lt"/>
                        </a:rPr>
                        <a:t>Wi-Fi uses LBT sharing mechanisms</a:t>
                      </a:r>
                    </a:p>
                  </a:txBody>
                  <a:tcPr/>
                </a:tc>
                <a:extLst>
                  <a:ext uri="{0D108BD9-81ED-4DB2-BD59-A6C34878D82A}">
                    <a16:rowId xmlns:a16="http://schemas.microsoft.com/office/drawing/2014/main" val="2136045848"/>
                  </a:ext>
                </a:extLst>
              </a:tr>
              <a:tr h="897119">
                <a:tc rowSpan="2">
                  <a:txBody>
                    <a:bodyPr/>
                    <a:lstStyle/>
                    <a:p>
                      <a:r>
                        <a:rPr lang="en-AU" sz="1600" dirty="0">
                          <a:latin typeface="+mj-lt"/>
                        </a:rPr>
                        <a:t>PHY</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cap="none" normalizeH="0" baseline="0" dirty="0">
                          <a:ln>
                            <a:noFill/>
                          </a:ln>
                          <a:solidFill>
                            <a:schemeClr val="tx1"/>
                          </a:solidFill>
                          <a:effectLst/>
                          <a:latin typeface="+mj-lt"/>
                        </a:rPr>
                        <a:t>Robust preamble reserves channel as “busy” at any </a:t>
                      </a:r>
                      <a:r>
                        <a:rPr kumimoji="0" lang="en-AU" sz="1600" b="0" i="0" u="none" strike="noStrike" cap="none" normalizeH="0" baseline="0" dirty="0" err="1">
                          <a:ln>
                            <a:noFill/>
                          </a:ln>
                          <a:solidFill>
                            <a:schemeClr val="tx1"/>
                          </a:solidFill>
                          <a:effectLst/>
                          <a:latin typeface="+mj-lt"/>
                        </a:rPr>
                        <a:t>rx’er</a:t>
                      </a:r>
                      <a:r>
                        <a:rPr kumimoji="0" lang="en-AU" sz="1600" b="0" i="0" u="none" strike="noStrike" cap="none" normalizeH="0" baseline="0" dirty="0">
                          <a:ln>
                            <a:noFill/>
                          </a:ln>
                          <a:solidFill>
                            <a:schemeClr val="tx1"/>
                          </a:solidFill>
                          <a:effectLst/>
                          <a:latin typeface="+mj-lt"/>
                        </a:rPr>
                        <a:t> for the frame length when an 802.11 preamble is received above -82 dBm</a:t>
                      </a:r>
                    </a:p>
                  </a:txBody>
                  <a:tcPr/>
                </a:tc>
                <a:extLst>
                  <a:ext uri="{0D108BD9-81ED-4DB2-BD59-A6C34878D82A}">
                    <a16:rowId xmlns:a16="http://schemas.microsoft.com/office/drawing/2014/main" val="1898876367"/>
                  </a:ext>
                </a:extLst>
              </a:tr>
              <a:tr h="897119">
                <a:tc vMerge="1">
                  <a:txBody>
                    <a:bodyPr/>
                    <a:lstStyle/>
                    <a:p>
                      <a:endParaRPr lang="en-AU" dirty="0"/>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600" b="0" i="0" u="none" strike="noStrike" cap="none" normalizeH="0" baseline="0" dirty="0">
                          <a:ln>
                            <a:noFill/>
                          </a:ln>
                          <a:solidFill>
                            <a:schemeClr val="tx1"/>
                          </a:solidFill>
                          <a:effectLst/>
                          <a:latin typeface="+mj-lt"/>
                        </a:rPr>
                        <a:t>Backup mechanism whereby a channel is reserved as “busy” at any </a:t>
                      </a:r>
                      <a:r>
                        <a:rPr kumimoji="0" lang="en-AU" sz="1600" b="0" i="0" u="none" strike="noStrike" cap="none" normalizeH="0" baseline="0" dirty="0" err="1">
                          <a:ln>
                            <a:noFill/>
                          </a:ln>
                          <a:solidFill>
                            <a:schemeClr val="tx1"/>
                          </a:solidFill>
                          <a:effectLst/>
                          <a:latin typeface="+mj-lt"/>
                        </a:rPr>
                        <a:t>rx’er</a:t>
                      </a:r>
                      <a:r>
                        <a:rPr kumimoji="0" lang="en-AU" sz="1600" b="0" i="0" u="none" strike="noStrike" cap="none" normalizeH="0" baseline="0" dirty="0">
                          <a:ln>
                            <a:noFill/>
                          </a:ln>
                          <a:solidFill>
                            <a:schemeClr val="tx1"/>
                          </a:solidFill>
                          <a:effectLst/>
                          <a:latin typeface="+mj-lt"/>
                        </a:rPr>
                        <a:t> when energy (of any sort) received is above -62 dBm</a:t>
                      </a:r>
                    </a:p>
                  </a:txBody>
                  <a:tcPr/>
                </a:tc>
                <a:extLst>
                  <a:ext uri="{0D108BD9-81ED-4DB2-BD59-A6C34878D82A}">
                    <a16:rowId xmlns:a16="http://schemas.microsoft.com/office/drawing/2014/main" val="1624753746"/>
                  </a:ext>
                </a:extLst>
              </a:tr>
              <a:tr h="1129706">
                <a:tc rowSpan="2">
                  <a:txBody>
                    <a:bodyPr/>
                    <a:lstStyle/>
                    <a:p>
                      <a:r>
                        <a:rPr lang="en-AU" sz="1600" dirty="0">
                          <a:latin typeface="+mj-lt"/>
                        </a:rPr>
                        <a:t>MAC</a:t>
                      </a:r>
                    </a:p>
                  </a:txBody>
                  <a:tcPr/>
                </a:tc>
                <a:tc>
                  <a:txBody>
                    <a:bodyPr/>
                    <a:lstStyle/>
                    <a:p>
                      <a:pPr marL="177800" marR="0" indent="-1778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CSMA/CA, using PHY “listening” mechanisms, with exponential backoff to …</a:t>
                      </a:r>
                    </a:p>
                    <a:p>
                      <a:pPr marL="360363" marR="0" lvl="1"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 </a:t>
                      </a:r>
                      <a:r>
                        <a:rPr kumimoji="0" lang="en-AU" sz="1400" b="0" i="0" u="none" strike="noStrike" cap="none" normalizeH="0" baseline="0" dirty="0">
                          <a:ln>
                            <a:noFill/>
                          </a:ln>
                          <a:solidFill>
                            <a:schemeClr val="tx1"/>
                          </a:solidFill>
                          <a:effectLst/>
                          <a:latin typeface="+mj-lt"/>
                        </a:rPr>
                        <a:t>enable “fair” access</a:t>
                      </a:r>
                    </a:p>
                    <a:p>
                      <a:pPr marL="360363" marR="0" lvl="1" indent="-18256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 for limited length </a:t>
                      </a:r>
                      <a:r>
                        <a:rPr kumimoji="0" lang="en-AU" sz="1400" b="0" i="0" u="none" strike="noStrike" cap="none" normalizeH="0" baseline="0" dirty="0" err="1">
                          <a:ln>
                            <a:noFill/>
                          </a:ln>
                          <a:solidFill>
                            <a:schemeClr val="tx1"/>
                          </a:solidFill>
                          <a:effectLst/>
                          <a:latin typeface="+mj-lt"/>
                        </a:rPr>
                        <a:t>tx</a:t>
                      </a:r>
                      <a:r>
                        <a:rPr kumimoji="0" lang="en-AU" sz="1400" b="0" i="0" u="none" strike="noStrike" cap="none" normalizeH="0" baseline="0" dirty="0">
                          <a:ln>
                            <a:noFill/>
                          </a:ln>
                          <a:solidFill>
                            <a:schemeClr val="tx1"/>
                          </a:solidFill>
                          <a:effectLst/>
                          <a:latin typeface="+mj-lt"/>
                        </a:rPr>
                        <a:t> opportunities</a:t>
                      </a:r>
                    </a:p>
                  </a:txBody>
                  <a:tcPr/>
                </a:tc>
                <a:extLst>
                  <a:ext uri="{0D108BD9-81ED-4DB2-BD59-A6C34878D82A}">
                    <a16:rowId xmlns:a16="http://schemas.microsoft.com/office/drawing/2014/main" val="468495429"/>
                  </a:ext>
                </a:extLst>
              </a:tr>
              <a:tr h="1096479">
                <a:tc vMerge="1">
                  <a:txBody>
                    <a:bodyPr/>
                    <a:lstStyle/>
                    <a:p>
                      <a:endParaRPr lang="en-AU" dirty="0"/>
                    </a:p>
                  </a:txBody>
                  <a:tcPr/>
                </a:tc>
                <a:tc>
                  <a:txBody>
                    <a:bodyPr/>
                    <a:lstStyle/>
                    <a:p>
                      <a:pPr marL="177800" indent="-177800">
                        <a:buFont typeface="Arial" panose="020B0604020202020204" pitchFamily="34" charset="0"/>
                        <a:buChar char="•"/>
                      </a:pPr>
                      <a:r>
                        <a:rPr lang="en-AU" sz="1600" dirty="0">
                          <a:latin typeface="+mj-lt"/>
                        </a:rPr>
                        <a:t>NAV to allow reserving the channel across multiple transmissions</a:t>
                      </a:r>
                    </a:p>
                    <a:p>
                      <a:pPr marL="360363" lvl="1" indent="-182563">
                        <a:buFont typeface="Arial" panose="020B0604020202020204" pitchFamily="34" charset="0"/>
                        <a:buChar char="•"/>
                      </a:pPr>
                      <a:r>
                        <a:rPr lang="en-AU" sz="1400" dirty="0" err="1">
                          <a:latin typeface="+mj-lt"/>
                        </a:rPr>
                        <a:t>eg</a:t>
                      </a:r>
                      <a:r>
                        <a:rPr lang="en-AU" sz="1400" dirty="0">
                          <a:latin typeface="+mj-lt"/>
                        </a:rPr>
                        <a:t> NAV is the basis of the RTS/CTS based</a:t>
                      </a:r>
                      <a:br>
                        <a:rPr lang="en-AU" sz="1400" dirty="0">
                          <a:latin typeface="+mj-lt"/>
                        </a:rPr>
                      </a:br>
                      <a:r>
                        <a:rPr lang="en-AU" sz="1400" i="1" dirty="0">
                          <a:latin typeface="+mj-lt"/>
                        </a:rPr>
                        <a:t>hidden station </a:t>
                      </a:r>
                      <a:r>
                        <a:rPr lang="en-AU" sz="1400" dirty="0">
                          <a:latin typeface="+mj-lt"/>
                        </a:rPr>
                        <a:t>mitigation mechanism</a:t>
                      </a:r>
                    </a:p>
                  </a:txBody>
                  <a:tcPr/>
                </a:tc>
                <a:extLst>
                  <a:ext uri="{0D108BD9-81ED-4DB2-BD59-A6C34878D82A}">
                    <a16:rowId xmlns:a16="http://schemas.microsoft.com/office/drawing/2014/main" val="3176997202"/>
                  </a:ext>
                </a:extLst>
              </a:tr>
            </a:tbl>
          </a:graphicData>
        </a:graphic>
      </p:graphicFrame>
      <p:sp>
        <p:nvSpPr>
          <p:cNvPr id="17" name="Rectangle 16">
            <a:extLst>
              <a:ext uri="{FF2B5EF4-FFF2-40B4-BE49-F238E27FC236}">
                <a16:creationId xmlns:a16="http://schemas.microsoft.com/office/drawing/2014/main" id="{105930EA-EB62-4036-8C54-AE1083032FE8}"/>
              </a:ext>
            </a:extLst>
          </p:cNvPr>
          <p:cNvSpPr/>
          <p:nvPr/>
        </p:nvSpPr>
        <p:spPr bwMode="auto">
          <a:xfrm>
            <a:off x="5715000" y="1976121"/>
            <a:ext cx="3200400" cy="438988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R="0" algn="l" defTabSz="914400" rtl="0" eaLnBrk="0" fontAlgn="base" latinLnBrk="0" hangingPunct="0">
              <a:lnSpc>
                <a:spcPct val="100000"/>
              </a:lnSpc>
              <a:spcBef>
                <a:spcPts val="800"/>
              </a:spcBef>
              <a:spcAft>
                <a:spcPct val="0"/>
              </a:spcAft>
              <a:buClrTx/>
              <a:buSzTx/>
              <a:tabLst/>
            </a:pPr>
            <a:r>
              <a:rPr lang="en-AU" sz="1600" b="1" dirty="0">
                <a:solidFill>
                  <a:schemeClr val="accent6"/>
                </a:solidFill>
                <a:latin typeface="+mj-lt"/>
              </a:rPr>
              <a:t>The result is an </a:t>
            </a:r>
            <a:r>
              <a:rPr lang="en-AU" sz="1600" b="1" i="1" dirty="0">
                <a:solidFill>
                  <a:schemeClr val="accent6"/>
                </a:solidFill>
                <a:latin typeface="+mj-lt"/>
              </a:rPr>
              <a:t>effective compromise</a:t>
            </a:r>
            <a:r>
              <a:rPr lang="en-AU" sz="1600" b="1" dirty="0">
                <a:solidFill>
                  <a:schemeClr val="accent6"/>
                </a:solidFill>
                <a:latin typeface="+mj-lt"/>
              </a:rPr>
              <a:t> …</a:t>
            </a:r>
          </a:p>
          <a:p>
            <a:pPr marR="0" algn="l" defTabSz="914400" rtl="0" eaLnBrk="0" fontAlgn="base" latinLnBrk="0" hangingPunct="0">
              <a:lnSpc>
                <a:spcPct val="100000"/>
              </a:lnSpc>
              <a:spcBef>
                <a:spcPts val="800"/>
              </a:spcBef>
              <a:spcAft>
                <a:spcPct val="0"/>
              </a:spcAft>
              <a:buClrTx/>
              <a:buSzTx/>
              <a:tabLst/>
            </a:pPr>
            <a:r>
              <a:rPr lang="en-AU" sz="1600" b="1" dirty="0">
                <a:solidFill>
                  <a:schemeClr val="accent6"/>
                </a:solidFill>
                <a:latin typeface="+mj-lt"/>
              </a:rPr>
              <a:t>… </a:t>
            </a:r>
            <a:r>
              <a:rPr lang="en-AU" sz="1600" b="1" i="1" dirty="0">
                <a:solidFill>
                  <a:schemeClr val="accent6"/>
                </a:solidFill>
                <a:latin typeface="+mj-lt"/>
              </a:rPr>
              <a:t>good enough </a:t>
            </a:r>
            <a:r>
              <a:rPr lang="en-AU" sz="1600" b="1" dirty="0">
                <a:solidFill>
                  <a:schemeClr val="accent6"/>
                </a:solidFill>
                <a:latin typeface="+mj-lt"/>
              </a:rPr>
              <a:t>albeit</a:t>
            </a:r>
            <a:br>
              <a:rPr lang="en-AU" sz="1600" b="1" dirty="0">
                <a:solidFill>
                  <a:schemeClr val="accent6"/>
                </a:solidFill>
                <a:latin typeface="+mj-lt"/>
              </a:rPr>
            </a:br>
            <a:r>
              <a:rPr lang="en-AU" sz="1600" b="1" i="1" dirty="0">
                <a:solidFill>
                  <a:schemeClr val="accent6"/>
                </a:solidFill>
                <a:latin typeface="+mj-lt"/>
              </a:rPr>
              <a:t>not perfect</a:t>
            </a:r>
          </a:p>
          <a:p>
            <a:pPr marL="171450" marR="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a:ln>
                  <a:noFill/>
                </a:ln>
                <a:solidFill>
                  <a:schemeClr val="tx1"/>
                </a:solidFill>
                <a:effectLst/>
                <a:latin typeface="+mj-lt"/>
              </a:rPr>
              <a:t>These PHY &amp; MAC mechanisms operate reasonably well to provide</a:t>
            </a:r>
            <a:br>
              <a:rPr kumimoji="0" lang="en-AU" sz="1600" b="0" i="0" u="none" strike="noStrike" cap="none" normalizeH="0" baseline="0" dirty="0">
                <a:ln>
                  <a:noFill/>
                </a:ln>
                <a:solidFill>
                  <a:schemeClr val="tx1"/>
                </a:solidFill>
                <a:effectLst/>
                <a:latin typeface="+mj-lt"/>
              </a:rPr>
            </a:br>
            <a:r>
              <a:rPr kumimoji="0" lang="en-AU" sz="1600" b="0" i="0" u="none" strike="noStrike" cap="none" normalizeH="0" baseline="0" dirty="0">
                <a:ln>
                  <a:noFill/>
                </a:ln>
                <a:solidFill>
                  <a:schemeClr val="tx1"/>
                </a:solidFill>
                <a:effectLst/>
                <a:latin typeface="+mj-lt"/>
              </a:rPr>
              <a:t>“fair” coexistence between independent systems operating in same channel</a:t>
            </a:r>
          </a:p>
          <a:p>
            <a:pPr marL="171450" marR="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lang="en-AU" sz="1600" dirty="0">
                <a:latin typeface="+mj-lt"/>
              </a:rPr>
              <a:t>… </a:t>
            </a:r>
            <a:r>
              <a:rPr kumimoji="0" lang="en-AU" sz="1600" b="0" i="0" u="none" strike="noStrike" cap="none" normalizeH="0" baseline="0" dirty="0">
                <a:ln>
                  <a:noFill/>
                </a:ln>
                <a:solidFill>
                  <a:schemeClr val="tx1"/>
                </a:solidFill>
                <a:effectLst/>
                <a:latin typeface="+mj-lt"/>
              </a:rPr>
              <a:t>but they do represent a compromise because access is mostly based on the state of the medium (“busy” or “free”) at </a:t>
            </a:r>
            <a:r>
              <a:rPr lang="en-AU" sz="1600" dirty="0">
                <a:latin typeface="+mj-lt"/>
              </a:rPr>
              <a:t>the </a:t>
            </a:r>
            <a:r>
              <a:rPr lang="en-AU" sz="1600" dirty="0" err="1">
                <a:latin typeface="+mj-lt"/>
              </a:rPr>
              <a:t>tx’er</a:t>
            </a:r>
            <a:r>
              <a:rPr lang="en-AU" sz="1600" dirty="0">
                <a:latin typeface="+mj-lt"/>
              </a:rPr>
              <a:t>) rather </a:t>
            </a:r>
            <a:r>
              <a:rPr kumimoji="0" lang="en-AU" sz="1600" b="0" i="0" u="none" strike="noStrike" cap="none" normalizeH="0" baseline="0" dirty="0">
                <a:ln>
                  <a:noFill/>
                </a:ln>
                <a:solidFill>
                  <a:schemeClr val="tx1"/>
                </a:solidFill>
                <a:effectLst/>
                <a:latin typeface="+mj-lt"/>
              </a:rPr>
              <a:t>than where a </a:t>
            </a:r>
            <a:r>
              <a:rPr kumimoji="0" lang="en-AU" sz="1600" b="0" i="0" u="none" strike="noStrike" cap="none" normalizeH="0" baseline="0" dirty="0" err="1">
                <a:ln>
                  <a:noFill/>
                </a:ln>
                <a:solidFill>
                  <a:schemeClr val="tx1"/>
                </a:solidFill>
                <a:effectLst/>
                <a:latin typeface="+mj-lt"/>
              </a:rPr>
              <a:t>tx</a:t>
            </a:r>
            <a:r>
              <a:rPr kumimoji="0" lang="en-AU" sz="1600" b="0" i="0" u="none" strike="noStrike" cap="none" normalizeH="0" baseline="0" dirty="0">
                <a:ln>
                  <a:noFill/>
                </a:ln>
                <a:solidFill>
                  <a:schemeClr val="tx1"/>
                </a:solidFill>
                <a:effectLst/>
                <a:latin typeface="+mj-lt"/>
              </a:rPr>
              <a:t> might cause interference</a:t>
            </a:r>
          </a:p>
        </p:txBody>
      </p:sp>
      <p:sp>
        <p:nvSpPr>
          <p:cNvPr id="18" name="Right Brace 17">
            <a:extLst>
              <a:ext uri="{FF2B5EF4-FFF2-40B4-BE49-F238E27FC236}">
                <a16:creationId xmlns:a16="http://schemas.microsoft.com/office/drawing/2014/main" id="{980B736F-8EA5-43E2-95A3-E0FBA2A8420B}"/>
              </a:ext>
            </a:extLst>
          </p:cNvPr>
          <p:cNvSpPr/>
          <p:nvPr/>
        </p:nvSpPr>
        <p:spPr bwMode="auto">
          <a:xfrm>
            <a:off x="5410200" y="2362199"/>
            <a:ext cx="381000" cy="4003809"/>
          </a:xfrm>
          <a:prstGeom prst="rightBrace">
            <a:avLst>
              <a:gd name="adj1" fmla="val 8333"/>
              <a:gd name="adj2" fmla="val 50108"/>
            </a:avLst>
          </a:prstGeom>
          <a:no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9" name="Rectangle 18">
            <a:extLst>
              <a:ext uri="{FF2B5EF4-FFF2-40B4-BE49-F238E27FC236}">
                <a16:creationId xmlns:a16="http://schemas.microsoft.com/office/drawing/2014/main" id="{21B38FF6-60F1-4672-813D-69881AD53599}"/>
              </a:ext>
            </a:extLst>
          </p:cNvPr>
          <p:cNvSpPr/>
          <p:nvPr/>
        </p:nvSpPr>
        <p:spPr bwMode="auto">
          <a:xfrm rot="16200000">
            <a:off x="-190500" y="3086100"/>
            <a:ext cx="14478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Listening</a:t>
            </a:r>
          </a:p>
        </p:txBody>
      </p:sp>
      <p:sp>
        <p:nvSpPr>
          <p:cNvPr id="20" name="Rectangle 19">
            <a:extLst>
              <a:ext uri="{FF2B5EF4-FFF2-40B4-BE49-F238E27FC236}">
                <a16:creationId xmlns:a16="http://schemas.microsoft.com/office/drawing/2014/main" id="{3BF1FD55-003B-4B32-9A70-8128A095D17C}"/>
              </a:ext>
            </a:extLst>
          </p:cNvPr>
          <p:cNvSpPr/>
          <p:nvPr/>
        </p:nvSpPr>
        <p:spPr bwMode="auto">
          <a:xfrm rot="16200000">
            <a:off x="-419101" y="5067300"/>
            <a:ext cx="1905001"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Sharing</a:t>
            </a:r>
          </a:p>
        </p:txBody>
      </p:sp>
    </p:spTree>
    <p:extLst>
      <p:ext uri="{BB962C8B-B14F-4D97-AF65-F5344CB8AC3E}">
        <p14:creationId xmlns:p14="http://schemas.microsoft.com/office/powerpoint/2010/main" val="262786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2FB4-F215-4FF1-A3F0-C8038CE618B1}"/>
              </a:ext>
            </a:extLst>
          </p:cNvPr>
          <p:cNvSpPr>
            <a:spLocks noGrp="1"/>
          </p:cNvSpPr>
          <p:nvPr>
            <p:ph type="title"/>
          </p:nvPr>
        </p:nvSpPr>
        <p:spPr/>
        <p:txBody>
          <a:bodyPr/>
          <a:lstStyle/>
          <a:p>
            <a:r>
              <a:rPr lang="en-AU" dirty="0"/>
              <a:t>The opportunity of unlicensed spectrum was too great for the cellular community to ignore</a:t>
            </a:r>
          </a:p>
        </p:txBody>
      </p:sp>
      <p:sp>
        <p:nvSpPr>
          <p:cNvPr id="3" name="Content Placeholder 2">
            <a:extLst>
              <a:ext uri="{FF2B5EF4-FFF2-40B4-BE49-F238E27FC236}">
                <a16:creationId xmlns:a16="http://schemas.microsoft.com/office/drawing/2014/main" id="{E6170038-ED1F-4057-83D3-28F5AF13BE31}"/>
              </a:ext>
            </a:extLst>
          </p:cNvPr>
          <p:cNvSpPr>
            <a:spLocks noGrp="1"/>
          </p:cNvSpPr>
          <p:nvPr>
            <p:ph idx="1"/>
          </p:nvPr>
        </p:nvSpPr>
        <p:spPr/>
        <p:txBody>
          <a:bodyPr/>
          <a:lstStyle/>
          <a:p>
            <a:pPr lvl="1"/>
            <a:r>
              <a:rPr lang="en-AU" dirty="0"/>
              <a:t>Even now, unlicensed spectrum (especially 5 GHz &amp; even 6 GHz) is often called “Wi-Fi spectrum”, despite being available to anyone</a:t>
            </a:r>
          </a:p>
          <a:p>
            <a:pPr lvl="1"/>
            <a:r>
              <a:rPr lang="en-AU" dirty="0"/>
              <a:t>However, some cellular stakeholders decided that unlicensed 5/6 GHz spectrum was an opportunity too valuable (or too cheap) to ignore …</a:t>
            </a:r>
          </a:p>
          <a:p>
            <a:pPr lvl="1"/>
            <a:r>
              <a:rPr lang="en-AU" dirty="0"/>
              <a:t>… and so, over the last few years, there have been a series of initiatives to specify cellular based alternatives to Wi-Fi in unlicensed spectrum</a:t>
            </a:r>
          </a:p>
          <a:p>
            <a:pPr lvl="2"/>
            <a:r>
              <a:rPr lang="en-AU" dirty="0"/>
              <a:t> </a:t>
            </a:r>
            <a:r>
              <a:rPr lang="en-AU" b="1" dirty="0">
                <a:solidFill>
                  <a:srgbClr val="FF0000"/>
                </a:solidFill>
              </a:rPr>
              <a:t>LTE-U</a:t>
            </a:r>
            <a:r>
              <a:rPr lang="en-AU" dirty="0"/>
              <a:t> from LTE-U Forum</a:t>
            </a:r>
          </a:p>
          <a:p>
            <a:pPr lvl="2"/>
            <a:r>
              <a:rPr lang="en-AU" dirty="0"/>
              <a:t> </a:t>
            </a:r>
            <a:r>
              <a:rPr lang="en-AU" b="1" dirty="0">
                <a:solidFill>
                  <a:srgbClr val="FF0000"/>
                </a:solidFill>
              </a:rPr>
              <a:t>MulteFire</a:t>
            </a:r>
            <a:r>
              <a:rPr lang="en-AU" dirty="0"/>
              <a:t> from MulteFire Alliance</a:t>
            </a:r>
          </a:p>
          <a:p>
            <a:pPr lvl="2"/>
            <a:r>
              <a:rPr lang="en-AU" dirty="0"/>
              <a:t> </a:t>
            </a:r>
            <a:r>
              <a:rPr lang="en-AU" b="1" dirty="0">
                <a:solidFill>
                  <a:srgbClr val="FF0000"/>
                </a:solidFill>
              </a:rPr>
              <a:t>LAA</a:t>
            </a:r>
            <a:r>
              <a:rPr lang="en-AU" dirty="0"/>
              <a:t> &amp; </a:t>
            </a:r>
            <a:r>
              <a:rPr lang="en-AU" b="1" dirty="0">
                <a:solidFill>
                  <a:srgbClr val="FF0000"/>
                </a:solidFill>
              </a:rPr>
              <a:t>NR-U</a:t>
            </a:r>
            <a:r>
              <a:rPr lang="en-AU" dirty="0"/>
              <a:t> from 3GPP</a:t>
            </a:r>
          </a:p>
          <a:p>
            <a:pPr lvl="1"/>
            <a:r>
              <a:rPr lang="en-AU" dirty="0"/>
              <a:t>The “asserted” benefits of these technologies are they also have better:</a:t>
            </a:r>
          </a:p>
          <a:p>
            <a:pPr lvl="2"/>
            <a:r>
              <a:rPr lang="en-AU" dirty="0"/>
              <a:t>Performance (throughput, latency, reliability)</a:t>
            </a:r>
          </a:p>
          <a:p>
            <a:pPr lvl="2"/>
            <a:r>
              <a:rPr lang="en-AU" dirty="0"/>
              <a:t>Integration with licensed spectrum technologies</a:t>
            </a:r>
          </a:p>
          <a:p>
            <a:pPr lvl="1"/>
            <a:endParaRPr lang="en-AU" dirty="0"/>
          </a:p>
          <a:p>
            <a:endParaRPr lang="en-AU" dirty="0"/>
          </a:p>
        </p:txBody>
      </p:sp>
      <p:sp>
        <p:nvSpPr>
          <p:cNvPr id="4" name="Footer Placeholder 3">
            <a:extLst>
              <a:ext uri="{FF2B5EF4-FFF2-40B4-BE49-F238E27FC236}">
                <a16:creationId xmlns:a16="http://schemas.microsoft.com/office/drawing/2014/main" id="{46176BF5-40DA-41EA-9B13-3035FC3AF5A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7D995CA-44FC-4862-878A-834009F70B9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a:t>
            </a:fld>
            <a:endParaRPr lang="en-US" dirty="0"/>
          </a:p>
        </p:txBody>
      </p:sp>
      <p:sp>
        <p:nvSpPr>
          <p:cNvPr id="6" name="Right Brace 5">
            <a:extLst>
              <a:ext uri="{FF2B5EF4-FFF2-40B4-BE49-F238E27FC236}">
                <a16:creationId xmlns:a16="http://schemas.microsoft.com/office/drawing/2014/main" id="{07182CFB-76B9-4290-B45E-7BC14DC4D327}"/>
              </a:ext>
            </a:extLst>
          </p:cNvPr>
          <p:cNvSpPr/>
          <p:nvPr/>
        </p:nvSpPr>
        <p:spPr bwMode="auto">
          <a:xfrm>
            <a:off x="5562600" y="5335979"/>
            <a:ext cx="304800" cy="533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68D79E31-8114-4EA6-AD92-782AEAED1AC4}"/>
              </a:ext>
            </a:extLst>
          </p:cNvPr>
          <p:cNvSpPr/>
          <p:nvPr/>
        </p:nvSpPr>
        <p:spPr bwMode="auto">
          <a:xfrm>
            <a:off x="5867400" y="5334000"/>
            <a:ext cx="1871663"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Discussions for another time!</a:t>
            </a:r>
          </a:p>
        </p:txBody>
      </p:sp>
    </p:spTree>
    <p:extLst>
      <p:ext uri="{BB962C8B-B14F-4D97-AF65-F5344CB8AC3E}">
        <p14:creationId xmlns:p14="http://schemas.microsoft.com/office/powerpoint/2010/main" val="368562827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2919</Words>
  <Application>Microsoft Office PowerPoint</Application>
  <PresentationFormat>On-screen Show (4:3)</PresentationFormat>
  <Paragraphs>291</Paragraphs>
  <Slides>23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Times New Roman</vt:lpstr>
      <vt:lpstr>802-11-Submission</vt:lpstr>
      <vt:lpstr>IEEE 802 Tech Talk Coexistence of IEEE 802.11 &amp; 5G: Wi-Fi &amp; other technologies in unlicensed spectrum</vt:lpstr>
      <vt:lpstr>Before we start, some important caveats …</vt:lpstr>
      <vt:lpstr>What technologies should we use to make the best use of unlicensed &amp; licensed spectrum?</vt:lpstr>
      <vt:lpstr>Not so long ago most means of communications were expensive, complicated &amp; out of user’s hands …</vt:lpstr>
      <vt:lpstr>… but now we live in a world where comms are cheap &amp; simple, often bypassing traditional wireless SPs</vt:lpstr>
      <vt:lpstr>… and the revolution enabled by the wide availability of unlicensed spectrum is partly responsible</vt:lpstr>
      <vt:lpstr>Coexistence chaos has been avoided by use of different channels, sharing mechanisms &amp; self interest!</vt:lpstr>
      <vt:lpstr>Wi-Fi uses LBT mechanisms to promote reasonable coexistence between independent networks</vt:lpstr>
      <vt:lpstr>The opportunity of unlicensed spectrum was too great for the cellular community to ignore</vt:lpstr>
      <vt:lpstr>LTE-U sharing with Wi-Fi was controversial from the start … but highlighted a need for distributed sharing </vt:lpstr>
      <vt:lpstr>LAA’s &amp; NR-U’s use of a Wi-Fi like access scheme seemed to provide a good basis for “fair” coexistence</vt:lpstr>
      <vt:lpstr>It appears that LAA sharing with Wi-Fi is an even worse compromise than Wi-Fi/Wi-Fi sharing</vt:lpstr>
      <vt:lpstr>It appears that LAA sharing with Wi-Fi is an even worse compromise than Wi-Fi/Wi-Fi sharing</vt:lpstr>
      <vt:lpstr>It appears that LAA sharing with Wi-Fi is an even worse compromise than Wi-Fi/Wi-Fi sharing</vt:lpstr>
      <vt:lpstr>Aside: simulations have been overused &amp; misused during recent coexistence debates</vt:lpstr>
      <vt:lpstr>The underlying issue is the LAA/NR-U access approach is a compromise of the original Wi-Fi compromise </vt:lpstr>
      <vt:lpstr>The good news is that LAA/Wi-Fi coex issues may be unimportant because LAA rollout is very slow</vt:lpstr>
      <vt:lpstr>How do we promote good coexistence between Wi-Fi &amp; NR-U in unlicensed spectrum (5/6 GHz)?</vt:lpstr>
      <vt:lpstr>Option 1: If NR-U deploys at scale then more work is required to understand &amp; mitigate coex issues</vt:lpstr>
      <vt:lpstr>Option 2: if NR-U doesn’t really deploy at scale then we can focus on integrating Wi-Fi &amp; 5/6G solutions </vt:lpstr>
      <vt:lpstr>Aside: 3GPP RAN1 &amp; IEEE 802.11 WG culturally align with their protocols </vt:lpstr>
      <vt:lpstr>There is still a lot to be done to promote good coexistence in unlicensed spectrum … get involved!</vt:lpstr>
      <vt:lpstr>Extension: more unlicensed spectrum is required to satisfy community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2022-06-21T06:27:55Z</dcterms:modified>
</cp:coreProperties>
</file>