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79" r:id="rId8"/>
    <p:sldId id="300" r:id="rId9"/>
    <p:sldId id="301" r:id="rId10"/>
    <p:sldId id="303" r:id="rId11"/>
    <p:sldId id="304" r:id="rId12"/>
    <p:sldId id="305" r:id="rId13"/>
    <p:sldId id="302" r:id="rId14"/>
    <p:sldId id="306" r:id="rId15"/>
    <p:sldId id="342" r:id="rId16"/>
    <p:sldId id="343" r:id="rId17"/>
    <p:sldId id="382" r:id="rId18"/>
    <p:sldId id="381" r:id="rId19"/>
    <p:sldId id="347" r:id="rId20"/>
    <p:sldId id="344" r:id="rId21"/>
    <p:sldId id="372" r:id="rId22"/>
    <p:sldId id="322"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27"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802.11-22/0912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802.11-22/0912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802.11-22/0912</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802.11-22/0912</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802.11-22/0912r00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June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21,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2022-06-21</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409973476"/>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Comment Resolution</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000414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June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June 21,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highlight>
                  <a:srgbClr val="FFFF00"/>
                </a:highlight>
              </a:rPr>
              <a:t>July 	2022		D4.0 WG Recirculation LB </a:t>
            </a:r>
          </a:p>
          <a:p>
            <a:pPr marL="0" indent="0">
              <a:lnSpc>
                <a:spcPct val="80000"/>
              </a:lnSpc>
            </a:pPr>
            <a:r>
              <a:rPr lang="en-US" altLang="en-US" sz="1400" dirty="0">
                <a:solidFill>
                  <a:schemeClr val="tx1"/>
                </a:solidFill>
              </a:rPr>
              <a:t>					EC Request for conditional approval</a:t>
            </a:r>
          </a:p>
          <a:p>
            <a:pPr marL="0" indent="0">
              <a:lnSpc>
                <a:spcPct val="80000"/>
              </a:lnSpc>
            </a:pPr>
            <a:r>
              <a:rPr lang="en-US" altLang="en-US" sz="1400" dirty="0">
                <a:solidFill>
                  <a:schemeClr val="tx1"/>
                </a:solidFill>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343874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Webex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=mcc080619c36d27528a52a4da205ba2e4</a:t>
            </a:r>
          </a:p>
          <a:p>
            <a:endParaRPr lang="en-GB" sz="1600" dirty="0"/>
          </a:p>
          <a:p>
            <a:r>
              <a:rPr lang="en-GB" sz="1600" dirty="0"/>
              <a:t>Meeting number: 2338 923 5791</a:t>
            </a:r>
          </a:p>
          <a:p>
            <a:r>
              <a:rPr lang="en-GB" sz="1600" dirty="0"/>
              <a:t>Meeting password: wireless (94735377 from phones and video systems)</a:t>
            </a:r>
          </a:p>
          <a:p>
            <a:endParaRPr lang="en-GB" sz="1600" dirty="0"/>
          </a:p>
          <a:p>
            <a:endParaRPr lang="en-GB" sz="1600" dirty="0">
              <a:highlight>
                <a:srgbClr val="FFFF00"/>
              </a:highlight>
            </a:endParaRP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7F37D-1BCC-0ACA-EAAA-D89A76F7F653}"/>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1C2F9252-1C78-6E03-EE46-18FBF9A3D8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5663395-E41A-66ED-761C-A743BFA2D73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103F3D-840C-52D4-886C-CEB85BB64619}"/>
              </a:ext>
            </a:extLst>
          </p:cNvPr>
          <p:cNvSpPr>
            <a:spLocks noGrp="1"/>
          </p:cNvSpPr>
          <p:nvPr>
            <p:ph type="dt" idx="15"/>
          </p:nvPr>
        </p:nvSpPr>
        <p:spPr/>
        <p:txBody>
          <a:bodyPr/>
          <a:lstStyle/>
          <a:p>
            <a:r>
              <a:rPr lang="en-GB"/>
              <a:t>June 2022</a:t>
            </a:r>
            <a:endParaRPr lang="en-GB" dirty="0"/>
          </a:p>
        </p:txBody>
      </p:sp>
      <p:graphicFrame>
        <p:nvGraphicFramePr>
          <p:cNvPr id="9" name="Content Placeholder 8">
            <a:extLst>
              <a:ext uri="{FF2B5EF4-FFF2-40B4-BE49-F238E27FC236}">
                <a16:creationId xmlns:a16="http://schemas.microsoft.com/office/drawing/2014/main" id="{077EDBC6-4AC0-3980-9628-4C74814FD53A}"/>
              </a:ext>
            </a:extLst>
          </p:cNvPr>
          <p:cNvGraphicFramePr>
            <a:graphicFrameLocks noGrp="1"/>
          </p:cNvGraphicFramePr>
          <p:nvPr>
            <p:ph idx="1"/>
            <p:extLst>
              <p:ext uri="{D42A27DB-BD31-4B8C-83A1-F6EECF244321}">
                <p14:modId xmlns:p14="http://schemas.microsoft.com/office/powerpoint/2010/main" val="129836004"/>
              </p:ext>
            </p:extLst>
          </p:nvPr>
        </p:nvGraphicFramePr>
        <p:xfrm>
          <a:off x="685800" y="1135614"/>
          <a:ext cx="7856536" cy="3181244"/>
        </p:xfrm>
        <a:graphic>
          <a:graphicData uri="http://schemas.openxmlformats.org/drawingml/2006/table">
            <a:tbl>
              <a:tblPr>
                <a:tableStyleId>{5C22544A-7EE6-4342-B048-85BDC9FD1C3A}</a:tableStyleId>
              </a:tblPr>
              <a:tblGrid>
                <a:gridCol w="573832">
                  <a:extLst>
                    <a:ext uri="{9D8B030D-6E8A-4147-A177-3AD203B41FA5}">
                      <a16:colId xmlns:a16="http://schemas.microsoft.com/office/drawing/2014/main" val="2386871286"/>
                    </a:ext>
                  </a:extLst>
                </a:gridCol>
                <a:gridCol w="432048">
                  <a:extLst>
                    <a:ext uri="{9D8B030D-6E8A-4147-A177-3AD203B41FA5}">
                      <a16:colId xmlns:a16="http://schemas.microsoft.com/office/drawing/2014/main" val="1308605050"/>
                    </a:ext>
                  </a:extLst>
                </a:gridCol>
                <a:gridCol w="360040">
                  <a:extLst>
                    <a:ext uri="{9D8B030D-6E8A-4147-A177-3AD203B41FA5}">
                      <a16:colId xmlns:a16="http://schemas.microsoft.com/office/drawing/2014/main" val="1620445513"/>
                    </a:ext>
                  </a:extLst>
                </a:gridCol>
                <a:gridCol w="288032">
                  <a:extLst>
                    <a:ext uri="{9D8B030D-6E8A-4147-A177-3AD203B41FA5}">
                      <a16:colId xmlns:a16="http://schemas.microsoft.com/office/drawing/2014/main" val="2921475946"/>
                    </a:ext>
                  </a:extLst>
                </a:gridCol>
                <a:gridCol w="2609636">
                  <a:extLst>
                    <a:ext uri="{9D8B030D-6E8A-4147-A177-3AD203B41FA5}">
                      <a16:colId xmlns:a16="http://schemas.microsoft.com/office/drawing/2014/main" val="3759178847"/>
                    </a:ext>
                  </a:extLst>
                </a:gridCol>
                <a:gridCol w="2233453">
                  <a:extLst>
                    <a:ext uri="{9D8B030D-6E8A-4147-A177-3AD203B41FA5}">
                      <a16:colId xmlns:a16="http://schemas.microsoft.com/office/drawing/2014/main" val="4190894415"/>
                    </a:ext>
                  </a:extLst>
                </a:gridCol>
                <a:gridCol w="1359495">
                  <a:extLst>
                    <a:ext uri="{9D8B030D-6E8A-4147-A177-3AD203B41FA5}">
                      <a16:colId xmlns:a16="http://schemas.microsoft.com/office/drawing/2014/main" val="1586118038"/>
                    </a:ext>
                  </a:extLst>
                </a:gridCol>
              </a:tblGrid>
              <a:tr h="255522">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dirty="0">
                          <a:effectLst/>
                        </a:rPr>
                        <a:t>Notes</a:t>
                      </a:r>
                      <a:endParaRPr lang="en-GB" sz="1000" b="0" i="0" u="none" strike="noStrike" dirty="0">
                        <a:effectLst/>
                        <a:latin typeface="Arial" panose="020B0604020202020204" pitchFamily="34" charset="0"/>
                      </a:endParaRPr>
                    </a:p>
                  </a:txBody>
                  <a:tcPr marL="6844" marR="6844" marT="6844" marB="0" anchor="b"/>
                </a:tc>
                <a:extLst>
                  <a:ext uri="{0D108BD9-81ED-4DB2-BD59-A6C34878D82A}">
                    <a16:rowId xmlns:a16="http://schemas.microsoft.com/office/drawing/2014/main" val="844886322"/>
                  </a:ext>
                </a:extLst>
              </a:tr>
              <a:tr h="225863">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713</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12</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Resolutions Assigned to Hitoshi</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6844" marR="6844" marT="6844" marB="0" anchor="b"/>
                </a:tc>
                <a:tc>
                  <a:txBody>
                    <a:bodyPr/>
                    <a:lstStyle/>
                    <a:p>
                      <a:pPr algn="r" fontAlgn="b"/>
                      <a:endParaRPr lang="en-GB" sz="1000" b="0" i="0" u="none" strike="noStrike" dirty="0">
                        <a:effectLst/>
                        <a:latin typeface="Arial" panose="020B0604020202020204" pitchFamily="34" charset="0"/>
                      </a:endParaRPr>
                    </a:p>
                  </a:txBody>
                  <a:tcPr marL="6844" marR="6844" marT="6844" marB="0" anchor="b"/>
                </a:tc>
                <a:extLst>
                  <a:ext uri="{0D108BD9-81ED-4DB2-BD59-A6C34878D82A}">
                    <a16:rowId xmlns:a16="http://schemas.microsoft.com/office/drawing/2014/main" val="2154137671"/>
                  </a:ext>
                </a:extLst>
              </a:tr>
              <a:tr h="225863">
                <a:tc>
                  <a:txBody>
                    <a:bodyPr/>
                    <a:lstStyle/>
                    <a:p>
                      <a:pPr algn="r" fontAlgn="b"/>
                      <a:r>
                        <a:rPr lang="en-GB" sz="1000" u="none" strike="noStrike">
                          <a:effectLst/>
                        </a:rPr>
                        <a:t>11</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772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1</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Resolutions for Figures</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6844" marR="6844" marT="6844" marB="0" anchor="b"/>
                </a:tc>
                <a:tc>
                  <a:txBody>
                    <a:bodyPr/>
                    <a:lstStyle/>
                    <a:p>
                      <a:pPr algn="r" fontAlgn="b"/>
                      <a:endParaRPr lang="en-GB" sz="1000" b="0" i="0" u="none" strike="noStrike">
                        <a:effectLst/>
                        <a:latin typeface="Arial" panose="020B0604020202020204" pitchFamily="34" charset="0"/>
                      </a:endParaRPr>
                    </a:p>
                  </a:txBody>
                  <a:tcPr marL="6844" marR="6844" marT="6844" marB="0" anchor="b"/>
                </a:tc>
                <a:extLst>
                  <a:ext uri="{0D108BD9-81ED-4DB2-BD59-A6C34878D82A}">
                    <a16:rowId xmlns:a16="http://schemas.microsoft.com/office/drawing/2014/main" val="1248404547"/>
                  </a:ext>
                </a:extLst>
              </a:tr>
              <a:tr h="225863">
                <a:tc>
                  <a:txBody>
                    <a:bodyPr/>
                    <a:lstStyle/>
                    <a:p>
                      <a:pPr algn="r" fontAlgn="b"/>
                      <a:r>
                        <a:rPr lang="en-GB" sz="1000" u="none" strike="noStrike">
                          <a:effectLst/>
                        </a:rPr>
                        <a:t>12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867</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1</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Proposed Resolution Text for Clause 4.3.31.2.4</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6844" marR="6844" marT="6844" marB="0" anchor="b"/>
                </a:tc>
                <a:tc>
                  <a:txBody>
                    <a:bodyPr/>
                    <a:lstStyle/>
                    <a:p>
                      <a:pPr algn="r" fontAlgn="b"/>
                      <a:endParaRPr lang="en-GB" sz="1000" b="0" i="0" u="none" strike="noStrike">
                        <a:effectLst/>
                        <a:latin typeface="Arial" panose="020B0604020202020204" pitchFamily="34" charset="0"/>
                      </a:endParaRPr>
                    </a:p>
                  </a:txBody>
                  <a:tcPr marL="6844" marR="6844" marT="6844" marB="0" anchor="b"/>
                </a:tc>
                <a:extLst>
                  <a:ext uri="{0D108BD9-81ED-4DB2-BD59-A6C34878D82A}">
                    <a16:rowId xmlns:a16="http://schemas.microsoft.com/office/drawing/2014/main" val="1066160101"/>
                  </a:ext>
                </a:extLst>
              </a:tr>
              <a:tr h="225863">
                <a:tc>
                  <a:txBody>
                    <a:bodyPr/>
                    <a:lstStyle/>
                    <a:p>
                      <a:pPr algn="r" fontAlgn="b"/>
                      <a:r>
                        <a:rPr lang="en-GB" sz="1000" u="none" strike="noStrike">
                          <a:effectLst/>
                        </a:rPr>
                        <a:t>13</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746</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5</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Proposed Resolution Text for Clause 11.55.3.2</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6844" marR="6844" marT="6844" marB="0" anchor="b"/>
                </a:tc>
                <a:tc>
                  <a:txBody>
                    <a:bodyPr/>
                    <a:lstStyle/>
                    <a:p>
                      <a:pPr algn="r" fontAlgn="b"/>
                      <a:endParaRPr lang="en-GB" sz="1000" b="0" i="0" u="none" strike="noStrike">
                        <a:effectLst/>
                        <a:latin typeface="Arial" panose="020B0604020202020204" pitchFamily="34" charset="0"/>
                      </a:endParaRPr>
                    </a:p>
                  </a:txBody>
                  <a:tcPr marL="6844" marR="6844" marT="6844" marB="0" anchor="b"/>
                </a:tc>
                <a:extLst>
                  <a:ext uri="{0D108BD9-81ED-4DB2-BD59-A6C34878D82A}">
                    <a16:rowId xmlns:a16="http://schemas.microsoft.com/office/drawing/2014/main" val="4196956884"/>
                  </a:ext>
                </a:extLst>
              </a:tr>
              <a:tr h="225863">
                <a:tc>
                  <a:txBody>
                    <a:bodyPr/>
                    <a:lstStyle/>
                    <a:p>
                      <a:pPr algn="r" fontAlgn="b"/>
                      <a:r>
                        <a:rPr lang="en-GB" sz="1000" u="none" strike="noStrike">
                          <a:effectLst/>
                        </a:rPr>
                        <a:t>14</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890</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Proposed Resolution Text for CID 3084</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6844" marR="6844" marT="6844" marB="0" anchor="b"/>
                </a:tc>
                <a:tc>
                  <a:txBody>
                    <a:bodyPr/>
                    <a:lstStyle/>
                    <a:p>
                      <a:pPr algn="r" fontAlgn="b"/>
                      <a:endParaRPr lang="en-GB" sz="1000" b="0" i="0" u="none" strike="noStrike">
                        <a:effectLst/>
                        <a:latin typeface="Arial" panose="020B0604020202020204" pitchFamily="34" charset="0"/>
                      </a:endParaRPr>
                    </a:p>
                  </a:txBody>
                  <a:tcPr marL="6844" marR="6844" marT="6844" marB="0" anchor="b"/>
                </a:tc>
                <a:extLst>
                  <a:ext uri="{0D108BD9-81ED-4DB2-BD59-A6C34878D82A}">
                    <a16:rowId xmlns:a16="http://schemas.microsoft.com/office/drawing/2014/main" val="3966025440"/>
                  </a:ext>
                </a:extLst>
              </a:tr>
              <a:tr h="225863">
                <a:tc>
                  <a:txBody>
                    <a:bodyPr/>
                    <a:lstStyle/>
                    <a:p>
                      <a:pPr algn="r" fontAlgn="b"/>
                      <a:r>
                        <a:rPr lang="en-GB" sz="1000" u="none" strike="noStrike">
                          <a:effectLst/>
                        </a:rPr>
                        <a:t>19</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770</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Proposed Resolution Text for CID 3194</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6844" marR="6844" marT="6844" marB="0" anchor="b"/>
                </a:tc>
                <a:tc>
                  <a:txBody>
                    <a:bodyPr/>
                    <a:lstStyle/>
                    <a:p>
                      <a:pPr algn="r" fontAlgn="b"/>
                      <a:endParaRPr lang="en-GB" sz="1000" b="0" i="0" u="none" strike="noStrike">
                        <a:effectLst/>
                        <a:latin typeface="Arial" panose="020B0604020202020204" pitchFamily="34" charset="0"/>
                      </a:endParaRPr>
                    </a:p>
                  </a:txBody>
                  <a:tcPr marL="6844" marR="6844" marT="6844" marB="0" anchor="b"/>
                </a:tc>
                <a:extLst>
                  <a:ext uri="{0D108BD9-81ED-4DB2-BD59-A6C34878D82A}">
                    <a16:rowId xmlns:a16="http://schemas.microsoft.com/office/drawing/2014/main" val="358677331"/>
                  </a:ext>
                </a:extLst>
              </a:tr>
              <a:tr h="225863">
                <a:tc>
                  <a:txBody>
                    <a:bodyPr/>
                    <a:lstStyle/>
                    <a:p>
                      <a:pPr algn="r" fontAlgn="b"/>
                      <a:r>
                        <a:rPr lang="en-GB" sz="1000" u="none" strike="noStrike">
                          <a:effectLst/>
                        </a:rPr>
                        <a:t>20</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899</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1</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Excel CIDs 3019 3157 3058 3056</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Antonio de la Oliva (InterDigital, UC3M)</a:t>
                      </a:r>
                      <a:endParaRPr lang="en-GB" sz="1000" b="0" i="0" u="none" strike="noStrike">
                        <a:effectLst/>
                        <a:latin typeface="Arial" panose="020B0604020202020204" pitchFamily="34" charset="0"/>
                      </a:endParaRPr>
                    </a:p>
                  </a:txBody>
                  <a:tcPr marL="6844" marR="6844" marT="6844" marB="0" anchor="b"/>
                </a:tc>
                <a:tc>
                  <a:txBody>
                    <a:bodyPr/>
                    <a:lstStyle/>
                    <a:p>
                      <a:pPr algn="r" fontAlgn="b"/>
                      <a:endParaRPr lang="en-GB" sz="1000" b="0" i="0" u="none" strike="noStrike">
                        <a:effectLst/>
                        <a:latin typeface="Arial" panose="020B0604020202020204" pitchFamily="34" charset="0"/>
                      </a:endParaRPr>
                    </a:p>
                  </a:txBody>
                  <a:tcPr marL="6844" marR="6844" marT="6844" marB="0" anchor="b"/>
                </a:tc>
                <a:extLst>
                  <a:ext uri="{0D108BD9-81ED-4DB2-BD59-A6C34878D82A}">
                    <a16:rowId xmlns:a16="http://schemas.microsoft.com/office/drawing/2014/main" val="1333364696"/>
                  </a:ext>
                </a:extLst>
              </a:tr>
              <a:tr h="225863">
                <a:tc>
                  <a:txBody>
                    <a:bodyPr/>
                    <a:lstStyle/>
                    <a:p>
                      <a:pPr algn="r" fontAlgn="b"/>
                      <a:r>
                        <a:rPr lang="en-GB" sz="1000" u="none" strike="noStrike">
                          <a:effectLst/>
                        </a:rPr>
                        <a:t>21</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899</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Excel CIDs 3019 3157 3058 3056</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Antonio de la Oliva (InterDigital, UC3M)</a:t>
                      </a:r>
                      <a:endParaRPr lang="en-GB" sz="1000" b="0" i="0" u="none" strike="noStrike">
                        <a:effectLst/>
                        <a:latin typeface="Arial" panose="020B0604020202020204" pitchFamily="34" charset="0"/>
                      </a:endParaRPr>
                    </a:p>
                  </a:txBody>
                  <a:tcPr marL="6844" marR="6844" marT="6844" marB="0" anchor="b"/>
                </a:tc>
                <a:tc>
                  <a:txBody>
                    <a:bodyPr/>
                    <a:lstStyle/>
                    <a:p>
                      <a:pPr algn="r" fontAlgn="b"/>
                      <a:endParaRPr lang="en-GB" sz="1000" b="0" i="0" u="none" strike="noStrike">
                        <a:effectLst/>
                        <a:latin typeface="Arial" panose="020B0604020202020204" pitchFamily="34" charset="0"/>
                      </a:endParaRPr>
                    </a:p>
                  </a:txBody>
                  <a:tcPr marL="6844" marR="6844" marT="6844" marB="0" anchor="b"/>
                </a:tc>
                <a:extLst>
                  <a:ext uri="{0D108BD9-81ED-4DB2-BD59-A6C34878D82A}">
                    <a16:rowId xmlns:a16="http://schemas.microsoft.com/office/drawing/2014/main" val="515480512"/>
                  </a:ext>
                </a:extLst>
              </a:tr>
              <a:tr h="225863">
                <a:tc>
                  <a:txBody>
                    <a:bodyPr/>
                    <a:lstStyle/>
                    <a:p>
                      <a:pPr algn="r" fontAlgn="b"/>
                      <a:r>
                        <a:rPr lang="en-GB" sz="1000" u="none" strike="noStrike" dirty="0">
                          <a:effectLst/>
                        </a:rPr>
                        <a:t>30</a:t>
                      </a:r>
                      <a:endParaRPr lang="en-GB" sz="1000" b="0" i="0" u="none" strike="noStrike" dirty="0">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733</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6</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LB264 - Resolution for CIDs assigned to Abhi</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Abhishek Patil (Qualcomm)</a:t>
                      </a:r>
                      <a:endParaRPr lang="en-GB" sz="1000" b="0" i="0" u="none" strike="noStrike">
                        <a:effectLst/>
                        <a:latin typeface="Arial" panose="020B0604020202020204" pitchFamily="34" charset="0"/>
                      </a:endParaRPr>
                    </a:p>
                  </a:txBody>
                  <a:tcPr marL="6844" marR="6844" marT="6844" marB="0" anchor="b"/>
                </a:tc>
                <a:tc>
                  <a:txBody>
                    <a:bodyPr/>
                    <a:lstStyle/>
                    <a:p>
                      <a:pPr algn="r" fontAlgn="b"/>
                      <a:endParaRPr lang="en-GB" sz="1000" b="0" i="0" u="none" strike="noStrike">
                        <a:effectLst/>
                        <a:latin typeface="Arial" panose="020B0604020202020204" pitchFamily="34" charset="0"/>
                      </a:endParaRPr>
                    </a:p>
                  </a:txBody>
                  <a:tcPr marL="6844" marR="6844" marT="6844" marB="0" anchor="b"/>
                </a:tc>
                <a:extLst>
                  <a:ext uri="{0D108BD9-81ED-4DB2-BD59-A6C34878D82A}">
                    <a16:rowId xmlns:a16="http://schemas.microsoft.com/office/drawing/2014/main" val="3267153160"/>
                  </a:ext>
                </a:extLst>
              </a:tr>
              <a:tr h="225863">
                <a:tc>
                  <a:txBody>
                    <a:bodyPr/>
                    <a:lstStyle/>
                    <a:p>
                      <a:pPr algn="r" fontAlgn="b"/>
                      <a:r>
                        <a:rPr lang="en-GB" sz="1000" u="none" strike="noStrike">
                          <a:effectLst/>
                        </a:rPr>
                        <a:t>31</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715</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9</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LB264 - Resolution for CIDs assigned to Abhi</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dirty="0">
                          <a:effectLst/>
                        </a:rPr>
                        <a:t>Abhishek Patil (Qualcomm)</a:t>
                      </a:r>
                      <a:endParaRPr lang="en-GB" sz="1000" b="0" i="0" u="none" strike="noStrike" dirty="0">
                        <a:effectLst/>
                        <a:latin typeface="Arial" panose="020B0604020202020204" pitchFamily="34" charset="0"/>
                      </a:endParaRPr>
                    </a:p>
                  </a:txBody>
                  <a:tcPr marL="6844" marR="6844" marT="6844" marB="0" anchor="b"/>
                </a:tc>
                <a:tc>
                  <a:txBody>
                    <a:bodyPr/>
                    <a:lstStyle/>
                    <a:p>
                      <a:pPr algn="r" fontAlgn="b"/>
                      <a:endParaRPr lang="en-GB" sz="1000" b="0" i="0" u="none" strike="noStrike">
                        <a:effectLst/>
                        <a:latin typeface="Arial" panose="020B0604020202020204" pitchFamily="34" charset="0"/>
                      </a:endParaRPr>
                    </a:p>
                  </a:txBody>
                  <a:tcPr marL="6844" marR="6844" marT="6844" marB="0" anchor="b"/>
                </a:tc>
                <a:extLst>
                  <a:ext uri="{0D108BD9-81ED-4DB2-BD59-A6C34878D82A}">
                    <a16:rowId xmlns:a16="http://schemas.microsoft.com/office/drawing/2014/main" val="4260202945"/>
                  </a:ext>
                </a:extLst>
              </a:tr>
              <a:tr h="225863">
                <a:tc>
                  <a:txBody>
                    <a:bodyPr/>
                    <a:lstStyle/>
                    <a:p>
                      <a:pPr algn="r" fontAlgn="b"/>
                      <a:r>
                        <a:rPr lang="en-GB" sz="1000" u="none" strike="noStrike">
                          <a:effectLst/>
                        </a:rPr>
                        <a:t>110</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869</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1</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Proposed Spec text for CR Part 3</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dirty="0" err="1">
                          <a:effectLst/>
                        </a:rPr>
                        <a:t>Xiaofei</a:t>
                      </a:r>
                      <a:r>
                        <a:rPr lang="en-GB" sz="1000" u="none" strike="noStrike" dirty="0">
                          <a:effectLst/>
                        </a:rPr>
                        <a:t> WANG (</a:t>
                      </a:r>
                      <a:r>
                        <a:rPr lang="en-GB" sz="1000" u="none" strike="noStrike" dirty="0" err="1">
                          <a:effectLst/>
                        </a:rPr>
                        <a:t>InterDigital</a:t>
                      </a:r>
                      <a:r>
                        <a:rPr lang="en-GB" sz="1000" u="none" strike="noStrike" dirty="0">
                          <a:effectLst/>
                        </a:rPr>
                        <a:t>)</a:t>
                      </a:r>
                      <a:endParaRPr lang="en-GB" sz="1000" b="0" i="0" u="none" strike="noStrike" dirty="0">
                        <a:effectLst/>
                        <a:latin typeface="Arial" panose="020B0604020202020204" pitchFamily="34" charset="0"/>
                      </a:endParaRPr>
                    </a:p>
                  </a:txBody>
                  <a:tcPr marL="6844" marR="6844" marT="6844" marB="0" anchor="b"/>
                </a:tc>
                <a:tc>
                  <a:txBody>
                    <a:bodyPr/>
                    <a:lstStyle/>
                    <a:p>
                      <a:pPr algn="r" fontAlgn="b"/>
                      <a:endParaRPr lang="en-GB" sz="1000" b="0" i="0" u="none" strike="noStrike">
                        <a:effectLst/>
                        <a:latin typeface="Arial" panose="020B0604020202020204" pitchFamily="34" charset="0"/>
                      </a:endParaRPr>
                    </a:p>
                  </a:txBody>
                  <a:tcPr marL="6844" marR="6844" marT="6844" marB="0" anchor="b"/>
                </a:tc>
                <a:extLst>
                  <a:ext uri="{0D108BD9-81ED-4DB2-BD59-A6C34878D82A}">
                    <a16:rowId xmlns:a16="http://schemas.microsoft.com/office/drawing/2014/main" val="1715683109"/>
                  </a:ext>
                </a:extLst>
              </a:tr>
              <a:tr h="225863">
                <a:tc>
                  <a:txBody>
                    <a:bodyPr/>
                    <a:lstStyle/>
                    <a:p>
                      <a:pPr algn="r" fontAlgn="b"/>
                      <a:r>
                        <a:rPr lang="en-GB" sz="1000" u="none" strike="noStrike" dirty="0">
                          <a:effectLst/>
                        </a:rPr>
                        <a:t>111</a:t>
                      </a:r>
                      <a:endParaRPr lang="en-GB" sz="1000" b="0" i="0" u="none" strike="noStrike" dirty="0">
                        <a:effectLst/>
                        <a:latin typeface="Arial" panose="020B0604020202020204" pitchFamily="34" charset="0"/>
                      </a:endParaRPr>
                    </a:p>
                  </a:txBody>
                  <a:tcPr marL="6844" marR="6844" marT="6844"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868</a:t>
                      </a:r>
                      <a:endParaRPr lang="en-GB" sz="1000" b="0" i="0" u="none" strike="noStrike">
                        <a:effectLst/>
                        <a:latin typeface="Arial" panose="020B0604020202020204" pitchFamily="34" charset="0"/>
                      </a:endParaRPr>
                    </a:p>
                  </a:txBody>
                  <a:tcPr marL="6844" marR="6844" marT="6844" marB="0" anchor="b"/>
                </a:tc>
                <a:tc>
                  <a:txBody>
                    <a:bodyPr/>
                    <a:lstStyle/>
                    <a:p>
                      <a:pPr algn="r" fontAlgn="b"/>
                      <a:r>
                        <a:rPr lang="en-GB" sz="1000" u="none" strike="noStrike">
                          <a:effectLst/>
                        </a:rPr>
                        <a:t>1</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a:effectLst/>
                        </a:rPr>
                        <a:t>CR for Misc CIDs Part 3</a:t>
                      </a:r>
                      <a:endParaRPr lang="en-GB" sz="1000" b="0" i="0" u="none" strike="noStrike">
                        <a:effectLst/>
                        <a:latin typeface="Arial" panose="020B0604020202020204" pitchFamily="34" charset="0"/>
                      </a:endParaRPr>
                    </a:p>
                  </a:txBody>
                  <a:tcPr marL="6844" marR="6844" marT="6844" marB="0" anchor="b"/>
                </a:tc>
                <a:tc>
                  <a:txBody>
                    <a:bodyPr/>
                    <a:lstStyle/>
                    <a:p>
                      <a:pPr algn="l" fontAlgn="b"/>
                      <a:r>
                        <a:rPr lang="en-GB" sz="1000" u="none" strike="noStrike" dirty="0" err="1">
                          <a:effectLst/>
                        </a:rPr>
                        <a:t>Xiaofei</a:t>
                      </a:r>
                      <a:r>
                        <a:rPr lang="en-GB" sz="1000" u="none" strike="noStrike" dirty="0">
                          <a:effectLst/>
                        </a:rPr>
                        <a:t> WANG (</a:t>
                      </a:r>
                      <a:r>
                        <a:rPr lang="en-GB" sz="1000" u="none" strike="noStrike" dirty="0" err="1">
                          <a:effectLst/>
                        </a:rPr>
                        <a:t>InterDigital</a:t>
                      </a:r>
                      <a:r>
                        <a:rPr lang="en-GB" sz="1000" u="none" strike="noStrike" dirty="0">
                          <a:effectLst/>
                        </a:rPr>
                        <a:t>)</a:t>
                      </a:r>
                      <a:endParaRPr lang="en-GB" sz="1000" b="0" i="0" u="none" strike="noStrike" dirty="0">
                        <a:effectLst/>
                        <a:latin typeface="Arial" panose="020B0604020202020204" pitchFamily="34" charset="0"/>
                      </a:endParaRPr>
                    </a:p>
                  </a:txBody>
                  <a:tcPr marL="6844" marR="6844" marT="6844" marB="0" anchor="b"/>
                </a:tc>
                <a:tc>
                  <a:txBody>
                    <a:bodyPr/>
                    <a:lstStyle/>
                    <a:p>
                      <a:pPr algn="r" fontAlgn="b"/>
                      <a:endParaRPr lang="en-GB" sz="1000" b="0" i="0" u="none" strike="noStrike" dirty="0">
                        <a:effectLst/>
                        <a:latin typeface="Arial" panose="020B0604020202020204" pitchFamily="34" charset="0"/>
                      </a:endParaRPr>
                    </a:p>
                  </a:txBody>
                  <a:tcPr marL="6844" marR="6844" marT="6844" marB="0" anchor="b"/>
                </a:tc>
                <a:extLst>
                  <a:ext uri="{0D108BD9-81ED-4DB2-BD59-A6C34878D82A}">
                    <a16:rowId xmlns:a16="http://schemas.microsoft.com/office/drawing/2014/main" val="1064477302"/>
                  </a:ext>
                </a:extLst>
              </a:tr>
              <a:tr h="118635">
                <a:tc>
                  <a:txBody>
                    <a:bodyPr/>
                    <a:lstStyle/>
                    <a:p>
                      <a:pPr algn="l" fontAlgn="b"/>
                      <a:endParaRPr lang="en-GB" sz="1000" b="0" i="0" u="none" strike="noStrike" dirty="0">
                        <a:effectLst/>
                        <a:latin typeface="Arial" panose="020B0604020202020204" pitchFamily="34" charset="0"/>
                      </a:endParaRPr>
                    </a:p>
                  </a:txBody>
                  <a:tcPr marL="6844" marR="6844" marT="6844" marB="0" anchor="b"/>
                </a:tc>
                <a:tc>
                  <a:txBody>
                    <a:bodyPr/>
                    <a:lstStyle/>
                    <a:p>
                      <a:pPr algn="r" fontAlgn="b"/>
                      <a:endParaRPr lang="en-GB" sz="1000" b="0" i="0" u="none" strike="noStrike" dirty="0">
                        <a:effectLst/>
                        <a:latin typeface="Arial" panose="020B0604020202020204" pitchFamily="34" charset="0"/>
                      </a:endParaRPr>
                    </a:p>
                  </a:txBody>
                  <a:tcPr marL="6844" marR="6844" marT="6844" marB="0" anchor="b"/>
                </a:tc>
                <a:tc>
                  <a:txBody>
                    <a:bodyPr/>
                    <a:lstStyle/>
                    <a:p>
                      <a:pPr algn="r" fontAlgn="b"/>
                      <a:endParaRPr lang="en-GB" sz="1000" b="0" i="0" u="none" strike="noStrike" dirty="0">
                        <a:effectLst/>
                        <a:latin typeface="Arial" panose="020B0604020202020204" pitchFamily="34" charset="0"/>
                      </a:endParaRPr>
                    </a:p>
                  </a:txBody>
                  <a:tcPr marL="6844" marR="6844" marT="6844" marB="0" anchor="b"/>
                </a:tc>
                <a:tc>
                  <a:txBody>
                    <a:bodyPr/>
                    <a:lstStyle/>
                    <a:p>
                      <a:pPr algn="r" fontAlgn="b"/>
                      <a:endParaRPr lang="en-GB" sz="1000" b="0" i="0" u="none" strike="noStrike" dirty="0">
                        <a:effectLst/>
                        <a:latin typeface="Arial" panose="020B0604020202020204" pitchFamily="34" charset="0"/>
                      </a:endParaRPr>
                    </a:p>
                  </a:txBody>
                  <a:tcPr marL="6844" marR="6844" marT="6844" marB="0" anchor="b"/>
                </a:tc>
                <a:tc>
                  <a:txBody>
                    <a:bodyPr/>
                    <a:lstStyle/>
                    <a:p>
                      <a:pPr algn="l" fontAlgn="b"/>
                      <a:endParaRPr lang="en-GB" sz="1000" b="0" i="0" u="none" strike="noStrike" dirty="0">
                        <a:effectLst/>
                        <a:latin typeface="Arial" panose="020B0604020202020204" pitchFamily="34" charset="0"/>
                      </a:endParaRPr>
                    </a:p>
                  </a:txBody>
                  <a:tcPr marL="6844" marR="6844" marT="6844" marB="0" anchor="b"/>
                </a:tc>
                <a:tc>
                  <a:txBody>
                    <a:bodyPr/>
                    <a:lstStyle/>
                    <a:p>
                      <a:pPr algn="l" fontAlgn="b"/>
                      <a:endParaRPr lang="en-GB" sz="1000" b="0" i="0" u="none" strike="noStrike" dirty="0">
                        <a:effectLst/>
                        <a:latin typeface="Arial" panose="020B0604020202020204" pitchFamily="34" charset="0"/>
                      </a:endParaRPr>
                    </a:p>
                  </a:txBody>
                  <a:tcPr marL="6844" marR="6844" marT="6844" marB="0" anchor="b"/>
                </a:tc>
                <a:tc>
                  <a:txBody>
                    <a:bodyPr/>
                    <a:lstStyle/>
                    <a:p>
                      <a:pPr algn="r" fontAlgn="b"/>
                      <a:endParaRPr lang="en-GB" sz="1000" b="0" i="0" u="none" strike="noStrike" dirty="0">
                        <a:effectLst/>
                        <a:latin typeface="Arial" panose="020B0604020202020204" pitchFamily="34" charset="0"/>
                      </a:endParaRPr>
                    </a:p>
                  </a:txBody>
                  <a:tcPr marL="6844" marR="6844" marT="6844" marB="0" anchor="b"/>
                </a:tc>
                <a:extLst>
                  <a:ext uri="{0D108BD9-81ED-4DB2-BD59-A6C34878D82A}">
                    <a16:rowId xmlns:a16="http://schemas.microsoft.com/office/drawing/2014/main" val="3552031454"/>
                  </a:ext>
                </a:extLst>
              </a:tr>
            </a:tbl>
          </a:graphicData>
        </a:graphic>
      </p:graphicFrame>
    </p:spTree>
    <p:extLst>
      <p:ext uri="{BB962C8B-B14F-4D97-AF65-F5344CB8AC3E}">
        <p14:creationId xmlns:p14="http://schemas.microsoft.com/office/powerpoint/2010/main" val="938269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4574</TotalTime>
  <Words>2305</Words>
  <Application>Microsoft Macintosh PowerPoint</Application>
  <PresentationFormat>On-screen Show (16:9)</PresentationFormat>
  <Paragraphs>306</Paragraphs>
  <Slides>24</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Monotype Sorts</vt:lpstr>
      <vt:lpstr>Times New Roman</vt:lpstr>
      <vt:lpstr>802-11-BCS-Chair-Slides-Template</vt:lpstr>
      <vt:lpstr>Document</vt:lpstr>
      <vt:lpstr>Agenda TGbc Telco June 21,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Comment Resolution</vt:lpstr>
      <vt:lpstr>AOB</vt:lpstr>
      <vt:lpstr>Adjourn</vt:lpstr>
      <vt:lpstr>Timeline</vt:lpstr>
      <vt:lpstr>Current TGbc Schedule (Revision as of 2022-05-03)</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438</cp:revision>
  <cp:lastPrinted>1601-01-01T00:00:00Z</cp:lastPrinted>
  <dcterms:created xsi:type="dcterms:W3CDTF">2020-02-25T15:01:23Z</dcterms:created>
  <dcterms:modified xsi:type="dcterms:W3CDTF">2022-06-20T13:25:19Z</dcterms:modified>
  <cp:category/>
</cp:coreProperties>
</file>