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89" r:id="rId3"/>
    <p:sldId id="290" r:id="rId4"/>
    <p:sldId id="295" r:id="rId5"/>
    <p:sldId id="303" r:id="rId6"/>
    <p:sldId id="304" r:id="rId7"/>
    <p:sldId id="291" r:id="rId8"/>
    <p:sldId id="296" r:id="rId9"/>
    <p:sldId id="297" r:id="rId10"/>
    <p:sldId id="299" r:id="rId11"/>
    <p:sldId id="307" r:id="rId12"/>
    <p:sldId id="301" r:id="rId13"/>
    <p:sldId id="300" r:id="rId14"/>
    <p:sldId id="305" r:id="rId15"/>
    <p:sldId id="306" r:id="rId1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727" autoAdjust="0"/>
  </p:normalViewPr>
  <p:slideViewPr>
    <p:cSldViewPr>
      <p:cViewPr varScale="1">
        <p:scale>
          <a:sx n="114" d="100"/>
          <a:sy n="114" d="100"/>
        </p:scale>
        <p:origin x="2046" y="10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June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June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June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802.11-22/0908r1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June 2022</a:t>
            </a:r>
            <a:endParaRPr lang="en-US" sz="1800" dirty="0"/>
          </a:p>
        </p:txBody>
      </p:sp>
      <p:sp>
        <p:nvSpPr>
          <p:cNvPr id="3077" name="Rectangle 2"/>
          <p:cNvSpPr>
            <a:spLocks noGrp="1" noChangeArrowheads="1"/>
          </p:cNvSpPr>
          <p:nvPr>
            <p:ph type="title"/>
          </p:nvPr>
        </p:nvSpPr>
        <p:spPr>
          <a:xfrm>
            <a:off x="685800" y="838200"/>
            <a:ext cx="7772400" cy="1066800"/>
          </a:xfrm>
          <a:noFill/>
        </p:spPr>
        <p:txBody>
          <a:bodyPr/>
          <a:lstStyle/>
          <a:p>
            <a:r>
              <a:rPr lang="en-US" dirty="0"/>
              <a:t>TG </a:t>
            </a:r>
            <a:r>
              <a:rPr lang="en-US" dirty="0" err="1"/>
              <a:t>bh</a:t>
            </a:r>
            <a:br>
              <a:rPr lang="en-US" dirty="0"/>
            </a:br>
            <a:r>
              <a:rPr lang="en-US" dirty="0"/>
              <a:t>Multiple Schemes for </a:t>
            </a:r>
            <a:r>
              <a:rPr lang="en-US" dirty="0" err="1"/>
              <a:t>TGbh</a:t>
            </a:r>
            <a:endParaRPr lang="en-US" dirty="0"/>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a:t>Date:</a:t>
            </a:r>
            <a:r>
              <a:rPr lang="en-US" sz="2000" b="0" dirty="0"/>
              <a:t> 2022-06</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825856320"/>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CC3136-F27C-B140-C06D-6C1D973EFCE0}"/>
              </a:ext>
            </a:extLst>
          </p:cNvPr>
          <p:cNvSpPr>
            <a:spLocks noGrp="1"/>
          </p:cNvSpPr>
          <p:nvPr>
            <p:ph idx="1"/>
          </p:nvPr>
        </p:nvSpPr>
        <p:spPr>
          <a:xfrm>
            <a:off x="616591" y="1371600"/>
            <a:ext cx="7772400" cy="4800600"/>
          </a:xfrm>
        </p:spPr>
        <p:txBody>
          <a:bodyPr/>
          <a:lstStyle/>
          <a:p>
            <a:pPr marL="0" indent="0">
              <a:buNone/>
            </a:pPr>
            <a:r>
              <a:rPr lang="en-US" sz="2000" dirty="0"/>
              <a:t>AP only</a:t>
            </a:r>
          </a:p>
          <a:p>
            <a:pPr marL="457200" indent="-457200">
              <a:buFont typeface="+mj-lt"/>
              <a:buAutoNum type="arabicPeriod"/>
            </a:pPr>
            <a:r>
              <a:rPr lang="en-US" sz="2000" dirty="0"/>
              <a:t>We can assume that the Network should know which solution is required from the Application or Use Case – NGID and MAAD. </a:t>
            </a:r>
          </a:p>
          <a:p>
            <a:pPr lvl="1"/>
            <a:r>
              <a:rPr lang="en-US" sz="1800" dirty="0"/>
              <a:t>E.g., if pre-association required or not.  (i.e., MAAD or IRMA desired)</a:t>
            </a:r>
          </a:p>
          <a:p>
            <a:pPr lvl="1"/>
            <a:r>
              <a:rPr lang="en-US" sz="1800" dirty="0"/>
              <a:t>Both use msg 3 and clear which is in use </a:t>
            </a:r>
          </a:p>
          <a:p>
            <a:pPr lvl="2"/>
            <a:r>
              <a:rPr lang="en-US" sz="1600" dirty="0"/>
              <a:t>NGID KDE or MAAD KDE</a:t>
            </a:r>
          </a:p>
          <a:p>
            <a:pPr marL="457200" indent="-457200">
              <a:buFont typeface="+mj-lt"/>
              <a:buAutoNum type="arabicPeriod"/>
            </a:pPr>
            <a:r>
              <a:rPr lang="en-US" sz="2000" dirty="0"/>
              <a:t>If there is no interest in the STA having control, then strong case to be made for just NGID and MAAD.</a:t>
            </a:r>
          </a:p>
          <a:p>
            <a:pPr marL="457200" indent="-457200">
              <a:buFont typeface="+mj-lt"/>
              <a:buAutoNum type="arabicPeriod"/>
            </a:pPr>
            <a:endParaRPr lang="en-US" sz="2000" dirty="0"/>
          </a:p>
          <a:p>
            <a:pPr marL="0" indent="0">
              <a:buNone/>
            </a:pPr>
            <a:r>
              <a:rPr lang="en-US" sz="2000" dirty="0"/>
              <a:t>STA allowed</a:t>
            </a:r>
          </a:p>
          <a:p>
            <a:pPr marL="457200" indent="-457200">
              <a:buFont typeface="+mj-lt"/>
              <a:buAutoNum type="arabicPeriod"/>
            </a:pPr>
            <a:r>
              <a:rPr lang="en-US" sz="2000" dirty="0"/>
              <a:t>However, if some STAs want to control their MAC Addresses (not happy to be allocated a MAC Address as in MAAD), then NGID, MAAD and IRMA should be supported</a:t>
            </a:r>
          </a:p>
          <a:p>
            <a:pPr marL="1200150" lvl="2" indent="-457200"/>
            <a:r>
              <a:rPr lang="en-US" sz="1600" dirty="0"/>
              <a:t>IRMA KDE in msg 2, then STA decides MAAD or IRMA</a:t>
            </a:r>
          </a:p>
          <a:p>
            <a:pPr marL="1200150" lvl="2" indent="-457200"/>
            <a:endParaRPr lang="en-US" sz="1600" dirty="0"/>
          </a:p>
          <a:p>
            <a:pPr marL="0" indent="0">
              <a:buNone/>
            </a:pPr>
            <a:endParaRPr lang="en-US" sz="2200" dirty="0"/>
          </a:p>
        </p:txBody>
      </p:sp>
      <p:sp>
        <p:nvSpPr>
          <p:cNvPr id="3" name="Title 2">
            <a:extLst>
              <a:ext uri="{FF2B5EF4-FFF2-40B4-BE49-F238E27FC236}">
                <a16:creationId xmlns:a16="http://schemas.microsoft.com/office/drawing/2014/main" id="{31682BC3-4D38-3749-E7EA-292E546E35F8}"/>
              </a:ext>
            </a:extLst>
          </p:cNvPr>
          <p:cNvSpPr>
            <a:spLocks noGrp="1"/>
          </p:cNvSpPr>
          <p:nvPr>
            <p:ph type="title"/>
          </p:nvPr>
        </p:nvSpPr>
        <p:spPr>
          <a:xfrm>
            <a:off x="685800" y="685800"/>
            <a:ext cx="7772400" cy="533400"/>
          </a:xfrm>
        </p:spPr>
        <p:txBody>
          <a:bodyPr/>
          <a:lstStyle/>
          <a:p>
            <a:r>
              <a:rPr lang="en-US" dirty="0"/>
              <a:t>What should AP and STA support?</a:t>
            </a:r>
          </a:p>
        </p:txBody>
      </p:sp>
      <p:sp>
        <p:nvSpPr>
          <p:cNvPr id="4" name="Date Placeholder 3">
            <a:extLst>
              <a:ext uri="{FF2B5EF4-FFF2-40B4-BE49-F238E27FC236}">
                <a16:creationId xmlns:a16="http://schemas.microsoft.com/office/drawing/2014/main" id="{0067445C-525E-DCF5-4EA0-92FEDBDC58A2}"/>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C5051E69-0A07-9340-4383-6AD328EE58F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2863448-1173-57EB-2F6D-5C0FE083C45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7235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F8E3EE-BA2B-230F-BBC3-22775BB2667C}"/>
              </a:ext>
            </a:extLst>
          </p:cNvPr>
          <p:cNvSpPr>
            <a:spLocks noGrp="1"/>
          </p:cNvSpPr>
          <p:nvPr>
            <p:ph idx="1"/>
          </p:nvPr>
        </p:nvSpPr>
        <p:spPr>
          <a:xfrm>
            <a:off x="685800" y="1371600"/>
            <a:ext cx="7772400" cy="4724400"/>
          </a:xfrm>
        </p:spPr>
        <p:txBody>
          <a:bodyPr/>
          <a:lstStyle/>
          <a:p>
            <a:pPr marL="0" indent="0">
              <a:buNone/>
            </a:pPr>
            <a:r>
              <a:rPr lang="en-US" sz="2000" dirty="0"/>
              <a:t>Propose we set IRMA in msg 2, the AP is still effectively in control, but STA, if it wants can choose IRM over MAAD;</a:t>
            </a:r>
          </a:p>
          <a:p>
            <a:r>
              <a:rPr lang="en-US" sz="2000" dirty="0"/>
              <a:t>AP advertises NGID only – then NGID only it is</a:t>
            </a:r>
          </a:p>
          <a:p>
            <a:r>
              <a:rPr lang="en-US" sz="2000" dirty="0"/>
              <a:t>AP advertises NGID and MAAD -  does not allow IRM</a:t>
            </a:r>
          </a:p>
          <a:p>
            <a:r>
              <a:rPr lang="en-US" sz="2000" dirty="0"/>
              <a:t>AP advertises NGID and IRM – AP lets STA do IRM</a:t>
            </a:r>
          </a:p>
          <a:p>
            <a:r>
              <a:rPr lang="en-US" sz="2000" dirty="0"/>
              <a:t>AP advertises NGID, MAAD &amp; IRM – AP OK if STA chooses IRM</a:t>
            </a:r>
          </a:p>
          <a:p>
            <a:pPr marL="0" indent="0">
              <a:buNone/>
            </a:pPr>
            <a:r>
              <a:rPr lang="en-US" sz="2000" dirty="0"/>
              <a:t>STA should advertise support as follows:</a:t>
            </a:r>
          </a:p>
          <a:p>
            <a:r>
              <a:rPr lang="en-US" sz="2000" dirty="0"/>
              <a:t>NGID and MAAD – cover all use cases but OK with AP setting the MAC address</a:t>
            </a:r>
          </a:p>
          <a:p>
            <a:r>
              <a:rPr lang="en-US" sz="2000" dirty="0"/>
              <a:t>NGID and IRM – STA wants to set its MAC address</a:t>
            </a:r>
          </a:p>
          <a:p>
            <a:r>
              <a:rPr lang="en-US" sz="2000" dirty="0"/>
              <a:t>NGID, MAAD and IRM – STA can select according to the network</a:t>
            </a:r>
          </a:p>
        </p:txBody>
      </p:sp>
      <p:sp>
        <p:nvSpPr>
          <p:cNvPr id="3" name="Title 2">
            <a:extLst>
              <a:ext uri="{FF2B5EF4-FFF2-40B4-BE49-F238E27FC236}">
                <a16:creationId xmlns:a16="http://schemas.microsoft.com/office/drawing/2014/main" id="{4812F978-7F62-816E-0608-B5328E3D6869}"/>
              </a:ext>
            </a:extLst>
          </p:cNvPr>
          <p:cNvSpPr>
            <a:spLocks noGrp="1"/>
          </p:cNvSpPr>
          <p:nvPr>
            <p:ph type="title"/>
          </p:nvPr>
        </p:nvSpPr>
        <p:spPr>
          <a:xfrm>
            <a:off x="685800" y="685800"/>
            <a:ext cx="7772400" cy="685800"/>
          </a:xfrm>
        </p:spPr>
        <p:txBody>
          <a:bodyPr/>
          <a:lstStyle/>
          <a:p>
            <a:r>
              <a:rPr lang="en-US" dirty="0"/>
              <a:t>AP and STA Proposal</a:t>
            </a:r>
          </a:p>
        </p:txBody>
      </p:sp>
      <p:sp>
        <p:nvSpPr>
          <p:cNvPr id="4" name="Date Placeholder 3">
            <a:extLst>
              <a:ext uri="{FF2B5EF4-FFF2-40B4-BE49-F238E27FC236}">
                <a16:creationId xmlns:a16="http://schemas.microsoft.com/office/drawing/2014/main" id="{E0129625-AAF5-DA47-3234-9BD6B83518A3}"/>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F44E7D22-3D32-60FC-1B3F-D9E3E277600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8079532-B021-2D15-088B-1A8A8766F59B}"/>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3831293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AD9627-C891-118F-C9CE-0ABB622745AA}"/>
              </a:ext>
            </a:extLst>
          </p:cNvPr>
          <p:cNvSpPr>
            <a:spLocks noGrp="1"/>
          </p:cNvSpPr>
          <p:nvPr>
            <p:ph idx="1"/>
          </p:nvPr>
        </p:nvSpPr>
        <p:spPr>
          <a:xfrm>
            <a:off x="685800" y="1447800"/>
            <a:ext cx="7772400" cy="4876800"/>
          </a:xfrm>
        </p:spPr>
        <p:txBody>
          <a:bodyPr/>
          <a:lstStyle/>
          <a:p>
            <a:pPr marL="0" indent="0">
              <a:buNone/>
            </a:pPr>
            <a:r>
              <a:rPr lang="en-US" dirty="0"/>
              <a:t>If TG agrees that STA should sometimes make decisions, then draft could include NGID, MAAD and IRMA (Case 2)</a:t>
            </a:r>
          </a:p>
          <a:p>
            <a:pPr marL="857250" lvl="1" indent="-457200"/>
            <a:r>
              <a:rPr lang="en-US" dirty="0"/>
              <a:t>IRMA KDE is then sent in msg 2</a:t>
            </a:r>
          </a:p>
          <a:p>
            <a:pPr marL="857250" lvl="1" indent="-457200"/>
            <a:endParaRPr lang="en-US" dirty="0"/>
          </a:p>
          <a:p>
            <a:pPr marL="457200" indent="-457200"/>
            <a:r>
              <a:rPr lang="en-US" dirty="0"/>
              <a:t>All combinations of schemes in AP and STA are then straightforward.</a:t>
            </a:r>
          </a:p>
          <a:p>
            <a:endParaRPr lang="en-US" dirty="0"/>
          </a:p>
          <a:p>
            <a:pPr marL="0" indent="0">
              <a:buNone/>
            </a:pPr>
            <a:r>
              <a:rPr lang="en-US" dirty="0">
                <a:solidFill>
                  <a:srgbClr val="00B050"/>
                </a:solidFill>
              </a:rPr>
              <a:t>SIMPLE, </a:t>
            </a:r>
          </a:p>
          <a:p>
            <a:r>
              <a:rPr lang="en-US" dirty="0">
                <a:solidFill>
                  <a:srgbClr val="00B050"/>
                </a:solidFill>
              </a:rPr>
              <a:t>NO NEGOTIATIONS, </a:t>
            </a:r>
          </a:p>
          <a:p>
            <a:r>
              <a:rPr lang="en-US" dirty="0">
                <a:solidFill>
                  <a:srgbClr val="00B050"/>
                </a:solidFill>
              </a:rPr>
              <a:t>NO COMPUTATIONS</a:t>
            </a:r>
          </a:p>
        </p:txBody>
      </p:sp>
      <p:sp>
        <p:nvSpPr>
          <p:cNvPr id="3" name="Title 2">
            <a:extLst>
              <a:ext uri="{FF2B5EF4-FFF2-40B4-BE49-F238E27FC236}">
                <a16:creationId xmlns:a16="http://schemas.microsoft.com/office/drawing/2014/main" id="{8264F66D-5384-EC8E-72A8-B985F4EEAB27}"/>
              </a:ext>
            </a:extLst>
          </p:cNvPr>
          <p:cNvSpPr>
            <a:spLocks noGrp="1"/>
          </p:cNvSpPr>
          <p:nvPr>
            <p:ph type="title"/>
          </p:nvPr>
        </p:nvSpPr>
        <p:spPr>
          <a:xfrm>
            <a:off x="685800" y="685800"/>
            <a:ext cx="7772400" cy="609600"/>
          </a:xfrm>
        </p:spPr>
        <p:txBody>
          <a:bodyPr/>
          <a:lstStyle/>
          <a:p>
            <a:r>
              <a:rPr lang="en-US" dirty="0"/>
              <a:t>Simple Solution</a:t>
            </a:r>
          </a:p>
        </p:txBody>
      </p:sp>
      <p:sp>
        <p:nvSpPr>
          <p:cNvPr id="4" name="Date Placeholder 3">
            <a:extLst>
              <a:ext uri="{FF2B5EF4-FFF2-40B4-BE49-F238E27FC236}">
                <a16:creationId xmlns:a16="http://schemas.microsoft.com/office/drawing/2014/main" id="{64837F1D-D09C-4322-9B85-C5200132FDA0}"/>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EF2BD500-41C0-23F9-2208-7098993251CB}"/>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26D7C4F-142E-2095-7B4A-43BB77A62151}"/>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2444438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9592F8-E827-C03A-94E6-D4413474779E}"/>
              </a:ext>
            </a:extLst>
          </p:cNvPr>
          <p:cNvSpPr>
            <a:spLocks noGrp="1"/>
          </p:cNvSpPr>
          <p:nvPr>
            <p:ph idx="1"/>
          </p:nvPr>
        </p:nvSpPr>
        <p:spPr/>
        <p:txBody>
          <a:bodyPr/>
          <a:lstStyle/>
          <a:p>
            <a:r>
              <a:rPr lang="en-US" dirty="0"/>
              <a:t>Given that multiple schemes can be easily be accommodated, should </a:t>
            </a:r>
            <a:r>
              <a:rPr lang="en-US" dirty="0" err="1"/>
              <a:t>TGbh</a:t>
            </a:r>
            <a:r>
              <a:rPr lang="en-US" dirty="0"/>
              <a:t> include more than one scheme such that pre-association use cases may be addressed?</a:t>
            </a:r>
          </a:p>
          <a:p>
            <a:r>
              <a:rPr lang="en-US" dirty="0"/>
              <a:t>Y/N/A</a:t>
            </a:r>
          </a:p>
        </p:txBody>
      </p:sp>
      <p:sp>
        <p:nvSpPr>
          <p:cNvPr id="3" name="Title 2">
            <a:extLst>
              <a:ext uri="{FF2B5EF4-FFF2-40B4-BE49-F238E27FC236}">
                <a16:creationId xmlns:a16="http://schemas.microsoft.com/office/drawing/2014/main" id="{42D86BA6-330E-D80F-ED61-34E3512F3666}"/>
              </a:ext>
            </a:extLst>
          </p:cNvPr>
          <p:cNvSpPr>
            <a:spLocks noGrp="1"/>
          </p:cNvSpPr>
          <p:nvPr>
            <p:ph type="title"/>
          </p:nvPr>
        </p:nvSpPr>
        <p:spPr/>
        <p:txBody>
          <a:bodyPr/>
          <a:lstStyle/>
          <a:p>
            <a:r>
              <a:rPr lang="en-US" dirty="0"/>
              <a:t>Straw Poll 1</a:t>
            </a:r>
          </a:p>
        </p:txBody>
      </p:sp>
      <p:sp>
        <p:nvSpPr>
          <p:cNvPr id="4" name="Date Placeholder 3">
            <a:extLst>
              <a:ext uri="{FF2B5EF4-FFF2-40B4-BE49-F238E27FC236}">
                <a16:creationId xmlns:a16="http://schemas.microsoft.com/office/drawing/2014/main" id="{404E6C85-C7CF-3109-14B4-815B6C75215C}"/>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DE543392-8281-F6D0-846E-0317CB8FB2E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40C292F-F0CF-9B24-43CA-226E8496B7A2}"/>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3679714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C3708D-7659-29AD-8E0F-BFD064FD54C6}"/>
              </a:ext>
            </a:extLst>
          </p:cNvPr>
          <p:cNvSpPr>
            <a:spLocks noGrp="1"/>
          </p:cNvSpPr>
          <p:nvPr>
            <p:ph idx="1"/>
          </p:nvPr>
        </p:nvSpPr>
        <p:spPr>
          <a:xfrm>
            <a:off x="685800" y="1524000"/>
            <a:ext cx="7772400" cy="4572000"/>
          </a:xfrm>
        </p:spPr>
        <p:txBody>
          <a:bodyPr/>
          <a:lstStyle/>
          <a:p>
            <a:r>
              <a:rPr lang="en-US" dirty="0"/>
              <a:t>On the understanding that some STAs may not want to have their MAC Address allocated for them, but others are OK with that, should </a:t>
            </a:r>
            <a:r>
              <a:rPr lang="en-US" dirty="0" err="1"/>
              <a:t>TGbh</a:t>
            </a:r>
            <a:r>
              <a:rPr lang="en-US" dirty="0"/>
              <a:t> include a “pre-association” scheme where the STA can choose to allocate its MAC address?</a:t>
            </a:r>
          </a:p>
          <a:p>
            <a:r>
              <a:rPr lang="en-US" dirty="0"/>
              <a:t>Y/N/A</a:t>
            </a:r>
          </a:p>
          <a:p>
            <a:endParaRPr lang="en-US" sz="1800" dirty="0"/>
          </a:p>
          <a:p>
            <a:r>
              <a:rPr lang="en-US" sz="1800" dirty="0"/>
              <a:t>Note 1: For example, in the MAAD scheme the AP allocates the MAC address for the STA to use the next association, whereas in the IRM scheme, the STA tells the AP what MAC address the STA will use in the next association.  Should </a:t>
            </a:r>
            <a:r>
              <a:rPr lang="en-US" sz="1800" dirty="0" err="1"/>
              <a:t>TGbh</a:t>
            </a:r>
            <a:r>
              <a:rPr lang="en-US" sz="1800" dirty="0"/>
              <a:t> cater for both these options (answer Yes)  or just allow the AP to decide (answer No)?</a:t>
            </a:r>
          </a:p>
          <a:p>
            <a:r>
              <a:rPr lang="en-US" sz="1800" dirty="0"/>
              <a:t>Note 2:  Even if STA is allowed to choose the scheme, it may still choose to let the AP allocate the MAC address (see slide 7)</a:t>
            </a:r>
          </a:p>
          <a:p>
            <a:endParaRPr lang="en-US" dirty="0"/>
          </a:p>
        </p:txBody>
      </p:sp>
      <p:sp>
        <p:nvSpPr>
          <p:cNvPr id="3" name="Title 2">
            <a:extLst>
              <a:ext uri="{FF2B5EF4-FFF2-40B4-BE49-F238E27FC236}">
                <a16:creationId xmlns:a16="http://schemas.microsoft.com/office/drawing/2014/main" id="{2FC6044C-5547-97FB-E4A3-A6F465F6D8DD}"/>
              </a:ext>
            </a:extLst>
          </p:cNvPr>
          <p:cNvSpPr>
            <a:spLocks noGrp="1"/>
          </p:cNvSpPr>
          <p:nvPr>
            <p:ph type="title"/>
          </p:nvPr>
        </p:nvSpPr>
        <p:spPr>
          <a:xfrm>
            <a:off x="685800" y="685800"/>
            <a:ext cx="7772400" cy="685800"/>
          </a:xfrm>
        </p:spPr>
        <p:txBody>
          <a:bodyPr/>
          <a:lstStyle/>
          <a:p>
            <a:r>
              <a:rPr lang="en-US" dirty="0"/>
              <a:t>Straw Poll 2</a:t>
            </a:r>
          </a:p>
        </p:txBody>
      </p:sp>
      <p:sp>
        <p:nvSpPr>
          <p:cNvPr id="4" name="Date Placeholder 3">
            <a:extLst>
              <a:ext uri="{FF2B5EF4-FFF2-40B4-BE49-F238E27FC236}">
                <a16:creationId xmlns:a16="http://schemas.microsoft.com/office/drawing/2014/main" id="{60E508D8-BEFF-B6C5-0EB8-095E6114D2C0}"/>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D1FA92A3-803E-D3F8-AFF4-E59395611F9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1C93ACC7-5788-C3F6-EEF7-7B356DF5B2E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4173853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FCC479-8C71-2AC6-0743-3666A36FD42F}"/>
              </a:ext>
            </a:extLst>
          </p:cNvPr>
          <p:cNvSpPr>
            <a:spLocks noGrp="1"/>
          </p:cNvSpPr>
          <p:nvPr>
            <p:ph idx="1"/>
          </p:nvPr>
        </p:nvSpPr>
        <p:spPr/>
        <p:txBody>
          <a:bodyPr/>
          <a:lstStyle/>
          <a:p>
            <a:r>
              <a:rPr lang="en-US" dirty="0"/>
              <a:t>Given that the NGID, MAAD and IRM schemes can all be supported together, with no negotiation required, do you support going forward with these schemes for the </a:t>
            </a:r>
            <a:r>
              <a:rPr lang="en-US" dirty="0" err="1"/>
              <a:t>TGbh</a:t>
            </a:r>
            <a:r>
              <a:rPr lang="en-US" dirty="0"/>
              <a:t> draft?</a:t>
            </a:r>
          </a:p>
          <a:p>
            <a:r>
              <a:rPr lang="en-US" dirty="0"/>
              <a:t>Y/N/A</a:t>
            </a:r>
          </a:p>
          <a:p>
            <a:endParaRPr lang="en-US" dirty="0"/>
          </a:p>
          <a:p>
            <a:r>
              <a:rPr lang="en-US" sz="1800" dirty="0"/>
              <a:t>Note 1: Amend or run this Straw Poll 3 accordingly based upon Straw polls 1 and 2.</a:t>
            </a:r>
          </a:p>
          <a:p>
            <a:r>
              <a:rPr lang="en-US" sz="1800" dirty="0"/>
              <a:t>Note 2:  Text exists for each scheme (MAAD and IRM) and new text will be written to explain how they co-exist and how they work together, as per this presentation and the Straw Polls.</a:t>
            </a:r>
            <a:endParaRPr lang="en-US" dirty="0"/>
          </a:p>
        </p:txBody>
      </p:sp>
      <p:sp>
        <p:nvSpPr>
          <p:cNvPr id="3" name="Title 2">
            <a:extLst>
              <a:ext uri="{FF2B5EF4-FFF2-40B4-BE49-F238E27FC236}">
                <a16:creationId xmlns:a16="http://schemas.microsoft.com/office/drawing/2014/main" id="{F6CF6CC1-789D-5B47-E839-8A6888B89531}"/>
              </a:ext>
            </a:extLst>
          </p:cNvPr>
          <p:cNvSpPr>
            <a:spLocks noGrp="1"/>
          </p:cNvSpPr>
          <p:nvPr>
            <p:ph type="title"/>
          </p:nvPr>
        </p:nvSpPr>
        <p:spPr/>
        <p:txBody>
          <a:bodyPr/>
          <a:lstStyle/>
          <a:p>
            <a:r>
              <a:rPr lang="en-US" dirty="0"/>
              <a:t>Straw Poll 3</a:t>
            </a:r>
          </a:p>
        </p:txBody>
      </p:sp>
      <p:sp>
        <p:nvSpPr>
          <p:cNvPr id="4" name="Date Placeholder 3">
            <a:extLst>
              <a:ext uri="{FF2B5EF4-FFF2-40B4-BE49-F238E27FC236}">
                <a16:creationId xmlns:a16="http://schemas.microsoft.com/office/drawing/2014/main" id="{A062F96F-FAE2-2525-D5EE-92381FA0EC61}"/>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0E3BB701-4E7E-2F2B-25EB-6ED703B8FC5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B84D2C0-381B-5862-E984-B7726AFBDCF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2552889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199"/>
            <a:ext cx="7772400" cy="5256213"/>
          </a:xfrm>
        </p:spPr>
        <p:txBody>
          <a:bodyPr/>
          <a:lstStyle/>
          <a:p>
            <a:r>
              <a:rPr lang="en-US" sz="1800" dirty="0"/>
              <a:t>This presentation investigates how selection(s) may be made in the case that multiple solutions for </a:t>
            </a:r>
            <a:r>
              <a:rPr lang="en-US" sz="1800" dirty="0" err="1"/>
              <a:t>TGbh</a:t>
            </a:r>
            <a:r>
              <a:rPr lang="en-US" sz="1800" dirty="0"/>
              <a:t> are adopted</a:t>
            </a:r>
          </a:p>
          <a:p>
            <a:endParaRPr lang="en-US" sz="1800" dirty="0"/>
          </a:p>
          <a:p>
            <a:r>
              <a:rPr lang="en-US" sz="1800" dirty="0"/>
              <a:t>Three schemes considered NGID, MAAD</a:t>
            </a:r>
            <a:r>
              <a:rPr lang="en-US" sz="1800"/>
              <a:t>, IRM</a:t>
            </a:r>
            <a:endParaRPr lang="en-US" sz="1800" dirty="0"/>
          </a:p>
          <a:p>
            <a:pPr lvl="1"/>
            <a:r>
              <a:rPr lang="en-US" sz="1400" dirty="0"/>
              <a:t>Note that NGID and MAAD are completely compatible, and AP decides.</a:t>
            </a:r>
          </a:p>
          <a:p>
            <a:pPr lvl="1"/>
            <a:r>
              <a:rPr lang="en-US" sz="1400" dirty="0"/>
              <a:t>IRMA is similar but the STA decides.</a:t>
            </a:r>
          </a:p>
          <a:p>
            <a:endParaRPr lang="en-US" sz="1800" dirty="0"/>
          </a:p>
          <a:p>
            <a:pPr marL="800100" lvl="1" indent="-342900">
              <a:buFont typeface="+mj-lt"/>
              <a:buAutoNum type="arabicPeriod"/>
            </a:pPr>
            <a:endParaRPr lang="en-US" sz="1400" dirty="0"/>
          </a:p>
        </p:txBody>
      </p:sp>
      <p:sp>
        <p:nvSpPr>
          <p:cNvPr id="3" name="Title 2"/>
          <p:cNvSpPr>
            <a:spLocks noGrp="1"/>
          </p:cNvSpPr>
          <p:nvPr>
            <p:ph type="title"/>
          </p:nvPr>
        </p:nvSpPr>
        <p:spPr>
          <a:xfrm>
            <a:off x="685800" y="685800"/>
            <a:ext cx="7772400" cy="609600"/>
          </a:xfrm>
        </p:spPr>
        <p:txBody>
          <a:bodyPr/>
          <a:lstStyle/>
          <a:p>
            <a:r>
              <a:rPr lang="en-US" dirty="0"/>
              <a:t>Intro</a:t>
            </a:r>
          </a:p>
        </p:txBody>
      </p:sp>
      <p:sp>
        <p:nvSpPr>
          <p:cNvPr id="4" name="Date Placeholder 3"/>
          <p:cNvSpPr>
            <a:spLocks noGrp="1"/>
          </p:cNvSpPr>
          <p:nvPr>
            <p:ph type="dt" sz="half" idx="10"/>
          </p:nvPr>
        </p:nvSpPr>
        <p:spPr>
          <a:xfrm>
            <a:off x="696913" y="332601"/>
            <a:ext cx="878446" cy="276999"/>
          </a:xfrm>
        </p:spPr>
        <p:txBody>
          <a:bodyPr/>
          <a:lstStyle/>
          <a:p>
            <a:pPr>
              <a:defRPr/>
            </a:pPr>
            <a:r>
              <a:rPr lang="en-US"/>
              <a:t>June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E58216-307A-39B5-FD1F-16675E8791CA}"/>
              </a:ext>
            </a:extLst>
          </p:cNvPr>
          <p:cNvSpPr>
            <a:spLocks noGrp="1"/>
          </p:cNvSpPr>
          <p:nvPr>
            <p:ph idx="1"/>
          </p:nvPr>
        </p:nvSpPr>
        <p:spPr>
          <a:xfrm>
            <a:off x="771525" y="1208902"/>
            <a:ext cx="7772400" cy="5191897"/>
          </a:xfrm>
        </p:spPr>
        <p:txBody>
          <a:bodyPr/>
          <a:lstStyle/>
          <a:p>
            <a:r>
              <a:rPr lang="en-US" sz="2000" dirty="0"/>
              <a:t>NGID – AP first sends an ID (in msg 3), and STA sends that ID on every association (in msg 2 or 4)</a:t>
            </a:r>
          </a:p>
          <a:p>
            <a:r>
              <a:rPr lang="en-US" sz="2000" dirty="0"/>
              <a:t>MAAD – AP sends a new MAC address (in msg 3) every association and STA uses that as TA in the next association</a:t>
            </a:r>
          </a:p>
          <a:p>
            <a:pPr marL="57150" indent="0">
              <a:buNone/>
            </a:pPr>
            <a:r>
              <a:rPr lang="en-US" sz="2000" dirty="0"/>
              <a:t>NOTE:</a:t>
            </a:r>
          </a:p>
          <a:p>
            <a:pPr marL="400050"/>
            <a:r>
              <a:rPr lang="en-US" sz="2000" dirty="0"/>
              <a:t>Both can be used together</a:t>
            </a:r>
          </a:p>
          <a:p>
            <a:pPr marL="800100" lvl="1"/>
            <a:r>
              <a:rPr lang="en-US" sz="1800" dirty="0"/>
              <a:t>Pre-association and STA provides the ID each time</a:t>
            </a:r>
          </a:p>
          <a:p>
            <a:pPr marL="57150" indent="0">
              <a:buNone/>
            </a:pPr>
            <a:r>
              <a:rPr lang="en-US" sz="2000" dirty="0"/>
              <a:t>OR</a:t>
            </a:r>
          </a:p>
          <a:p>
            <a:pPr marL="400050"/>
            <a:r>
              <a:rPr lang="en-US" sz="2000" dirty="0"/>
              <a:t>AP decides which to use</a:t>
            </a:r>
          </a:p>
          <a:p>
            <a:pPr marL="800100" lvl="1"/>
            <a:r>
              <a:rPr lang="en-US" sz="1800" dirty="0"/>
              <a:t>assume that the upper layer APP would decide, i.e., is pre-association desired or not?</a:t>
            </a:r>
          </a:p>
          <a:p>
            <a:pPr marL="0" indent="0">
              <a:buNone/>
            </a:pPr>
            <a:r>
              <a:rPr lang="en-US" dirty="0"/>
              <a:t>	</a:t>
            </a:r>
          </a:p>
          <a:p>
            <a:pPr marL="0" indent="0">
              <a:buNone/>
            </a:pPr>
            <a:endParaRPr lang="en-US" dirty="0"/>
          </a:p>
        </p:txBody>
      </p:sp>
      <p:sp>
        <p:nvSpPr>
          <p:cNvPr id="3" name="Title 2">
            <a:extLst>
              <a:ext uri="{FF2B5EF4-FFF2-40B4-BE49-F238E27FC236}">
                <a16:creationId xmlns:a16="http://schemas.microsoft.com/office/drawing/2014/main" id="{38F1ED39-7356-BABB-91DE-1B7B30005734}"/>
              </a:ext>
            </a:extLst>
          </p:cNvPr>
          <p:cNvSpPr>
            <a:spLocks noGrp="1"/>
          </p:cNvSpPr>
          <p:nvPr>
            <p:ph type="title"/>
          </p:nvPr>
        </p:nvSpPr>
        <p:spPr>
          <a:xfrm>
            <a:off x="685800" y="685800"/>
            <a:ext cx="7772400" cy="534987"/>
          </a:xfrm>
        </p:spPr>
        <p:txBody>
          <a:bodyPr/>
          <a:lstStyle/>
          <a:p>
            <a:r>
              <a:rPr lang="en-US" dirty="0"/>
              <a:t>Case 1 – NGID and MAAD</a:t>
            </a:r>
          </a:p>
        </p:txBody>
      </p:sp>
      <p:sp>
        <p:nvSpPr>
          <p:cNvPr id="4" name="Date Placeholder 3">
            <a:extLst>
              <a:ext uri="{FF2B5EF4-FFF2-40B4-BE49-F238E27FC236}">
                <a16:creationId xmlns:a16="http://schemas.microsoft.com/office/drawing/2014/main" id="{761D9FE3-956F-6B4F-5CC9-3FA09B1039BE}"/>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438C8B34-9862-AE5C-A393-B0779E273DE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3E1F4DC-B5B6-B4BF-4F79-BDEDA8E84EF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855821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8962DF-F858-03F5-667B-553D56ABFA30}"/>
              </a:ext>
            </a:extLst>
          </p:cNvPr>
          <p:cNvSpPr>
            <a:spLocks noGrp="1"/>
          </p:cNvSpPr>
          <p:nvPr>
            <p:ph idx="1"/>
          </p:nvPr>
        </p:nvSpPr>
        <p:spPr>
          <a:xfrm>
            <a:off x="771525" y="1295400"/>
            <a:ext cx="7772400" cy="5029200"/>
          </a:xfrm>
        </p:spPr>
        <p:txBody>
          <a:bodyPr/>
          <a:lstStyle/>
          <a:p>
            <a:pPr marL="457200" indent="-457200">
              <a:buFont typeface="+mj-lt"/>
              <a:buAutoNum type="alphaUcPeriod"/>
            </a:pPr>
            <a:r>
              <a:rPr lang="en-US" sz="2000" dirty="0"/>
              <a:t>AP decides to use NGID only</a:t>
            </a:r>
          </a:p>
          <a:p>
            <a:pPr marL="857250" lvl="1" indent="-457200"/>
            <a:r>
              <a:rPr lang="en-US" sz="1800" dirty="0"/>
              <a:t>STA associates</a:t>
            </a:r>
          </a:p>
          <a:p>
            <a:pPr marL="857250" lvl="1" indent="-457200"/>
            <a:r>
              <a:rPr lang="en-US" sz="1800" dirty="0"/>
              <a:t>AP sends NGID KDE in msg 3</a:t>
            </a:r>
          </a:p>
          <a:p>
            <a:pPr marL="857250" lvl="1" indent="-457200"/>
            <a:r>
              <a:rPr lang="en-US" sz="1800" dirty="0"/>
              <a:t>STA logs the ID and sends it in msg 4 it on subsequent associations</a:t>
            </a:r>
          </a:p>
          <a:p>
            <a:pPr marL="457200" indent="-457200">
              <a:buFont typeface="+mj-lt"/>
              <a:buAutoNum type="alphaUcPeriod"/>
            </a:pPr>
            <a:r>
              <a:rPr lang="en-US" sz="2000" dirty="0"/>
              <a:t>AP decides to use MAAD only</a:t>
            </a:r>
          </a:p>
          <a:p>
            <a:pPr marL="857250" lvl="1" indent="-457200"/>
            <a:r>
              <a:rPr lang="en-US" sz="1800" dirty="0"/>
              <a:t>STA associates</a:t>
            </a:r>
          </a:p>
          <a:p>
            <a:pPr marL="857250" lvl="1" indent="-457200"/>
            <a:r>
              <a:rPr lang="en-US" sz="1800" dirty="0"/>
              <a:t>AP sends MAAD KDE in msg 3</a:t>
            </a:r>
          </a:p>
          <a:p>
            <a:pPr marL="857250" lvl="1" indent="-457200"/>
            <a:r>
              <a:rPr lang="en-US" sz="1800" dirty="0"/>
              <a:t>STA logs the MAAD MAC and uses it on subsequent associations</a:t>
            </a:r>
          </a:p>
          <a:p>
            <a:pPr marL="457200" indent="-457200">
              <a:buFont typeface="+mj-lt"/>
              <a:buAutoNum type="alphaUcPeriod"/>
            </a:pPr>
            <a:r>
              <a:rPr lang="en-US" sz="2000" dirty="0"/>
              <a:t>AP decides to use </a:t>
            </a:r>
            <a:r>
              <a:rPr lang="en-US" sz="2000" dirty="0">
                <a:solidFill>
                  <a:srgbClr val="FF0000"/>
                </a:solidFill>
              </a:rPr>
              <a:t>both, NGID AND MAAD</a:t>
            </a:r>
          </a:p>
          <a:p>
            <a:pPr marL="857250" lvl="1" indent="-457200"/>
            <a:r>
              <a:rPr lang="en-US" sz="1600" dirty="0"/>
              <a:t>STA associates</a:t>
            </a:r>
          </a:p>
          <a:p>
            <a:pPr marL="857250" lvl="1" indent="-457200"/>
            <a:r>
              <a:rPr lang="en-US" sz="1600" dirty="0"/>
              <a:t>AP sends NGID KDE and MAAD KDE in msg 3</a:t>
            </a:r>
          </a:p>
          <a:p>
            <a:pPr marL="857250" lvl="1" indent="-457200"/>
            <a:r>
              <a:rPr lang="en-US" sz="1600" dirty="0"/>
              <a:t>STA next associates using the MAAD MAC and sends ID in msg 2 or 4</a:t>
            </a:r>
            <a:br>
              <a:rPr lang="en-US" sz="1600" dirty="0"/>
            </a:br>
            <a:r>
              <a:rPr lang="en-US" sz="1600" dirty="0"/>
              <a:t>and AP sends new MAAD MAC in msg 3.</a:t>
            </a:r>
          </a:p>
          <a:p>
            <a:pPr marL="400050" lvl="1" indent="0">
              <a:buNone/>
            </a:pPr>
            <a:endParaRPr lang="en-US" sz="1600" dirty="0">
              <a:solidFill>
                <a:srgbClr val="FF0000"/>
              </a:solidFill>
            </a:endParaRPr>
          </a:p>
          <a:p>
            <a:pPr marL="400050" lvl="1" indent="0">
              <a:buNone/>
            </a:pPr>
            <a:r>
              <a:rPr lang="en-US" sz="1600" b="1" dirty="0">
                <a:solidFill>
                  <a:srgbClr val="00B050"/>
                </a:solidFill>
              </a:rPr>
              <a:t>Completely compatible no selection mechanism required</a:t>
            </a:r>
          </a:p>
          <a:p>
            <a:pPr marL="0" indent="0">
              <a:buNone/>
            </a:pPr>
            <a:endParaRPr lang="en-US" dirty="0"/>
          </a:p>
          <a:p>
            <a:pPr marL="0" indent="0">
              <a:buNone/>
            </a:pPr>
            <a:endParaRPr lang="en-US" dirty="0"/>
          </a:p>
          <a:p>
            <a:pPr marL="457200" indent="-457200">
              <a:buFont typeface="+mj-lt"/>
              <a:buAutoNum type="alphaUcPeriod"/>
            </a:pPr>
            <a:endParaRPr lang="en-US" dirty="0"/>
          </a:p>
          <a:p>
            <a:pPr marL="0" indent="0">
              <a:buNone/>
            </a:pPr>
            <a:endParaRPr lang="en-US" dirty="0"/>
          </a:p>
          <a:p>
            <a:endParaRPr lang="en-US" dirty="0"/>
          </a:p>
        </p:txBody>
      </p:sp>
      <p:sp>
        <p:nvSpPr>
          <p:cNvPr id="3" name="Title 2">
            <a:extLst>
              <a:ext uri="{FF2B5EF4-FFF2-40B4-BE49-F238E27FC236}">
                <a16:creationId xmlns:a16="http://schemas.microsoft.com/office/drawing/2014/main" id="{3CA2F317-1F34-5261-BAE6-176B50CFA83F}"/>
              </a:ext>
            </a:extLst>
          </p:cNvPr>
          <p:cNvSpPr>
            <a:spLocks noGrp="1"/>
          </p:cNvSpPr>
          <p:nvPr>
            <p:ph type="title"/>
          </p:nvPr>
        </p:nvSpPr>
        <p:spPr>
          <a:xfrm>
            <a:off x="685800" y="685800"/>
            <a:ext cx="7772400" cy="609600"/>
          </a:xfrm>
        </p:spPr>
        <p:txBody>
          <a:bodyPr/>
          <a:lstStyle/>
          <a:p>
            <a:r>
              <a:rPr lang="en-US" sz="2800" dirty="0"/>
              <a:t>Case 1 – AP and STA support NGID and MAAD</a:t>
            </a:r>
          </a:p>
        </p:txBody>
      </p:sp>
      <p:sp>
        <p:nvSpPr>
          <p:cNvPr id="4" name="Date Placeholder 3">
            <a:extLst>
              <a:ext uri="{FF2B5EF4-FFF2-40B4-BE49-F238E27FC236}">
                <a16:creationId xmlns:a16="http://schemas.microsoft.com/office/drawing/2014/main" id="{4DAA548B-61D0-62C0-B345-F0425B78859F}"/>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40F5554D-2158-D70B-14C2-2A96961F2375}"/>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19F6AE9-15FE-ED69-88F2-56FE44E01C79}"/>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94600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E58216-307A-39B5-FD1F-16675E8791CA}"/>
              </a:ext>
            </a:extLst>
          </p:cNvPr>
          <p:cNvSpPr>
            <a:spLocks noGrp="1"/>
          </p:cNvSpPr>
          <p:nvPr>
            <p:ph idx="1"/>
          </p:nvPr>
        </p:nvSpPr>
        <p:spPr>
          <a:xfrm>
            <a:off x="771525" y="1208902"/>
            <a:ext cx="7772400" cy="5191897"/>
          </a:xfrm>
        </p:spPr>
        <p:txBody>
          <a:bodyPr/>
          <a:lstStyle/>
          <a:p>
            <a:r>
              <a:rPr lang="en-US" sz="2000" dirty="0"/>
              <a:t>NGID – AP first sends an ID once (in msg 3), and STA sends that ID on every association (in msg 2 or 4)</a:t>
            </a:r>
          </a:p>
          <a:p>
            <a:r>
              <a:rPr lang="en-US" sz="2000" dirty="0"/>
              <a:t>IRMA – STA sends a new MAC address (in msg 2 or 4) every association and STA uses that as TA in the next association</a:t>
            </a:r>
          </a:p>
          <a:p>
            <a:pPr marL="57150" indent="0">
              <a:buNone/>
            </a:pPr>
            <a:endParaRPr lang="en-US" sz="2000" dirty="0"/>
          </a:p>
          <a:p>
            <a:pPr marL="57150" indent="0">
              <a:buNone/>
            </a:pPr>
            <a:r>
              <a:rPr lang="en-US" sz="2000" dirty="0"/>
              <a:t>NOTE:</a:t>
            </a:r>
          </a:p>
          <a:p>
            <a:pPr marL="400050"/>
            <a:r>
              <a:rPr lang="en-US" sz="2000" dirty="0"/>
              <a:t>Both can be used together or just one.</a:t>
            </a:r>
          </a:p>
          <a:p>
            <a:pPr marL="800100" lvl="1"/>
            <a:r>
              <a:rPr lang="en-US" sz="1800" dirty="0"/>
              <a:t>Pre-association with identifiable MAC </a:t>
            </a:r>
            <a:r>
              <a:rPr lang="en-US" sz="1800" u="sng" dirty="0"/>
              <a:t>and</a:t>
            </a:r>
            <a:r>
              <a:rPr lang="en-US" sz="1800" dirty="0"/>
              <a:t> STA provides the ID each time</a:t>
            </a:r>
          </a:p>
          <a:p>
            <a:pPr marL="514350" lvl="1" indent="0">
              <a:buNone/>
            </a:pPr>
            <a:endParaRPr lang="en-US" sz="1800" dirty="0"/>
          </a:p>
          <a:p>
            <a:pPr marL="800100" lvl="1"/>
            <a:endParaRPr lang="en-US" sz="1800" dirty="0"/>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38F1ED39-7356-BABB-91DE-1B7B30005734}"/>
              </a:ext>
            </a:extLst>
          </p:cNvPr>
          <p:cNvSpPr>
            <a:spLocks noGrp="1"/>
          </p:cNvSpPr>
          <p:nvPr>
            <p:ph type="title"/>
          </p:nvPr>
        </p:nvSpPr>
        <p:spPr>
          <a:xfrm>
            <a:off x="685800" y="685800"/>
            <a:ext cx="7772400" cy="534987"/>
          </a:xfrm>
        </p:spPr>
        <p:txBody>
          <a:bodyPr/>
          <a:lstStyle/>
          <a:p>
            <a:r>
              <a:rPr lang="en-US" dirty="0"/>
              <a:t>Case 2 – NGID and IRMA</a:t>
            </a:r>
          </a:p>
        </p:txBody>
      </p:sp>
      <p:sp>
        <p:nvSpPr>
          <p:cNvPr id="4" name="Date Placeholder 3">
            <a:extLst>
              <a:ext uri="{FF2B5EF4-FFF2-40B4-BE49-F238E27FC236}">
                <a16:creationId xmlns:a16="http://schemas.microsoft.com/office/drawing/2014/main" id="{761D9FE3-956F-6B4F-5CC9-3FA09B1039BE}"/>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438C8B34-9862-AE5C-A393-B0779E273DE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3E1F4DC-B5B6-B4BF-4F79-BDEDA8E84EF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125553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8962DF-F858-03F5-667B-553D56ABFA30}"/>
              </a:ext>
            </a:extLst>
          </p:cNvPr>
          <p:cNvSpPr>
            <a:spLocks noGrp="1"/>
          </p:cNvSpPr>
          <p:nvPr>
            <p:ph idx="1"/>
          </p:nvPr>
        </p:nvSpPr>
        <p:spPr>
          <a:xfrm>
            <a:off x="771525" y="1295400"/>
            <a:ext cx="7772400" cy="5029200"/>
          </a:xfrm>
        </p:spPr>
        <p:txBody>
          <a:bodyPr/>
          <a:lstStyle/>
          <a:p>
            <a:pPr marL="457200" indent="-457200">
              <a:buFont typeface="+mj-lt"/>
              <a:buAutoNum type="alphaUcPeriod"/>
            </a:pPr>
            <a:r>
              <a:rPr lang="en-US" sz="2000" dirty="0"/>
              <a:t>AP decides to use NGID </a:t>
            </a:r>
          </a:p>
          <a:p>
            <a:pPr marL="857250" lvl="1" indent="-457200"/>
            <a:r>
              <a:rPr lang="en-US" sz="1800" dirty="0"/>
              <a:t>STA associates</a:t>
            </a:r>
          </a:p>
          <a:p>
            <a:pPr marL="857250" lvl="1" indent="-457200"/>
            <a:r>
              <a:rPr lang="en-US" sz="1800" dirty="0"/>
              <a:t>AP sends NGID KDE in msg 3</a:t>
            </a:r>
          </a:p>
          <a:p>
            <a:pPr marL="857250" lvl="1" indent="-457200"/>
            <a:r>
              <a:rPr lang="en-US" sz="1800" dirty="0"/>
              <a:t>STA logs the ID and sends it in msg 4 it on subsequent associations</a:t>
            </a:r>
          </a:p>
          <a:p>
            <a:pPr marL="457200" indent="-457200">
              <a:buFont typeface="+mj-lt"/>
              <a:buAutoNum type="alphaUcPeriod"/>
            </a:pPr>
            <a:r>
              <a:rPr lang="en-US" sz="2000" dirty="0"/>
              <a:t>STA decides it wants to use IRM (not NGID)</a:t>
            </a:r>
          </a:p>
          <a:p>
            <a:pPr marL="857250" lvl="1" indent="-457200"/>
            <a:r>
              <a:rPr lang="en-US" sz="1800" dirty="0"/>
              <a:t>STA associates</a:t>
            </a:r>
          </a:p>
          <a:p>
            <a:pPr marL="857250" lvl="1" indent="-457200"/>
            <a:r>
              <a:rPr lang="en-US" sz="1800" dirty="0"/>
              <a:t>AP sends KDE in msg 3 </a:t>
            </a:r>
          </a:p>
          <a:p>
            <a:pPr marL="857250" lvl="1" indent="-457200"/>
            <a:r>
              <a:rPr lang="en-US" sz="1800" dirty="0"/>
              <a:t>STA sends IRMA KDE in msg 2 (or 4) and does not send NGID KDE</a:t>
            </a:r>
            <a:br>
              <a:rPr lang="en-US" sz="1800" dirty="0"/>
            </a:br>
            <a:r>
              <a:rPr lang="en-US" sz="1600" dirty="0"/>
              <a:t>Note that STA always has option not to send the ID</a:t>
            </a:r>
            <a:endParaRPr lang="en-US" sz="1800" dirty="0"/>
          </a:p>
          <a:p>
            <a:pPr marL="457200" indent="-457200">
              <a:buFont typeface="+mj-lt"/>
              <a:buAutoNum type="alphaUcPeriod"/>
            </a:pPr>
            <a:r>
              <a:rPr lang="en-US" sz="2000" u="sng" dirty="0"/>
              <a:t>Use both, NGID AND IRM</a:t>
            </a:r>
          </a:p>
          <a:p>
            <a:pPr marL="857250" lvl="1" indent="-457200"/>
            <a:r>
              <a:rPr lang="en-US" sz="1600" dirty="0"/>
              <a:t>STA associates</a:t>
            </a:r>
          </a:p>
          <a:p>
            <a:pPr marL="857250" lvl="1" indent="-457200"/>
            <a:r>
              <a:rPr lang="en-US" sz="1600" dirty="0"/>
              <a:t>STA sends IRMA in msg 2 (or 4)</a:t>
            </a:r>
          </a:p>
          <a:p>
            <a:pPr marL="857250" lvl="1" indent="-457200"/>
            <a:r>
              <a:rPr lang="en-US" sz="1600" dirty="0"/>
              <a:t>AP sends NGID KDE in msg 3</a:t>
            </a:r>
          </a:p>
          <a:p>
            <a:pPr marL="857250" lvl="1" indent="-457200"/>
            <a:r>
              <a:rPr lang="en-US" sz="1600" dirty="0"/>
              <a:t>STA next associates using the IRMA and sends ID and IRMA KDE in msg 2 or 4</a:t>
            </a:r>
            <a:br>
              <a:rPr lang="en-US" sz="1600" dirty="0"/>
            </a:br>
            <a:endParaRPr lang="en-US" sz="1600" dirty="0">
              <a:solidFill>
                <a:srgbClr val="FF0000"/>
              </a:solidFill>
            </a:endParaRPr>
          </a:p>
          <a:p>
            <a:pPr marL="400050" lvl="1" indent="0">
              <a:buNone/>
            </a:pPr>
            <a:r>
              <a:rPr lang="en-US" sz="1600" dirty="0">
                <a:solidFill>
                  <a:srgbClr val="FF0000"/>
                </a:solidFill>
              </a:rPr>
              <a:t>Completely compatible no selection mechanism required</a:t>
            </a:r>
          </a:p>
          <a:p>
            <a:pPr marL="0" indent="0">
              <a:buNone/>
            </a:pPr>
            <a:endParaRPr lang="en-US" dirty="0"/>
          </a:p>
          <a:p>
            <a:pPr marL="0" indent="0">
              <a:buNone/>
            </a:pPr>
            <a:endParaRPr lang="en-US" dirty="0"/>
          </a:p>
          <a:p>
            <a:pPr marL="457200" indent="-457200">
              <a:buFont typeface="+mj-lt"/>
              <a:buAutoNum type="alphaUcPeriod"/>
            </a:pPr>
            <a:endParaRPr lang="en-US" dirty="0"/>
          </a:p>
          <a:p>
            <a:endParaRPr lang="en-US" dirty="0"/>
          </a:p>
        </p:txBody>
      </p:sp>
      <p:sp>
        <p:nvSpPr>
          <p:cNvPr id="3" name="Title 2">
            <a:extLst>
              <a:ext uri="{FF2B5EF4-FFF2-40B4-BE49-F238E27FC236}">
                <a16:creationId xmlns:a16="http://schemas.microsoft.com/office/drawing/2014/main" id="{3CA2F317-1F34-5261-BAE6-176B50CFA83F}"/>
              </a:ext>
            </a:extLst>
          </p:cNvPr>
          <p:cNvSpPr>
            <a:spLocks noGrp="1"/>
          </p:cNvSpPr>
          <p:nvPr>
            <p:ph type="title"/>
          </p:nvPr>
        </p:nvSpPr>
        <p:spPr>
          <a:xfrm>
            <a:off x="685800" y="685800"/>
            <a:ext cx="7772400" cy="609600"/>
          </a:xfrm>
        </p:spPr>
        <p:txBody>
          <a:bodyPr/>
          <a:lstStyle/>
          <a:p>
            <a:r>
              <a:rPr lang="en-US" sz="2800" dirty="0"/>
              <a:t>Case 2 – AP and STA support NGID and IRM</a:t>
            </a:r>
          </a:p>
        </p:txBody>
      </p:sp>
      <p:sp>
        <p:nvSpPr>
          <p:cNvPr id="4" name="Date Placeholder 3">
            <a:extLst>
              <a:ext uri="{FF2B5EF4-FFF2-40B4-BE49-F238E27FC236}">
                <a16:creationId xmlns:a16="http://schemas.microsoft.com/office/drawing/2014/main" id="{4DAA548B-61D0-62C0-B345-F0425B78859F}"/>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40F5554D-2158-D70B-14C2-2A96961F2375}"/>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19F6AE9-15FE-ED69-88F2-56FE44E01C79}"/>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3291113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547575-3DAC-093E-4035-92A483056243}"/>
              </a:ext>
            </a:extLst>
          </p:cNvPr>
          <p:cNvSpPr>
            <a:spLocks noGrp="1"/>
          </p:cNvSpPr>
          <p:nvPr>
            <p:ph idx="1"/>
          </p:nvPr>
        </p:nvSpPr>
        <p:spPr>
          <a:xfrm>
            <a:off x="685800" y="1676399"/>
            <a:ext cx="7772400" cy="4799014"/>
          </a:xfrm>
        </p:spPr>
        <p:txBody>
          <a:bodyPr/>
          <a:lstStyle/>
          <a:p>
            <a:pPr marL="0" indent="0">
              <a:buNone/>
            </a:pPr>
            <a:r>
              <a:rPr lang="en-US" sz="2000" dirty="0"/>
              <a:t>Obviously cannot have IRM and MAAD together</a:t>
            </a:r>
          </a:p>
          <a:p>
            <a:pPr marL="0" indent="0">
              <a:buNone/>
            </a:pPr>
            <a:r>
              <a:rPr lang="en-US" sz="2000" dirty="0"/>
              <a:t>Consider that STA controls i.e., STA makes the decision.  </a:t>
            </a:r>
          </a:p>
          <a:p>
            <a:pPr marL="0" indent="0">
              <a:buNone/>
            </a:pPr>
            <a:r>
              <a:rPr lang="en-US" sz="2000" dirty="0">
                <a:solidFill>
                  <a:srgbClr val="FF0000"/>
                </a:solidFill>
              </a:rPr>
              <a:t>(Some) STAs may not like being told a MAC address to use – they prefer to choose it.   </a:t>
            </a:r>
            <a:endParaRPr lang="en-US" sz="2000" b="0" dirty="0"/>
          </a:p>
          <a:p>
            <a:pPr marL="0" indent="0">
              <a:buNone/>
            </a:pPr>
            <a:r>
              <a:rPr lang="en-US" sz="2000" dirty="0"/>
              <a:t>AP and STA advertise support for NGID, MAAD and IRM</a:t>
            </a:r>
          </a:p>
          <a:p>
            <a:pPr marL="857250" lvl="1" indent="-457200">
              <a:buFont typeface="+mj-lt"/>
              <a:buAutoNum type="arabicPeriod"/>
            </a:pPr>
            <a:r>
              <a:rPr lang="en-US" dirty="0"/>
              <a:t>STA decides </a:t>
            </a:r>
            <a:r>
              <a:rPr lang="en-US" u="sng" dirty="0"/>
              <a:t>NGID and IRMA</a:t>
            </a:r>
          </a:p>
          <a:p>
            <a:pPr marL="1200150" lvl="2" indent="-457200"/>
            <a:r>
              <a:rPr lang="en-US" dirty="0"/>
              <a:t>STA associates, sends IRMA KDE in msg 2</a:t>
            </a:r>
          </a:p>
          <a:p>
            <a:pPr marL="1200150" lvl="2" indent="-457200"/>
            <a:r>
              <a:rPr lang="en-US" dirty="0"/>
              <a:t>AP sees msg 2 IRMA KDE and does </a:t>
            </a:r>
            <a:r>
              <a:rPr lang="en-US" u="sng" dirty="0"/>
              <a:t>not</a:t>
            </a:r>
            <a:r>
              <a:rPr lang="en-US" dirty="0"/>
              <a:t> send MAAD KDE in msg 3</a:t>
            </a:r>
          </a:p>
          <a:p>
            <a:pPr marL="1200150" lvl="2" indent="-457200"/>
            <a:r>
              <a:rPr lang="en-US" dirty="0"/>
              <a:t>AP sends NGID in msg 3</a:t>
            </a:r>
          </a:p>
          <a:p>
            <a:pPr marL="857250" lvl="1" indent="-457200">
              <a:buFont typeface="+mj-lt"/>
              <a:buAutoNum type="arabicPeriod"/>
            </a:pPr>
            <a:r>
              <a:rPr lang="en-US" dirty="0"/>
              <a:t>STA decides </a:t>
            </a:r>
            <a:r>
              <a:rPr lang="en-US" u="sng" dirty="0"/>
              <a:t>NGID and MAAD</a:t>
            </a:r>
          </a:p>
          <a:p>
            <a:pPr marL="1200150" lvl="2" indent="-457200"/>
            <a:r>
              <a:rPr lang="en-US" dirty="0"/>
              <a:t>STA associates, </a:t>
            </a:r>
          </a:p>
          <a:p>
            <a:pPr marL="1200150" lvl="2" indent="-457200"/>
            <a:r>
              <a:rPr lang="en-US" dirty="0"/>
              <a:t>AP sends MAAD KDE and NGID  in msg 3</a:t>
            </a:r>
          </a:p>
          <a:p>
            <a:pPr marL="0" indent="0">
              <a:buNone/>
            </a:pPr>
            <a:r>
              <a:rPr lang="en-US" sz="1800" b="0" dirty="0">
                <a:solidFill>
                  <a:srgbClr val="FF0000"/>
                </a:solidFill>
              </a:rPr>
              <a:t>Note that STA always has choice to use NGID or not, i.e., can ignore and not send ID. </a:t>
            </a:r>
          </a:p>
          <a:p>
            <a:pPr marL="1200150" lvl="2" indent="-457200"/>
            <a:endParaRPr lang="en-US" dirty="0"/>
          </a:p>
          <a:p>
            <a:pPr marL="742950" lvl="2" indent="0">
              <a:buNone/>
            </a:pPr>
            <a:endParaRPr lang="en-US" dirty="0"/>
          </a:p>
          <a:p>
            <a:pPr marL="857250" lvl="1" indent="-457200">
              <a:buFont typeface="+mj-lt"/>
              <a:buAutoNum type="arabicPeriod"/>
            </a:pPr>
            <a:endParaRPr lang="en-US" dirty="0"/>
          </a:p>
          <a:p>
            <a:pPr marL="1200150" lvl="2" indent="-457200"/>
            <a:endParaRPr lang="en-US" dirty="0"/>
          </a:p>
        </p:txBody>
      </p:sp>
      <p:sp>
        <p:nvSpPr>
          <p:cNvPr id="3" name="Title 2">
            <a:extLst>
              <a:ext uri="{FF2B5EF4-FFF2-40B4-BE49-F238E27FC236}">
                <a16:creationId xmlns:a16="http://schemas.microsoft.com/office/drawing/2014/main" id="{A3213BFC-752D-85DC-1E8D-0F5220AE26DD}"/>
              </a:ext>
            </a:extLst>
          </p:cNvPr>
          <p:cNvSpPr>
            <a:spLocks noGrp="1"/>
          </p:cNvSpPr>
          <p:nvPr>
            <p:ph type="title"/>
          </p:nvPr>
        </p:nvSpPr>
        <p:spPr>
          <a:xfrm>
            <a:off x="685800" y="685799"/>
            <a:ext cx="7772400" cy="914401"/>
          </a:xfrm>
        </p:spPr>
        <p:txBody>
          <a:bodyPr/>
          <a:lstStyle/>
          <a:p>
            <a:r>
              <a:rPr lang="en-US" sz="2800" dirty="0"/>
              <a:t>Case 3A – NGID, MAAD and IRM</a:t>
            </a:r>
            <a:br>
              <a:rPr lang="en-US" sz="2800" dirty="0"/>
            </a:br>
            <a:r>
              <a:rPr lang="en-US" sz="2800" dirty="0"/>
              <a:t>STA controls</a:t>
            </a:r>
          </a:p>
        </p:txBody>
      </p:sp>
      <p:sp>
        <p:nvSpPr>
          <p:cNvPr id="4" name="Date Placeholder 3">
            <a:extLst>
              <a:ext uri="{FF2B5EF4-FFF2-40B4-BE49-F238E27FC236}">
                <a16:creationId xmlns:a16="http://schemas.microsoft.com/office/drawing/2014/main" id="{C82B594F-3516-64F8-6D71-D714267C1125}"/>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299A0885-7B9E-5919-B78E-03181FF1719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C88A3807-973C-5837-7860-6F1B0F592DA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3721306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3B772D-D658-2287-783C-341BCCB9C441}"/>
              </a:ext>
            </a:extLst>
          </p:cNvPr>
          <p:cNvSpPr>
            <a:spLocks noGrp="1"/>
          </p:cNvSpPr>
          <p:nvPr>
            <p:ph idx="1"/>
          </p:nvPr>
        </p:nvSpPr>
        <p:spPr>
          <a:xfrm>
            <a:off x="685800" y="1676401"/>
            <a:ext cx="7772400" cy="4799012"/>
          </a:xfrm>
        </p:spPr>
        <p:txBody>
          <a:bodyPr/>
          <a:lstStyle/>
          <a:p>
            <a:pPr marL="0" indent="0">
              <a:buNone/>
            </a:pPr>
            <a:r>
              <a:rPr lang="en-US" sz="2000" dirty="0"/>
              <a:t>Assume that AP controls. </a:t>
            </a:r>
          </a:p>
          <a:p>
            <a:pPr marL="0" indent="0">
              <a:buNone/>
            </a:pPr>
            <a:r>
              <a:rPr lang="en-US" sz="2000" dirty="0"/>
              <a:t> AP and STA support NGID, MAAD and IRM</a:t>
            </a:r>
          </a:p>
          <a:p>
            <a:pPr marL="857250" lvl="1" indent="-457200">
              <a:buFont typeface="+mj-lt"/>
              <a:buAutoNum type="arabicPeriod"/>
            </a:pPr>
            <a:r>
              <a:rPr lang="en-US" sz="1800" dirty="0"/>
              <a:t>If AP decides NGID or MAAD, </a:t>
            </a:r>
          </a:p>
          <a:p>
            <a:pPr marL="1200150" lvl="2" indent="-457200"/>
            <a:r>
              <a:rPr lang="en-US" sz="1600" dirty="0"/>
              <a:t>STA associates and sees MAAD MAC in msg 3, ID or (as per case 1)</a:t>
            </a:r>
          </a:p>
          <a:p>
            <a:pPr marL="1200150" lvl="2" indent="-457200"/>
            <a:r>
              <a:rPr lang="en-US" sz="1600" dirty="0"/>
              <a:t>STA does </a:t>
            </a:r>
            <a:r>
              <a:rPr lang="en-US" sz="1600" u="sng" dirty="0"/>
              <a:t>not</a:t>
            </a:r>
            <a:r>
              <a:rPr lang="en-US" sz="1600" dirty="0"/>
              <a:t> send IRMA KDE in msg 4</a:t>
            </a:r>
          </a:p>
          <a:p>
            <a:pPr marL="857250" lvl="1" indent="-457200">
              <a:buFont typeface="+mj-lt"/>
              <a:buAutoNum type="arabicPeriod"/>
            </a:pPr>
            <a:r>
              <a:rPr lang="en-US" sz="1800" dirty="0"/>
              <a:t>If AP decides IRM, </a:t>
            </a:r>
          </a:p>
          <a:p>
            <a:pPr marL="742950" lvl="2" indent="0">
              <a:buNone/>
            </a:pPr>
            <a:r>
              <a:rPr lang="en-US" sz="1600" dirty="0"/>
              <a:t>STA associates </a:t>
            </a:r>
          </a:p>
          <a:p>
            <a:pPr marL="742950" lvl="2" indent="0">
              <a:buNone/>
            </a:pPr>
            <a:r>
              <a:rPr lang="en-US" sz="1600" dirty="0"/>
              <a:t>AP does not send KDE in msg 3</a:t>
            </a:r>
          </a:p>
          <a:p>
            <a:pPr marL="742950" lvl="2" indent="0">
              <a:buNone/>
            </a:pPr>
            <a:r>
              <a:rPr lang="en-US" sz="1600" dirty="0"/>
              <a:t>STA does not see KDE in msg 3 so sends IRMA KDE in msg 4</a:t>
            </a:r>
          </a:p>
          <a:p>
            <a:pPr marL="0" indent="0">
              <a:buNone/>
            </a:pPr>
            <a:r>
              <a:rPr lang="en-US" dirty="0"/>
              <a:t>Hence,</a:t>
            </a:r>
          </a:p>
          <a:p>
            <a:pPr marL="0" indent="0">
              <a:buNone/>
            </a:pPr>
            <a:r>
              <a:rPr lang="en-US" dirty="0">
                <a:solidFill>
                  <a:srgbClr val="00B050"/>
                </a:solidFill>
              </a:rPr>
              <a:t>If IRMA KDE is sent in msg 2, </a:t>
            </a:r>
            <a:r>
              <a:rPr lang="en-US" u="sng" dirty="0">
                <a:solidFill>
                  <a:srgbClr val="00B050"/>
                </a:solidFill>
              </a:rPr>
              <a:t>STA controls</a:t>
            </a:r>
            <a:r>
              <a:rPr lang="en-US" dirty="0">
                <a:solidFill>
                  <a:srgbClr val="00B050"/>
                </a:solidFill>
              </a:rPr>
              <a:t>, </a:t>
            </a:r>
          </a:p>
          <a:p>
            <a:pPr marL="0" indent="0">
              <a:buNone/>
            </a:pPr>
            <a:r>
              <a:rPr lang="en-US" dirty="0">
                <a:solidFill>
                  <a:srgbClr val="00B050"/>
                </a:solidFill>
              </a:rPr>
              <a:t>If IRMA KDE is sent in msg 4, </a:t>
            </a:r>
            <a:r>
              <a:rPr lang="en-US" u="sng" dirty="0">
                <a:solidFill>
                  <a:srgbClr val="00B050"/>
                </a:solidFill>
              </a:rPr>
              <a:t>AP controls</a:t>
            </a:r>
          </a:p>
          <a:p>
            <a:pPr marL="0" indent="0">
              <a:buNone/>
            </a:pPr>
            <a:r>
              <a:rPr lang="en-US" u="sng" dirty="0">
                <a:solidFill>
                  <a:srgbClr val="00B050"/>
                </a:solidFill>
              </a:rPr>
              <a:t>We can simply make decision.</a:t>
            </a:r>
          </a:p>
        </p:txBody>
      </p:sp>
      <p:sp>
        <p:nvSpPr>
          <p:cNvPr id="3" name="Title 2">
            <a:extLst>
              <a:ext uri="{FF2B5EF4-FFF2-40B4-BE49-F238E27FC236}">
                <a16:creationId xmlns:a16="http://schemas.microsoft.com/office/drawing/2014/main" id="{D55AA9BC-ED7B-5B5E-AFF3-9E83E1F6A268}"/>
              </a:ext>
            </a:extLst>
          </p:cNvPr>
          <p:cNvSpPr>
            <a:spLocks noGrp="1"/>
          </p:cNvSpPr>
          <p:nvPr>
            <p:ph type="title"/>
          </p:nvPr>
        </p:nvSpPr>
        <p:spPr/>
        <p:txBody>
          <a:bodyPr/>
          <a:lstStyle/>
          <a:p>
            <a:r>
              <a:rPr lang="en-US" dirty="0"/>
              <a:t>Case 3B – NGID, MAAD and IRM</a:t>
            </a:r>
            <a:br>
              <a:rPr lang="en-US" dirty="0"/>
            </a:br>
            <a:r>
              <a:rPr lang="en-US" dirty="0"/>
              <a:t>AP controls</a:t>
            </a:r>
          </a:p>
        </p:txBody>
      </p:sp>
      <p:sp>
        <p:nvSpPr>
          <p:cNvPr id="4" name="Date Placeholder 3">
            <a:extLst>
              <a:ext uri="{FF2B5EF4-FFF2-40B4-BE49-F238E27FC236}">
                <a16:creationId xmlns:a16="http://schemas.microsoft.com/office/drawing/2014/main" id="{EB55B1C6-A1DD-EC21-19AA-C0BAD4B04EE7}"/>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6185E895-D953-2EE2-AA8B-F123DEAF11B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65E6B601-B138-96F9-7AAF-D50CBC5C7DC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991146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44B98B-7293-F7AC-B774-A47CB63C0183}"/>
              </a:ext>
            </a:extLst>
          </p:cNvPr>
          <p:cNvSpPr>
            <a:spLocks noGrp="1"/>
          </p:cNvSpPr>
          <p:nvPr>
            <p:ph idx="1"/>
          </p:nvPr>
        </p:nvSpPr>
        <p:spPr>
          <a:xfrm>
            <a:off x="685800" y="1600200"/>
            <a:ext cx="7772400" cy="4495800"/>
          </a:xfrm>
        </p:spPr>
        <p:txBody>
          <a:bodyPr/>
          <a:lstStyle/>
          <a:p>
            <a:pPr marL="457200" indent="-457200">
              <a:buFont typeface="+mj-lt"/>
              <a:buAutoNum type="arabicPeriod"/>
            </a:pPr>
            <a:r>
              <a:rPr lang="en-US" dirty="0"/>
              <a:t>Fix whether AP always or allow STA controls IRM or MAAD by fixing in Standard in which msg IRMA KDE is sent.</a:t>
            </a:r>
          </a:p>
          <a:p>
            <a:pPr marL="857250" lvl="1" indent="-457200">
              <a:buFont typeface="+mj-lt"/>
              <a:buAutoNum type="alphaLcParenR"/>
            </a:pPr>
            <a:r>
              <a:rPr lang="en-US" dirty="0"/>
              <a:t>If IRMA KDE is specified to be sent in msg 2, the STA effectively controls</a:t>
            </a:r>
          </a:p>
          <a:p>
            <a:pPr marL="857250" lvl="1" indent="-457200">
              <a:buFont typeface="+mj-lt"/>
              <a:buAutoNum type="alphaLcParenR"/>
            </a:pPr>
            <a:r>
              <a:rPr lang="en-US" dirty="0"/>
              <a:t>If IRMA KDE is specified to be sent in msg 4, then AP can controls</a:t>
            </a:r>
          </a:p>
          <a:p>
            <a:pPr marL="457200" indent="-457200">
              <a:buFont typeface="+mj-lt"/>
              <a:buAutoNum type="arabicPeriod"/>
            </a:pPr>
            <a:r>
              <a:rPr lang="en-US" dirty="0"/>
              <a:t>The first KDE received wins</a:t>
            </a:r>
          </a:p>
          <a:p>
            <a:pPr marL="914400" lvl="1" indent="-457200">
              <a:buFont typeface="+mj-lt"/>
              <a:buAutoNum type="alphaLcParenR"/>
            </a:pPr>
            <a:r>
              <a:rPr lang="en-US" dirty="0"/>
              <a:t>If AP sees KDE in msg 2, it will not send a KDE in msg 3</a:t>
            </a:r>
          </a:p>
          <a:p>
            <a:pPr marL="914400" lvl="1" indent="-457200">
              <a:buFont typeface="+mj-lt"/>
              <a:buAutoNum type="alphaLcParenR"/>
            </a:pPr>
            <a:r>
              <a:rPr lang="en-US" dirty="0"/>
              <a:t>If STA sees KDE in msg 3, it will not send KDE in msg 4</a:t>
            </a:r>
          </a:p>
          <a:p>
            <a:pPr marL="857250" lvl="1" indent="-457200"/>
            <a:endParaRPr lang="en-US" dirty="0"/>
          </a:p>
          <a:p>
            <a:pPr marL="0" indent="0">
              <a:buNone/>
            </a:pPr>
            <a:r>
              <a:rPr lang="en-US" dirty="0"/>
              <a:t>This simple solution works for all combinations</a:t>
            </a:r>
          </a:p>
        </p:txBody>
      </p:sp>
      <p:sp>
        <p:nvSpPr>
          <p:cNvPr id="3" name="Title 2">
            <a:extLst>
              <a:ext uri="{FF2B5EF4-FFF2-40B4-BE49-F238E27FC236}">
                <a16:creationId xmlns:a16="http://schemas.microsoft.com/office/drawing/2014/main" id="{09302C88-F3BD-317B-57C5-5357A89C5C61}"/>
              </a:ext>
            </a:extLst>
          </p:cNvPr>
          <p:cNvSpPr>
            <a:spLocks noGrp="1"/>
          </p:cNvSpPr>
          <p:nvPr>
            <p:ph type="title"/>
          </p:nvPr>
        </p:nvSpPr>
        <p:spPr>
          <a:xfrm>
            <a:off x="685800" y="765495"/>
            <a:ext cx="7772400" cy="609600"/>
          </a:xfrm>
        </p:spPr>
        <p:txBody>
          <a:bodyPr/>
          <a:lstStyle/>
          <a:p>
            <a:r>
              <a:rPr lang="en-US" sz="2800" dirty="0"/>
              <a:t>Solution for MAAD or IRMA – </a:t>
            </a:r>
            <a:br>
              <a:rPr lang="en-US" sz="2800" dirty="0"/>
            </a:br>
            <a:r>
              <a:rPr lang="en-US" sz="2800" dirty="0"/>
              <a:t>fix msg position for IRMA KDE</a:t>
            </a:r>
          </a:p>
        </p:txBody>
      </p:sp>
      <p:sp>
        <p:nvSpPr>
          <p:cNvPr id="4" name="Date Placeholder 3">
            <a:extLst>
              <a:ext uri="{FF2B5EF4-FFF2-40B4-BE49-F238E27FC236}">
                <a16:creationId xmlns:a16="http://schemas.microsoft.com/office/drawing/2014/main" id="{92A136E6-682D-2FAF-3C5B-D2F78A1C1D40}"/>
              </a:ext>
            </a:extLst>
          </p:cNvPr>
          <p:cNvSpPr>
            <a:spLocks noGrp="1"/>
          </p:cNvSpPr>
          <p:nvPr>
            <p:ph type="dt" sz="half" idx="10"/>
          </p:nvPr>
        </p:nvSpPr>
        <p:spPr/>
        <p:txBody>
          <a:bodyPr/>
          <a:lstStyle/>
          <a:p>
            <a:pPr>
              <a:defRPr/>
            </a:pPr>
            <a:r>
              <a:rPr lang="en-US"/>
              <a:t>June 2022</a:t>
            </a:r>
            <a:endParaRPr lang="en-US" dirty="0"/>
          </a:p>
        </p:txBody>
      </p:sp>
      <p:sp>
        <p:nvSpPr>
          <p:cNvPr id="5" name="Footer Placeholder 4">
            <a:extLst>
              <a:ext uri="{FF2B5EF4-FFF2-40B4-BE49-F238E27FC236}">
                <a16:creationId xmlns:a16="http://schemas.microsoft.com/office/drawing/2014/main" id="{8DDB7FDC-92F8-A8F6-DCCC-F16865369CF2}"/>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5EAEC22-7D2D-9D20-A540-E57E01A6772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44002852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106613</TotalTime>
  <Words>1633</Words>
  <Application>Microsoft Office PowerPoint</Application>
  <PresentationFormat>On-screen Show (4:3)</PresentationFormat>
  <Paragraphs>204</Paragraphs>
  <Slides>15</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Times New Roman</vt:lpstr>
      <vt:lpstr>Default Design</vt:lpstr>
      <vt:lpstr>TG bh Multiple Schemes for TGbh</vt:lpstr>
      <vt:lpstr>Intro</vt:lpstr>
      <vt:lpstr>Case 1 – NGID and MAAD</vt:lpstr>
      <vt:lpstr>Case 1 – AP and STA support NGID and MAAD</vt:lpstr>
      <vt:lpstr>Case 2 – NGID and IRMA</vt:lpstr>
      <vt:lpstr>Case 2 – AP and STA support NGID and IRM</vt:lpstr>
      <vt:lpstr>Case 3A – NGID, MAAD and IRM STA controls</vt:lpstr>
      <vt:lpstr>Case 3B – NGID, MAAD and IRM AP controls</vt:lpstr>
      <vt:lpstr>Solution for MAAD or IRMA –  fix msg position for IRMA KDE</vt:lpstr>
      <vt:lpstr>What should AP and STA support?</vt:lpstr>
      <vt:lpstr>AP and STA Proposal</vt:lpstr>
      <vt:lpstr>Simple Solution</vt:lpstr>
      <vt:lpstr>Straw Poll 1</vt:lpstr>
      <vt:lpstr>Straw Poll 2</vt:lpstr>
      <vt:lpstr>Straw Poll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1828</cp:revision>
  <cp:lastPrinted>1998-02-10T13:28:06Z</cp:lastPrinted>
  <dcterms:created xsi:type="dcterms:W3CDTF">1998-02-10T13:07:52Z</dcterms:created>
  <dcterms:modified xsi:type="dcterms:W3CDTF">2022-06-20T13:51:47Z</dcterms:modified>
</cp:coreProperties>
</file>