
<file path=[Content_Types].xml><?xml version="1.0" encoding="utf-8"?>
<Types xmlns="http://schemas.openxmlformats.org/package/2006/content-types">
  <Default Extension="doc" ContentType="application/msword"/>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270" r:id="rId4"/>
    <p:sldId id="283" r:id="rId5"/>
    <p:sldId id="301" r:id="rId6"/>
    <p:sldId id="303" r:id="rId7"/>
    <p:sldId id="291" r:id="rId8"/>
    <p:sldId id="295" r:id="rId9"/>
    <p:sldId id="297" r:id="rId10"/>
    <p:sldId id="299" r:id="rId11"/>
    <p:sldId id="305" r:id="rId12"/>
    <p:sldId id="308" r:id="rId13"/>
    <p:sldId id="311" r:id="rId14"/>
    <p:sldId id="292" r:id="rId15"/>
    <p:sldId id="300" r:id="rId16"/>
    <p:sldId id="312" r:id="rId17"/>
    <p:sldId id="310" r:id="rId18"/>
    <p:sldId id="269" r:id="rId19"/>
    <p:sldId id="264" r:id="rId20"/>
    <p:sldId id="317" r:id="rId21"/>
    <p:sldId id="306" r:id="rId22"/>
    <p:sldId id="313" r:id="rId23"/>
    <p:sldId id="314" r:id="rId24"/>
    <p:sldId id="315" r:id="rId25"/>
    <p:sldId id="316" r:id="rId2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6590B346-09A4-4F86-8BDD-D161235B68ED}">
          <p14:sldIdLst>
            <p14:sldId id="256"/>
            <p14:sldId id="257"/>
            <p14:sldId id="270"/>
            <p14:sldId id="283"/>
            <p14:sldId id="301"/>
            <p14:sldId id="303"/>
            <p14:sldId id="291"/>
            <p14:sldId id="295"/>
            <p14:sldId id="297"/>
            <p14:sldId id="299"/>
            <p14:sldId id="305"/>
            <p14:sldId id="308"/>
            <p14:sldId id="311"/>
            <p14:sldId id="292"/>
            <p14:sldId id="300"/>
            <p14:sldId id="312"/>
            <p14:sldId id="310"/>
            <p14:sldId id="269"/>
            <p14:sldId id="264"/>
          </p14:sldIdLst>
        </p14:section>
        <p14:section name="Backup Slides" id="{C156646C-7274-4C4D-976F-783FDC3AE2D6}">
          <p14:sldIdLst>
            <p14:sldId id="317"/>
            <p14:sldId id="306"/>
            <p14:sldId id="313"/>
            <p14:sldId id="314"/>
            <p14:sldId id="315"/>
            <p14:sldId id="31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4" name="Author" initials="A" lastIdx="37"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BF9D942-54F1-4253-A847-15BEA2F78623}" v="65" dt="2022-06-27T18:31:07.0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76" autoAdjust="0"/>
    <p:restoredTop sz="81655" autoAdjust="0"/>
  </p:normalViewPr>
  <p:slideViewPr>
    <p:cSldViewPr snapToGrid="0">
      <p:cViewPr varScale="1">
        <p:scale>
          <a:sx n="91" d="100"/>
          <a:sy n="91" d="100"/>
        </p:scale>
        <p:origin x="1344" y="84"/>
      </p:cViewPr>
      <p:guideLst>
        <p:guide orient="horz" pos="2160"/>
        <p:guide pos="3840"/>
      </p:guideLst>
    </p:cSldViewPr>
  </p:slideViewPr>
  <p:notesTextViewPr>
    <p:cViewPr>
      <p:scale>
        <a:sx n="1" d="1"/>
        <a:sy n="1" d="1"/>
      </p:scale>
      <p:origin x="0" y="0"/>
    </p:cViewPr>
  </p:notesTextViewPr>
  <p:notesViewPr>
    <p:cSldViewPr snapToGrid="0">
      <p:cViewPr varScale="1">
        <p:scale>
          <a:sx n="84" d="100"/>
          <a:sy n="84" d="100"/>
        </p:scale>
        <p:origin x="388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35"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802.11-22/XXXXr0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6/27/2022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Mahmoud Kamel, InterDigital</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802.11-22/XXXXr0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Mahmoud Kamel, InterDigital</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Mahmoud Kamel, InterDigital</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802.11-22/XXXXr0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Mahmoud Kamel, InterDigital</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31826120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802.11-22/XXXXr0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Mahmoud Kamel, InterDigital</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29563358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802.11-22/XXXXr0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Mahmoud Kamel, InterDigital</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23749786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Mahmoud Kamel, InterDigital</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776430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Mahmoud Kamel, InterDigital</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802.11-22/XXXXr0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Mahmoud Kamel, InterDigital</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9251693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802.11-22/XXXXr0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Mahmoud Kamel, InterDigital</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5893554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dirty="0"/>
          </a:p>
        </p:txBody>
      </p:sp>
      <p:sp>
        <p:nvSpPr>
          <p:cNvPr id="4" name="Header Placeholder 3"/>
          <p:cNvSpPr>
            <a:spLocks noGrp="1"/>
          </p:cNvSpPr>
          <p:nvPr>
            <p:ph type="hdr"/>
          </p:nvPr>
        </p:nvSpPr>
        <p:spPr/>
        <p:txBody>
          <a:bodyPr/>
          <a:lstStyle/>
          <a:p>
            <a:r>
              <a:rPr lang="en-US"/>
              <a:t>doc.: IEEE 802.11-22/XXXXr0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Mahmoud Kamel, InterDigital</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24356533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802.11-22/XXXXr0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Mahmoud Kamel, InterDigital</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30012270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802.11-22/XXXXr0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Mahmoud Kamel, InterDigital</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33620864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802.11-22/XXXXr0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Mahmoud Kamel, InterDigital</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10795469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802.11-22/XXXXr0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Mahmoud Kamel, InterDigital</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22049240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Mahmoud Kamel, </a:t>
            </a:r>
            <a:r>
              <a:rPr lang="en-GB" err="1"/>
              <a:t>InterDigital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
        <p:nvSpPr>
          <p:cNvPr id="7" name="Title 6">
            <a:extLst>
              <a:ext uri="{FF2B5EF4-FFF2-40B4-BE49-F238E27FC236}">
                <a16:creationId xmlns:a16="http://schemas.microsoft.com/office/drawing/2014/main" id="{429E8A65-E9B3-4E37-82BA-4AA08C9E0637}"/>
              </a:ext>
            </a:extLst>
          </p:cNvPr>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Mahmoud Kamel, </a:t>
            </a:r>
            <a:r>
              <a:rPr lang="en-GB" err="1"/>
              <a:t>InterDigital</a:t>
            </a:r>
            <a:endParaRPr lang="en-GB"/>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Mahmoud Kamel, </a:t>
            </a:r>
            <a:r>
              <a:rPr lang="en-GB" err="1"/>
              <a:t>InterDigital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2022</a:t>
            </a:r>
            <a:endParaRPr lang="en-GB"/>
          </a:p>
        </p:txBody>
      </p:sp>
      <p:sp>
        <p:nvSpPr>
          <p:cNvPr id="6" name="Footer Placeholder 5"/>
          <p:cNvSpPr>
            <a:spLocks noGrp="1"/>
          </p:cNvSpPr>
          <p:nvPr>
            <p:ph type="ftr" idx="11"/>
          </p:nvPr>
        </p:nvSpPr>
        <p:spPr/>
        <p:txBody>
          <a:bodyPr/>
          <a:lstStyle>
            <a:lvl1pPr>
              <a:defRPr/>
            </a:lvl1pPr>
          </a:lstStyle>
          <a:p>
            <a:r>
              <a:rPr lang="en-GB"/>
              <a:t>Mahmoud Kamel, </a:t>
            </a:r>
            <a:r>
              <a:rPr lang="en-GB" err="1"/>
              <a:t>InterDigital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Mahmoud Kamel, </a:t>
            </a:r>
            <a:r>
              <a:rPr lang="en-GB" err="1"/>
              <a:t>InterDigital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2022</a:t>
            </a:r>
            <a:endParaRPr lang="en-GB"/>
          </a:p>
        </p:txBody>
      </p:sp>
      <p:sp>
        <p:nvSpPr>
          <p:cNvPr id="4" name="Footer Placeholder 3"/>
          <p:cNvSpPr>
            <a:spLocks noGrp="1"/>
          </p:cNvSpPr>
          <p:nvPr>
            <p:ph type="ftr" idx="11"/>
          </p:nvPr>
        </p:nvSpPr>
        <p:spPr/>
        <p:txBody>
          <a:bodyPr/>
          <a:lstStyle>
            <a:lvl1pPr>
              <a:defRPr/>
            </a:lvl1pPr>
          </a:lstStyle>
          <a:p>
            <a:r>
              <a:rPr lang="en-GB"/>
              <a:t>Mahmoud Kamel, </a:t>
            </a:r>
            <a:r>
              <a:rPr lang="en-GB" err="1"/>
              <a:t>InterDigital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2022</a:t>
            </a:r>
            <a:endParaRPr lang="en-GB"/>
          </a:p>
        </p:txBody>
      </p:sp>
      <p:sp>
        <p:nvSpPr>
          <p:cNvPr id="3" name="Footer Placeholder 2"/>
          <p:cNvSpPr>
            <a:spLocks noGrp="1"/>
          </p:cNvSpPr>
          <p:nvPr>
            <p:ph type="ftr" idx="11"/>
          </p:nvPr>
        </p:nvSpPr>
        <p:spPr/>
        <p:txBody>
          <a:bodyPr/>
          <a:lstStyle>
            <a:lvl1pPr>
              <a:defRPr/>
            </a:lvl1pPr>
          </a:lstStyle>
          <a:p>
            <a:r>
              <a:rPr lang="en-GB"/>
              <a:t>Mahmoud Kamel, </a:t>
            </a:r>
            <a:r>
              <a:rPr lang="en-GB" err="1"/>
              <a:t>InterDigital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Mahmoud Kamel, </a:t>
            </a:r>
            <a:r>
              <a:rPr lang="en-GB" err="1"/>
              <a:t>InterDigital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Mahmoud Kamel, InterDigital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Mahmoud Kamel, </a:t>
            </a:r>
            <a:r>
              <a:rPr lang="en-GB" err="1"/>
              <a:t>InterDigital</a:t>
            </a:r>
            <a:endParaRPr lang="en-GB"/>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a:t>
            </a:r>
            <a:r>
              <a:rPr kumimoji="0" lang="en-GB" sz="1800" b="1" i="0" u="none" strike="noStrike" kern="1200" cap="none" spc="0" normalizeH="0" baseline="0" noProof="0" dirty="0">
                <a:ln>
                  <a:noFill/>
                </a:ln>
                <a:solidFill>
                  <a:schemeClr val="tx1"/>
                </a:solidFill>
                <a:effectLst/>
                <a:uLnTx/>
                <a:uFillTx/>
                <a:latin typeface="Times New Roman" pitchFamily="16" charset="0"/>
                <a:ea typeface="MS Gothic" charset="-128"/>
                <a:cs typeface="Arial Unicode MS" charset="0"/>
              </a:rPr>
              <a:t>0904r0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100965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Follow up on NDP Transmission in TF Sounding Phase</a:t>
            </a:r>
          </a:p>
        </p:txBody>
      </p:sp>
      <p:sp>
        <p:nvSpPr>
          <p:cNvPr id="3074" name="Rectangle 2"/>
          <p:cNvSpPr>
            <a:spLocks noGrp="1" noChangeArrowheads="1"/>
          </p:cNvSpPr>
          <p:nvPr>
            <p:ph type="subTitle" idx="1"/>
          </p:nvPr>
        </p:nvSpPr>
        <p:spPr>
          <a:xfrm>
            <a:off x="1828800" y="20383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2022-06-27</a:t>
            </a:r>
          </a:p>
        </p:txBody>
      </p:sp>
      <p:sp>
        <p:nvSpPr>
          <p:cNvPr id="6" name="Date Placeholder 3"/>
          <p:cNvSpPr>
            <a:spLocks noGrp="1"/>
          </p:cNvSpPr>
          <p:nvPr>
            <p:ph type="dt" idx="10"/>
          </p:nvPr>
        </p:nvSpPr>
        <p:spPr/>
        <p:txBody>
          <a:bodyPr/>
          <a:lstStyle/>
          <a:p>
            <a:r>
              <a:rPr lang="en-US"/>
              <a:t>June 2022</a:t>
            </a:r>
            <a:endParaRPr lang="en-GB" dirty="0"/>
          </a:p>
        </p:txBody>
      </p:sp>
      <p:sp>
        <p:nvSpPr>
          <p:cNvPr id="7" name="Footer Placeholder 4"/>
          <p:cNvSpPr>
            <a:spLocks noGrp="1"/>
          </p:cNvSpPr>
          <p:nvPr>
            <p:ph type="ftr" idx="11"/>
          </p:nvPr>
        </p:nvSpPr>
        <p:spPr/>
        <p:txBody>
          <a:bodyPr/>
          <a:lstStyle/>
          <a:p>
            <a:r>
              <a:rPr lang="en-GB"/>
              <a:t>Mahmoud Kamel, </a:t>
            </a:r>
            <a:r>
              <a:rPr lang="en-GB" err="1"/>
              <a:t>InterDigital</a:t>
            </a:r>
            <a:endParaRPr lang="en-GB"/>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sp>
        <p:nvSpPr>
          <p:cNvPr id="3076" name="Rectangle 4"/>
          <p:cNvSpPr>
            <a:spLocks noChangeArrowheads="1"/>
          </p:cNvSpPr>
          <p:nvPr/>
        </p:nvSpPr>
        <p:spPr bwMode="auto">
          <a:xfrm>
            <a:off x="993775" y="263656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2" name="Object 3">
            <a:extLst>
              <a:ext uri="{FF2B5EF4-FFF2-40B4-BE49-F238E27FC236}">
                <a16:creationId xmlns:a16="http://schemas.microsoft.com/office/drawing/2014/main" id="{032E1B2F-4551-FAB8-C605-4B0B3A1C48A8}"/>
              </a:ext>
            </a:extLst>
          </p:cNvPr>
          <p:cNvGraphicFramePr>
            <a:graphicFrameLocks noChangeAspect="1"/>
          </p:cNvGraphicFramePr>
          <p:nvPr>
            <p:extLst>
              <p:ext uri="{D42A27DB-BD31-4B8C-83A1-F6EECF244321}">
                <p14:modId xmlns:p14="http://schemas.microsoft.com/office/powerpoint/2010/main" val="5227502"/>
              </p:ext>
            </p:extLst>
          </p:nvPr>
        </p:nvGraphicFramePr>
        <p:xfrm>
          <a:off x="998538" y="3233738"/>
          <a:ext cx="10218737" cy="2714625"/>
        </p:xfrm>
        <a:graphic>
          <a:graphicData uri="http://schemas.openxmlformats.org/presentationml/2006/ole">
            <mc:AlternateContent xmlns:mc="http://schemas.openxmlformats.org/markup-compatibility/2006">
              <mc:Choice xmlns:v="urn:schemas-microsoft-com:vml" Requires="v">
                <p:oleObj name="Document" r:id="rId3" imgW="10425091" imgH="2782103" progId="Word.Document.8">
                  <p:embed/>
                </p:oleObj>
              </mc:Choice>
              <mc:Fallback>
                <p:oleObj name="Document" r:id="rId3" imgW="10425091" imgH="2782103" progId="Word.Document.8">
                  <p:embed/>
                  <p:pic>
                    <p:nvPicPr>
                      <p:cNvPr id="2" name="Object 3">
                        <a:extLst>
                          <a:ext uri="{FF2B5EF4-FFF2-40B4-BE49-F238E27FC236}">
                            <a16:creationId xmlns:a16="http://schemas.microsoft.com/office/drawing/2014/main" id="{032E1B2F-4551-FAB8-C605-4B0B3A1C48A8}"/>
                          </a:ext>
                        </a:extLst>
                      </p:cNvPr>
                      <p:cNvPicPr>
                        <a:picLocks noChangeAspect="1" noChangeArrowheads="1"/>
                      </p:cNvPicPr>
                      <p:nvPr/>
                    </p:nvPicPr>
                    <p:blipFill>
                      <a:blip r:embed="rId4"/>
                      <a:srcRect/>
                      <a:stretch>
                        <a:fillRect/>
                      </a:stretch>
                    </p:blipFill>
                    <p:spPr bwMode="auto">
                      <a:xfrm>
                        <a:off x="998538" y="3233738"/>
                        <a:ext cx="10218737" cy="2714625"/>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2D7C15-31C7-393C-1ADC-2ECBFA6F4785}"/>
              </a:ext>
            </a:extLst>
          </p:cNvPr>
          <p:cNvSpPr>
            <a:spLocks noGrp="1"/>
          </p:cNvSpPr>
          <p:nvPr>
            <p:ph type="title"/>
          </p:nvPr>
        </p:nvSpPr>
        <p:spPr/>
        <p:txBody>
          <a:bodyPr/>
          <a:lstStyle/>
          <a:p>
            <a:r>
              <a:rPr lang="en-US" dirty="0"/>
              <a:t>Method 2a Numerical Analysis (Polling Phase)</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EEFAAFDF-C264-54D2-2DC2-D79B6C427332}"/>
                  </a:ext>
                </a:extLst>
              </p:cNvPr>
              <p:cNvSpPr>
                <a:spLocks noGrp="1"/>
              </p:cNvSpPr>
              <p:nvPr>
                <p:ph idx="1"/>
              </p:nvPr>
            </p:nvSpPr>
            <p:spPr>
              <a:xfrm>
                <a:off x="402771" y="1839683"/>
                <a:ext cx="10361084" cy="4113213"/>
              </a:xfrm>
            </p:spPr>
            <p:txBody>
              <a:bodyPr/>
              <a:lstStyle/>
              <a:p>
                <a:pPr>
                  <a:buFont typeface="Arial" panose="020B0604020202020204" pitchFamily="34" charset="0"/>
                  <a:buChar char="•"/>
                </a:pPr>
                <a:r>
                  <a:rPr lang="en-US" dirty="0"/>
                  <a:t>Numerical Analysis Parameters </a:t>
                </a:r>
              </a:p>
              <a:p>
                <a:pPr lvl="1">
                  <a:buFont typeface="Arial" panose="020B0604020202020204" pitchFamily="34" charset="0"/>
                  <a:buChar char="•"/>
                </a:pPr>
                <a:r>
                  <a:rPr lang="en-US" dirty="0"/>
                  <a:t>Number of Polled Responders: </a:t>
                </a:r>
                <a:r>
                  <a:rPr lang="en-US" b="1" dirty="0"/>
                  <a:t>8 responders </a:t>
                </a:r>
              </a:p>
              <a:p>
                <a:pPr lvl="1">
                  <a:buFont typeface="Arial" panose="020B0604020202020204" pitchFamily="34" charset="0"/>
                  <a:buChar char="•"/>
                </a:pPr>
                <a:r>
                  <a:rPr lang="en-US" dirty="0"/>
                  <a:t>CTS Frame MCS: </a:t>
                </a:r>
                <a:r>
                  <a:rPr lang="en-US" b="1" dirty="0"/>
                  <a:t>QPSK 1/2 </a:t>
                </a:r>
                <a:endParaRPr lang="en-US" dirty="0"/>
              </a:p>
              <a:p>
                <a:pPr>
                  <a:buFont typeface="Arial" panose="020B0604020202020204" pitchFamily="34" charset="0"/>
                  <a:buChar char="•"/>
                </a:pPr>
                <a:r>
                  <a:rPr lang="en-US" dirty="0"/>
                  <a:t>Time needed for the Polling phase is </a:t>
                </a:r>
                <a14:m>
                  <m:oMath xmlns:m="http://schemas.openxmlformats.org/officeDocument/2006/math">
                    <m:r>
                      <a:rPr lang="en-US" b="1" i="1" dirty="0" smtClean="0">
                        <a:latin typeface="Cambria Math" panose="02040503050406030204" pitchFamily="18" charset="0"/>
                      </a:rPr>
                      <m:t>𝟏𝟐𝟖</m:t>
                    </m:r>
                    <m:r>
                      <a:rPr lang="en-US" i="1" dirty="0" smtClean="0">
                        <a:latin typeface="Cambria Math" panose="02040503050406030204" pitchFamily="18" charset="0"/>
                      </a:rPr>
                      <m:t> </m:t>
                    </m:r>
                    <m:r>
                      <a:rPr lang="en-US" i="1" dirty="0" smtClean="0">
                        <a:latin typeface="Cambria Math" panose="02040503050406030204" pitchFamily="18" charset="0"/>
                      </a:rPr>
                      <m:t>𝜇</m:t>
                    </m:r>
                    <m:r>
                      <a:rPr lang="en-US" i="1" dirty="0" smtClean="0">
                        <a:latin typeface="Cambria Math" panose="02040503050406030204" pitchFamily="18" charset="0"/>
                      </a:rPr>
                      <m:t> </m:t>
                    </m:r>
                    <m:r>
                      <m:rPr>
                        <m:sty m:val="p"/>
                      </m:rPr>
                      <a:rPr lang="en-US" i="1" dirty="0" smtClean="0">
                        <a:latin typeface="Cambria Math" panose="02040503050406030204" pitchFamily="18" charset="0"/>
                      </a:rPr>
                      <m:t>sec</m:t>
                    </m:r>
                    <m:r>
                      <a:rPr lang="en-US" b="1" i="1" dirty="0" smtClean="0">
                        <a:latin typeface="Cambria Math" panose="02040503050406030204" pitchFamily="18" charset="0"/>
                      </a:rPr>
                      <m:t>. </m:t>
                    </m:r>
                  </m:oMath>
                </a14:m>
                <a:endParaRPr lang="en-US" dirty="0"/>
              </a:p>
              <a:p>
                <a:pPr>
                  <a:buFont typeface="Arial" panose="020B0604020202020204" pitchFamily="34" charset="0"/>
                  <a:buChar char="•"/>
                </a:pPr>
                <a:r>
                  <a:rPr lang="en-US" dirty="0"/>
                  <a:t>Polling phase time bounds:</a:t>
                </a:r>
              </a:p>
              <a:p>
                <a:pPr lvl="1">
                  <a:buFont typeface="Arial" panose="020B0604020202020204" pitchFamily="34" charset="0"/>
                  <a:buChar char="•"/>
                </a:pPr>
                <a:r>
                  <a:rPr lang="en-US" dirty="0"/>
                  <a:t>The minimum time is 88 </a:t>
                </a:r>
                <a14:m>
                  <m:oMath xmlns:m="http://schemas.openxmlformats.org/officeDocument/2006/math">
                    <m:r>
                      <a:rPr lang="en-US" i="1" dirty="0" smtClean="0">
                        <a:latin typeface="Cambria Math" panose="02040503050406030204" pitchFamily="18" charset="0"/>
                      </a:rPr>
                      <m:t>𝜇</m:t>
                    </m:r>
                    <m:r>
                      <a:rPr lang="en-US" i="1" dirty="0" smtClean="0">
                        <a:latin typeface="Cambria Math" panose="02040503050406030204" pitchFamily="18" charset="0"/>
                      </a:rPr>
                      <m:t> </m:t>
                    </m:r>
                    <m:r>
                      <m:rPr>
                        <m:sty m:val="p"/>
                      </m:rPr>
                      <a:rPr lang="en-US" i="1" dirty="0" smtClean="0">
                        <a:latin typeface="Cambria Math" panose="02040503050406030204" pitchFamily="18" charset="0"/>
                      </a:rPr>
                      <m:t>sec</m:t>
                    </m:r>
                    <m:r>
                      <a:rPr lang="en-US" b="1" i="1" dirty="0" smtClean="0">
                        <a:latin typeface="Cambria Math" panose="02040503050406030204" pitchFamily="18" charset="0"/>
                      </a:rPr>
                      <m:t>.</m:t>
                    </m:r>
                  </m:oMath>
                </a14:m>
                <a:endParaRPr lang="en-US" dirty="0"/>
              </a:p>
              <a:p>
                <a:pPr lvl="2">
                  <a:buFont typeface="Arial" panose="020B0604020202020204" pitchFamily="34" charset="0"/>
                  <a:buChar char="•"/>
                </a:pPr>
                <a:r>
                  <a:rPr lang="en-US" dirty="0"/>
                  <a:t>CTS Frame MCS:  64QAM  3/4</a:t>
                </a:r>
              </a:p>
              <a:p>
                <a:pPr lvl="1">
                  <a:buFont typeface="Arial" panose="020B0604020202020204" pitchFamily="34" charset="0"/>
                  <a:buChar char="•"/>
                </a:pPr>
                <a:r>
                  <a:rPr lang="en-US" dirty="0"/>
                  <a:t>The maximum time is </a:t>
                </a:r>
                <a14:m>
                  <m:oMath xmlns:m="http://schemas.openxmlformats.org/officeDocument/2006/math">
                    <m:r>
                      <a:rPr lang="en-US" b="0" i="1" dirty="0" smtClean="0">
                        <a:latin typeface="Cambria Math" panose="02040503050406030204" pitchFamily="18" charset="0"/>
                      </a:rPr>
                      <m:t>176</m:t>
                    </m:r>
                    <m:r>
                      <a:rPr lang="en-US" i="1" dirty="0" smtClean="0">
                        <a:latin typeface="Cambria Math" panose="02040503050406030204" pitchFamily="18" charset="0"/>
                      </a:rPr>
                      <m:t> </m:t>
                    </m:r>
                    <m:r>
                      <a:rPr lang="en-US" i="1" dirty="0" smtClean="0">
                        <a:latin typeface="Cambria Math" panose="02040503050406030204" pitchFamily="18" charset="0"/>
                      </a:rPr>
                      <m:t>𝜇</m:t>
                    </m:r>
                    <m:r>
                      <a:rPr lang="en-US" i="1" dirty="0" smtClean="0">
                        <a:latin typeface="Cambria Math" panose="02040503050406030204" pitchFamily="18" charset="0"/>
                      </a:rPr>
                      <m:t> </m:t>
                    </m:r>
                    <m:r>
                      <m:rPr>
                        <m:sty m:val="p"/>
                      </m:rPr>
                      <a:rPr lang="en-US" i="1" dirty="0" smtClean="0">
                        <a:latin typeface="Cambria Math" panose="02040503050406030204" pitchFamily="18" charset="0"/>
                      </a:rPr>
                      <m:t>sec</m:t>
                    </m:r>
                    <m:r>
                      <a:rPr lang="en-US" b="1" i="1" dirty="0" smtClean="0">
                        <a:latin typeface="Cambria Math" panose="02040503050406030204" pitchFamily="18" charset="0"/>
                      </a:rPr>
                      <m:t>.</m:t>
                    </m:r>
                  </m:oMath>
                </a14:m>
                <a:endParaRPr lang="en-US" dirty="0"/>
              </a:p>
              <a:p>
                <a:pPr lvl="2">
                  <a:buFont typeface="Arial" panose="020B0604020202020204" pitchFamily="34" charset="0"/>
                  <a:buChar char="•"/>
                </a:pPr>
                <a:r>
                  <a:rPr lang="en-US" dirty="0"/>
                  <a:t>CTS Frame MCS:  BPSK  1/2</a:t>
                </a:r>
              </a:p>
              <a:p>
                <a:pPr>
                  <a:buFont typeface="Arial" panose="020B0604020202020204" pitchFamily="34" charset="0"/>
                  <a:buChar char="•"/>
                </a:pPr>
                <a:endParaRPr lang="en-US" dirty="0"/>
              </a:p>
            </p:txBody>
          </p:sp>
        </mc:Choice>
        <mc:Fallback>
          <p:sp>
            <p:nvSpPr>
              <p:cNvPr id="3" name="Content Placeholder 2">
                <a:extLst>
                  <a:ext uri="{FF2B5EF4-FFF2-40B4-BE49-F238E27FC236}">
                    <a16:creationId xmlns:a16="http://schemas.microsoft.com/office/drawing/2014/main" id="{EEFAAFDF-C264-54D2-2DC2-D79B6C427332}"/>
                  </a:ext>
                </a:extLst>
              </p:cNvPr>
              <p:cNvSpPr>
                <a:spLocks noGrp="1" noRot="1" noChangeAspect="1" noMove="1" noResize="1" noEditPoints="1" noAdjustHandles="1" noChangeArrowheads="1" noChangeShapeType="1" noTextEdit="1"/>
              </p:cNvSpPr>
              <p:nvPr>
                <p:ph idx="1"/>
              </p:nvPr>
            </p:nvSpPr>
            <p:spPr>
              <a:xfrm>
                <a:off x="402771" y="1839683"/>
                <a:ext cx="10361084" cy="4113213"/>
              </a:xfrm>
              <a:blipFill>
                <a:blip r:embed="rId3"/>
                <a:stretch>
                  <a:fillRect l="-765" t="-1185"/>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E6DE8D43-0372-AB50-AD4F-0C75F4CDE93E}"/>
              </a:ext>
            </a:extLst>
          </p:cNvPr>
          <p:cNvSpPr>
            <a:spLocks noGrp="1"/>
          </p:cNvSpPr>
          <p:nvPr>
            <p:ph type="sldNum" idx="12"/>
          </p:nvPr>
        </p:nvSpPr>
        <p:spPr/>
        <p:txBody>
          <a:bodyPr/>
          <a:lstStyle/>
          <a:p>
            <a:r>
              <a:rPr lang="en-GB"/>
              <a:t>Slide </a:t>
            </a:r>
            <a:fld id="{440F5867-744E-4AA6-B0ED-4C44D2DFBB7B}" type="slidenum">
              <a:rPr lang="en-GB" smtClean="0"/>
              <a:pPr/>
              <a:t>10</a:t>
            </a:fld>
            <a:endParaRPr lang="en-GB"/>
          </a:p>
        </p:txBody>
      </p:sp>
      <p:sp>
        <p:nvSpPr>
          <p:cNvPr id="5" name="Footer Placeholder 4">
            <a:extLst>
              <a:ext uri="{FF2B5EF4-FFF2-40B4-BE49-F238E27FC236}">
                <a16:creationId xmlns:a16="http://schemas.microsoft.com/office/drawing/2014/main" id="{182F4231-3A46-73B2-F172-572F1C849267}"/>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9866235A-EE41-F9C0-B349-6576B39BF767}"/>
              </a:ext>
            </a:extLst>
          </p:cNvPr>
          <p:cNvSpPr>
            <a:spLocks noGrp="1"/>
          </p:cNvSpPr>
          <p:nvPr>
            <p:ph type="dt" idx="15"/>
          </p:nvPr>
        </p:nvSpPr>
        <p:spPr/>
        <p:txBody>
          <a:bodyPr/>
          <a:lstStyle/>
          <a:p>
            <a:r>
              <a:rPr lang="en-US"/>
              <a:t>June 2022</a:t>
            </a:r>
            <a:endParaRPr lang="en-GB" dirty="0"/>
          </a:p>
        </p:txBody>
      </p:sp>
      <p:pic>
        <p:nvPicPr>
          <p:cNvPr id="10" name="Picture 9">
            <a:extLst>
              <a:ext uri="{FF2B5EF4-FFF2-40B4-BE49-F238E27FC236}">
                <a16:creationId xmlns:a16="http://schemas.microsoft.com/office/drawing/2014/main" id="{87983F60-BF02-A47E-319E-FDE7C24A859F}"/>
              </a:ext>
            </a:extLst>
          </p:cNvPr>
          <p:cNvPicPr>
            <a:picLocks noChangeAspect="1"/>
          </p:cNvPicPr>
          <p:nvPr/>
        </p:nvPicPr>
        <p:blipFill>
          <a:blip r:embed="rId4"/>
          <a:stretch>
            <a:fillRect/>
          </a:stretch>
        </p:blipFill>
        <p:spPr>
          <a:xfrm>
            <a:off x="7384268" y="1495531"/>
            <a:ext cx="4005516" cy="2270843"/>
          </a:xfrm>
          <a:prstGeom prst="rect">
            <a:avLst/>
          </a:prstGeom>
        </p:spPr>
      </p:pic>
      <p:pic>
        <p:nvPicPr>
          <p:cNvPr id="11" name="Picture 10">
            <a:extLst>
              <a:ext uri="{FF2B5EF4-FFF2-40B4-BE49-F238E27FC236}">
                <a16:creationId xmlns:a16="http://schemas.microsoft.com/office/drawing/2014/main" id="{1D533BB0-CAC1-625B-514D-B4F2902823AF}"/>
              </a:ext>
            </a:extLst>
          </p:cNvPr>
          <p:cNvPicPr>
            <a:picLocks noChangeAspect="1"/>
          </p:cNvPicPr>
          <p:nvPr/>
        </p:nvPicPr>
        <p:blipFill>
          <a:blip r:embed="rId5"/>
          <a:stretch>
            <a:fillRect/>
          </a:stretch>
        </p:blipFill>
        <p:spPr>
          <a:xfrm>
            <a:off x="7333835" y="3901900"/>
            <a:ext cx="4076970" cy="2528147"/>
          </a:xfrm>
          <a:prstGeom prst="rect">
            <a:avLst/>
          </a:prstGeom>
        </p:spPr>
      </p:pic>
    </p:spTree>
    <p:extLst>
      <p:ext uri="{BB962C8B-B14F-4D97-AF65-F5344CB8AC3E}">
        <p14:creationId xmlns:p14="http://schemas.microsoft.com/office/powerpoint/2010/main" val="18343299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407D0-57FD-9DD9-8D5C-2B78BA206FE2}"/>
              </a:ext>
            </a:extLst>
          </p:cNvPr>
          <p:cNvSpPr>
            <a:spLocks noGrp="1"/>
          </p:cNvSpPr>
          <p:nvPr>
            <p:ph type="title"/>
          </p:nvPr>
        </p:nvSpPr>
        <p:spPr>
          <a:xfrm>
            <a:off x="915458" y="685801"/>
            <a:ext cx="10361084" cy="1065213"/>
          </a:xfrm>
        </p:spPr>
        <p:txBody>
          <a:bodyPr/>
          <a:lstStyle/>
          <a:p>
            <a:r>
              <a:rPr lang="en-US" dirty="0"/>
              <a:t>Method 2a Numerical Analysis (TF Sounding Phase)</a:t>
            </a:r>
          </a:p>
        </p:txBody>
      </p:sp>
      <p:sp>
        <p:nvSpPr>
          <p:cNvPr id="4" name="Slide Number Placeholder 3">
            <a:extLst>
              <a:ext uri="{FF2B5EF4-FFF2-40B4-BE49-F238E27FC236}">
                <a16:creationId xmlns:a16="http://schemas.microsoft.com/office/drawing/2014/main" id="{D7579128-96A0-8D05-CB8A-D70FEC82B36E}"/>
              </a:ext>
            </a:extLst>
          </p:cNvPr>
          <p:cNvSpPr>
            <a:spLocks noGrp="1"/>
          </p:cNvSpPr>
          <p:nvPr>
            <p:ph type="sldNum" idx="12"/>
          </p:nvPr>
        </p:nvSpPr>
        <p:spPr/>
        <p:txBody>
          <a:bodyPr/>
          <a:lstStyle/>
          <a:p>
            <a:r>
              <a:rPr lang="en-GB"/>
              <a:t>Slide </a:t>
            </a:r>
            <a:fld id="{440F5867-744E-4AA6-B0ED-4C44D2DFBB7B}" type="slidenum">
              <a:rPr lang="en-GB" smtClean="0"/>
              <a:pPr/>
              <a:t>11</a:t>
            </a:fld>
            <a:endParaRPr lang="en-GB"/>
          </a:p>
        </p:txBody>
      </p:sp>
      <p:sp>
        <p:nvSpPr>
          <p:cNvPr id="5" name="Footer Placeholder 4">
            <a:extLst>
              <a:ext uri="{FF2B5EF4-FFF2-40B4-BE49-F238E27FC236}">
                <a16:creationId xmlns:a16="http://schemas.microsoft.com/office/drawing/2014/main" id="{E4172B8B-645A-EE98-DADE-E45B5F19AFE9}"/>
              </a:ext>
            </a:extLst>
          </p:cNvPr>
          <p:cNvSpPr>
            <a:spLocks noGrp="1"/>
          </p:cNvSpPr>
          <p:nvPr>
            <p:ph type="ftr" idx="14"/>
          </p:nvPr>
        </p:nvSpPr>
        <p:spPr/>
        <p:txBody>
          <a:bodyPr/>
          <a:lstStyle/>
          <a:p>
            <a:r>
              <a:rPr lang="en-GB" dirty="0"/>
              <a:t>Mahmoud Kamel, </a:t>
            </a:r>
            <a:r>
              <a:rPr lang="en-GB" dirty="0" err="1"/>
              <a:t>InterDigital</a:t>
            </a:r>
            <a:endParaRPr lang="en-GB" dirty="0"/>
          </a:p>
        </p:txBody>
      </p:sp>
      <p:sp>
        <p:nvSpPr>
          <p:cNvPr id="6" name="Date Placeholder 5">
            <a:extLst>
              <a:ext uri="{FF2B5EF4-FFF2-40B4-BE49-F238E27FC236}">
                <a16:creationId xmlns:a16="http://schemas.microsoft.com/office/drawing/2014/main" id="{AF52A84E-227A-15D4-6BB8-25B1C7AEDD04}"/>
              </a:ext>
            </a:extLst>
          </p:cNvPr>
          <p:cNvSpPr>
            <a:spLocks noGrp="1"/>
          </p:cNvSpPr>
          <p:nvPr>
            <p:ph type="dt" idx="15"/>
          </p:nvPr>
        </p:nvSpPr>
        <p:spPr/>
        <p:txBody>
          <a:bodyPr/>
          <a:lstStyle/>
          <a:p>
            <a:r>
              <a:rPr lang="en-US"/>
              <a:t>June 2022</a:t>
            </a:r>
            <a:endParaRPr lang="en-GB" dirty="0"/>
          </a:p>
        </p:txBody>
      </p:sp>
      <mc:AlternateContent xmlns:mc="http://schemas.openxmlformats.org/markup-compatibility/2006">
        <mc:Choice xmlns:a14="http://schemas.microsoft.com/office/drawing/2010/main" Requires="a14">
          <p:sp>
            <p:nvSpPr>
              <p:cNvPr id="10" name="Content Placeholder 2">
                <a:extLst>
                  <a:ext uri="{FF2B5EF4-FFF2-40B4-BE49-F238E27FC236}">
                    <a16:creationId xmlns:a16="http://schemas.microsoft.com/office/drawing/2014/main" id="{F8AF5094-6624-5926-E579-C4C8C6AB9617}"/>
                  </a:ext>
                </a:extLst>
              </p:cNvPr>
              <p:cNvSpPr>
                <a:spLocks noGrp="1"/>
              </p:cNvSpPr>
              <p:nvPr>
                <p:ph idx="1"/>
              </p:nvPr>
            </p:nvSpPr>
            <p:spPr>
              <a:xfrm>
                <a:off x="278296" y="1751014"/>
                <a:ext cx="8477692" cy="4645655"/>
              </a:xfrm>
            </p:spPr>
            <p:txBody>
              <a:bodyPr/>
              <a:lstStyle/>
              <a:p>
                <a:pPr>
                  <a:buFont typeface="Arial" panose="020B0604020202020204" pitchFamily="34" charset="0"/>
                  <a:buChar char="•"/>
                </a:pPr>
                <a:r>
                  <a:rPr lang="en-US" dirty="0"/>
                  <a:t>Numerical Analysis Parameters </a:t>
                </a:r>
              </a:p>
              <a:p>
                <a:pPr lvl="1">
                  <a:buFont typeface="Arial" panose="020B0604020202020204" pitchFamily="34" charset="0"/>
                  <a:buChar char="•"/>
                </a:pPr>
                <a:r>
                  <a:rPr lang="en-US" sz="1800" dirty="0"/>
                  <a:t>Number of Responder Transmitters: </a:t>
                </a:r>
                <a:r>
                  <a:rPr lang="en-US" sz="1800" b="1" dirty="0"/>
                  <a:t>8 responders </a:t>
                </a:r>
              </a:p>
              <a:p>
                <a:pPr lvl="1">
                  <a:buFont typeface="Arial" panose="020B0604020202020204" pitchFamily="34" charset="0"/>
                  <a:buChar char="•"/>
                </a:pPr>
                <a:r>
                  <a:rPr lang="en-US" sz="1800" dirty="0"/>
                  <a:t>Number of LTFs: </a:t>
                </a:r>
                <a:r>
                  <a:rPr lang="en-US" sz="1800" b="1" dirty="0"/>
                  <a:t>1 LTF</a:t>
                </a:r>
              </a:p>
              <a:p>
                <a:pPr lvl="1">
                  <a:buFont typeface="Arial" panose="020B0604020202020204" pitchFamily="34" charset="0"/>
                  <a:buChar char="•"/>
                </a:pPr>
                <a:r>
                  <a:rPr lang="en-US" sz="1800" dirty="0"/>
                  <a:t>LTF Repetitions: </a:t>
                </a:r>
                <a:r>
                  <a:rPr lang="en-US" sz="1800" b="1" dirty="0"/>
                  <a:t>8 repetitions</a:t>
                </a:r>
              </a:p>
              <a:p>
                <a:pPr lvl="1">
                  <a:buFont typeface="Arial" panose="020B0604020202020204" pitchFamily="34" charset="0"/>
                  <a:buChar char="•"/>
                </a:pPr>
                <a:r>
                  <a:rPr lang="en-US" sz="1800" dirty="0"/>
                  <a:t>Trigger Frame MCS: </a:t>
                </a:r>
                <a:r>
                  <a:rPr lang="en-US" sz="1800" b="1" dirty="0"/>
                  <a:t>QPSK 1/2 </a:t>
                </a:r>
                <a:endParaRPr lang="en-US" sz="1800" dirty="0"/>
              </a:p>
              <a:p>
                <a:pPr>
                  <a:buFont typeface="Arial" panose="020B0604020202020204" pitchFamily="34" charset="0"/>
                  <a:buChar char="•"/>
                </a:pPr>
                <a:r>
                  <a:rPr lang="en-US" dirty="0"/>
                  <a:t>Time needed for the TF Sounding phase is </a:t>
                </a:r>
                <a14:m>
                  <m:oMath xmlns:m="http://schemas.openxmlformats.org/officeDocument/2006/math">
                    <m:r>
                      <a:rPr lang="en-US" b="1" i="1" dirty="0" smtClean="0">
                        <a:latin typeface="Cambria Math" panose="02040503050406030204" pitchFamily="18" charset="0"/>
                      </a:rPr>
                      <m:t>𝟔𝟕𝟐</m:t>
                    </m:r>
                    <m:r>
                      <a:rPr lang="en-US" i="1" dirty="0" smtClean="0">
                        <a:latin typeface="Cambria Math" panose="02040503050406030204" pitchFamily="18" charset="0"/>
                      </a:rPr>
                      <m:t> </m:t>
                    </m:r>
                    <m:r>
                      <a:rPr lang="en-US" i="1" dirty="0" smtClean="0">
                        <a:latin typeface="Cambria Math" panose="02040503050406030204" pitchFamily="18" charset="0"/>
                      </a:rPr>
                      <m:t>𝜇</m:t>
                    </m:r>
                    <m:r>
                      <a:rPr lang="en-US" i="1" dirty="0" smtClean="0">
                        <a:latin typeface="Cambria Math" panose="02040503050406030204" pitchFamily="18" charset="0"/>
                      </a:rPr>
                      <m:t> </m:t>
                    </m:r>
                    <m:r>
                      <m:rPr>
                        <m:sty m:val="p"/>
                      </m:rPr>
                      <a:rPr lang="en-US" i="1" dirty="0" smtClean="0">
                        <a:latin typeface="Cambria Math" panose="02040503050406030204" pitchFamily="18" charset="0"/>
                      </a:rPr>
                      <m:t>sec</m:t>
                    </m:r>
                    <m:r>
                      <a:rPr lang="en-US" i="1" dirty="0" smtClean="0">
                        <a:latin typeface="Cambria Math" panose="02040503050406030204" pitchFamily="18" charset="0"/>
                      </a:rPr>
                      <m:t>⁡</m:t>
                    </m:r>
                  </m:oMath>
                </a14:m>
                <a:endParaRPr lang="en-US" dirty="0"/>
              </a:p>
              <a:p>
                <a:pPr>
                  <a:buFont typeface="Arial" panose="020B0604020202020204" pitchFamily="34" charset="0"/>
                  <a:buChar char="•"/>
                </a:pPr>
                <a:r>
                  <a:rPr lang="en-US" dirty="0"/>
                  <a:t>TF Sounding phase time bounds</a:t>
                </a:r>
              </a:p>
              <a:p>
                <a:pPr lvl="1">
                  <a:buFont typeface="Arial" panose="020B0604020202020204" pitchFamily="34" charset="0"/>
                  <a:buChar char="•"/>
                </a:pPr>
                <a:r>
                  <a:rPr lang="en-US" sz="1800" dirty="0"/>
                  <a:t>The minimum time is 192 </a:t>
                </a:r>
                <a14:m>
                  <m:oMath xmlns:m="http://schemas.openxmlformats.org/officeDocument/2006/math">
                    <m:r>
                      <a:rPr lang="en-US" sz="1800" i="1" dirty="0" smtClean="0">
                        <a:latin typeface="Cambria Math" panose="02040503050406030204" pitchFamily="18" charset="0"/>
                      </a:rPr>
                      <m:t>𝜇</m:t>
                    </m:r>
                    <m:r>
                      <a:rPr lang="en-US" sz="1800" i="1" dirty="0" smtClean="0">
                        <a:latin typeface="Cambria Math" panose="02040503050406030204" pitchFamily="18" charset="0"/>
                      </a:rPr>
                      <m:t> </m:t>
                    </m:r>
                    <m:r>
                      <m:rPr>
                        <m:sty m:val="p"/>
                      </m:rPr>
                      <a:rPr lang="en-US" sz="1800" i="1" dirty="0" smtClean="0">
                        <a:latin typeface="Cambria Math" panose="02040503050406030204" pitchFamily="18" charset="0"/>
                      </a:rPr>
                      <m:t>sec</m:t>
                    </m:r>
                  </m:oMath>
                </a14:m>
                <a:endParaRPr lang="en-US" sz="1800" dirty="0"/>
              </a:p>
              <a:p>
                <a:pPr lvl="2">
                  <a:buFont typeface="Arial" panose="020B0604020202020204" pitchFamily="34" charset="0"/>
                  <a:buChar char="•"/>
                </a:pPr>
                <a:r>
                  <a:rPr lang="en-US" sz="1600" dirty="0"/>
                  <a:t>LTF Repetitions = 1</a:t>
                </a:r>
              </a:p>
              <a:p>
                <a:pPr lvl="2">
                  <a:buFont typeface="Arial" panose="020B0604020202020204" pitchFamily="34" charset="0"/>
                  <a:buChar char="•"/>
                </a:pPr>
                <a:r>
                  <a:rPr lang="en-US" sz="1600" dirty="0"/>
                  <a:t>Trigger Frame MCS:  64QAM  3/4</a:t>
                </a:r>
              </a:p>
              <a:p>
                <a:pPr lvl="1">
                  <a:buFont typeface="Arial" panose="020B0604020202020204" pitchFamily="34" charset="0"/>
                  <a:buChar char="•"/>
                </a:pPr>
                <a:r>
                  <a:rPr lang="en-US" sz="1800" dirty="0"/>
                  <a:t>The maximum time is </a:t>
                </a:r>
                <a14:m>
                  <m:oMath xmlns:m="http://schemas.openxmlformats.org/officeDocument/2006/math">
                    <m:r>
                      <a:rPr lang="en-US" sz="1800" b="0" i="1" dirty="0" smtClean="0">
                        <a:latin typeface="Cambria Math" panose="02040503050406030204" pitchFamily="18" charset="0"/>
                      </a:rPr>
                      <m:t>712</m:t>
                    </m:r>
                    <m:r>
                      <a:rPr lang="en-US" sz="1800" i="1" dirty="0" smtClean="0">
                        <a:latin typeface="Cambria Math" panose="02040503050406030204" pitchFamily="18" charset="0"/>
                      </a:rPr>
                      <m:t> </m:t>
                    </m:r>
                    <m:r>
                      <a:rPr lang="en-US" sz="1800" i="1" dirty="0" smtClean="0">
                        <a:latin typeface="Cambria Math" panose="02040503050406030204" pitchFamily="18" charset="0"/>
                      </a:rPr>
                      <m:t>𝜇</m:t>
                    </m:r>
                    <m:r>
                      <a:rPr lang="en-US" sz="1800" i="1" dirty="0" smtClean="0">
                        <a:latin typeface="Cambria Math" panose="02040503050406030204" pitchFamily="18" charset="0"/>
                      </a:rPr>
                      <m:t> </m:t>
                    </m:r>
                    <m:r>
                      <m:rPr>
                        <m:sty m:val="p"/>
                      </m:rPr>
                      <a:rPr lang="en-US" sz="1800" i="1" dirty="0" smtClean="0">
                        <a:latin typeface="Cambria Math" panose="02040503050406030204" pitchFamily="18" charset="0"/>
                      </a:rPr>
                      <m:t>sec</m:t>
                    </m:r>
                  </m:oMath>
                </a14:m>
                <a:endParaRPr lang="en-US" sz="1800" dirty="0"/>
              </a:p>
              <a:p>
                <a:pPr lvl="2">
                  <a:buFont typeface="Arial" panose="020B0604020202020204" pitchFamily="34" charset="0"/>
                  <a:buChar char="•"/>
                </a:pPr>
                <a:r>
                  <a:rPr lang="en-US" sz="1600" dirty="0"/>
                  <a:t>LTF Repetitions = 8</a:t>
                </a:r>
              </a:p>
              <a:p>
                <a:pPr lvl="2">
                  <a:buFont typeface="Arial" panose="020B0604020202020204" pitchFamily="34" charset="0"/>
                  <a:buChar char="•"/>
                </a:pPr>
                <a:r>
                  <a:rPr lang="en-US" sz="1600" dirty="0"/>
                  <a:t>Trigger Frame MCS:  BPSK  1/2</a:t>
                </a:r>
              </a:p>
              <a:p>
                <a:pPr lvl="2">
                  <a:buFont typeface="Arial" panose="020B0604020202020204" pitchFamily="34" charset="0"/>
                  <a:buChar char="•"/>
                </a:pPr>
                <a:endParaRPr lang="en-US" dirty="0"/>
              </a:p>
              <a:p>
                <a:pPr lvl="2">
                  <a:buFont typeface="Arial" panose="020B0604020202020204" pitchFamily="34" charset="0"/>
                  <a:buChar char="•"/>
                </a:pPr>
                <a:endParaRPr lang="en-US" dirty="0"/>
              </a:p>
              <a:p>
                <a:pPr>
                  <a:buFont typeface="Arial" panose="020B0604020202020204" pitchFamily="34" charset="0"/>
                  <a:buChar char="•"/>
                </a:pPr>
                <a:endParaRPr lang="en-US" dirty="0"/>
              </a:p>
            </p:txBody>
          </p:sp>
        </mc:Choice>
        <mc:Fallback>
          <p:sp>
            <p:nvSpPr>
              <p:cNvPr id="10" name="Content Placeholder 2">
                <a:extLst>
                  <a:ext uri="{FF2B5EF4-FFF2-40B4-BE49-F238E27FC236}">
                    <a16:creationId xmlns:a16="http://schemas.microsoft.com/office/drawing/2014/main" id="{F8AF5094-6624-5926-E579-C4C8C6AB9617}"/>
                  </a:ext>
                </a:extLst>
              </p:cNvPr>
              <p:cNvSpPr>
                <a:spLocks noGrp="1" noRot="1" noChangeAspect="1" noMove="1" noResize="1" noEditPoints="1" noAdjustHandles="1" noChangeArrowheads="1" noChangeShapeType="1" noTextEdit="1"/>
              </p:cNvSpPr>
              <p:nvPr>
                <p:ph idx="1"/>
              </p:nvPr>
            </p:nvSpPr>
            <p:spPr>
              <a:xfrm>
                <a:off x="278296" y="1751014"/>
                <a:ext cx="8477692" cy="4645655"/>
              </a:xfrm>
              <a:blipFill>
                <a:blip r:embed="rId3"/>
                <a:stretch>
                  <a:fillRect l="-1007" t="-1050" b="-656"/>
                </a:stretch>
              </a:blipFill>
            </p:spPr>
            <p:txBody>
              <a:bodyPr/>
              <a:lstStyle/>
              <a:p>
                <a:r>
                  <a:rPr lang="en-US">
                    <a:noFill/>
                  </a:rPr>
                  <a:t> </a:t>
                </a:r>
              </a:p>
            </p:txBody>
          </p:sp>
        </mc:Fallback>
      </mc:AlternateContent>
      <p:pic>
        <p:nvPicPr>
          <p:cNvPr id="13" name="Picture 12">
            <a:extLst>
              <a:ext uri="{FF2B5EF4-FFF2-40B4-BE49-F238E27FC236}">
                <a16:creationId xmlns:a16="http://schemas.microsoft.com/office/drawing/2014/main" id="{CB575437-DD85-47C0-C2AA-18B499262AC7}"/>
              </a:ext>
            </a:extLst>
          </p:cNvPr>
          <p:cNvPicPr>
            <a:picLocks noChangeAspect="1"/>
          </p:cNvPicPr>
          <p:nvPr/>
        </p:nvPicPr>
        <p:blipFill>
          <a:blip r:embed="rId4"/>
          <a:stretch>
            <a:fillRect/>
          </a:stretch>
        </p:blipFill>
        <p:spPr>
          <a:xfrm>
            <a:off x="8100901" y="1751013"/>
            <a:ext cx="3288883" cy="4645655"/>
          </a:xfrm>
          <a:prstGeom prst="rect">
            <a:avLst/>
          </a:prstGeom>
        </p:spPr>
      </p:pic>
    </p:spTree>
    <p:extLst>
      <p:ext uri="{BB962C8B-B14F-4D97-AF65-F5344CB8AC3E}">
        <p14:creationId xmlns:p14="http://schemas.microsoft.com/office/powerpoint/2010/main" val="41180626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EEFAAFDF-C264-54D2-2DC2-D79B6C427332}"/>
                  </a:ext>
                </a:extLst>
              </p:cNvPr>
              <p:cNvSpPr>
                <a:spLocks noGrp="1"/>
              </p:cNvSpPr>
              <p:nvPr>
                <p:ph idx="1"/>
              </p:nvPr>
            </p:nvSpPr>
            <p:spPr>
              <a:xfrm>
                <a:off x="402771" y="1839683"/>
                <a:ext cx="10361084" cy="4539852"/>
              </a:xfrm>
            </p:spPr>
            <p:txBody>
              <a:bodyPr/>
              <a:lstStyle/>
              <a:p>
                <a:pPr>
                  <a:buFont typeface="Arial" panose="020B0604020202020204" pitchFamily="34" charset="0"/>
                  <a:buChar char="•"/>
                </a:pPr>
                <a:r>
                  <a:rPr lang="en-US" dirty="0"/>
                  <a:t>Numerical Analysis Parameters </a:t>
                </a:r>
              </a:p>
              <a:p>
                <a:pPr lvl="1">
                  <a:buFont typeface="Arial" panose="020B0604020202020204" pitchFamily="34" charset="0"/>
                  <a:buChar char="•"/>
                </a:pPr>
                <a:r>
                  <a:rPr lang="en-US" dirty="0"/>
                  <a:t>TXOP = 4096 </a:t>
                </a:r>
                <a14:m>
                  <m:oMath xmlns:m="http://schemas.openxmlformats.org/officeDocument/2006/math">
                    <m:r>
                      <a:rPr lang="en-US" i="1" dirty="0">
                        <a:latin typeface="Cambria Math" panose="02040503050406030204" pitchFamily="18" charset="0"/>
                      </a:rPr>
                      <m:t>𝜇</m:t>
                    </m:r>
                    <m:r>
                      <a:rPr lang="en-US" i="1" dirty="0">
                        <a:latin typeface="Cambria Math" panose="02040503050406030204" pitchFamily="18" charset="0"/>
                      </a:rPr>
                      <m:t> </m:t>
                    </m:r>
                    <m:r>
                      <m:rPr>
                        <m:sty m:val="p"/>
                      </m:rPr>
                      <a:rPr lang="en-US" i="1" dirty="0">
                        <a:latin typeface="Cambria Math" panose="02040503050406030204" pitchFamily="18" charset="0"/>
                      </a:rPr>
                      <m:t>s</m:t>
                    </m:r>
                  </m:oMath>
                </a14:m>
                <a:endParaRPr lang="en-US" dirty="0"/>
              </a:p>
              <a:p>
                <a:pPr lvl="1">
                  <a:buFont typeface="Arial" panose="020B0604020202020204" pitchFamily="34" charset="0"/>
                  <a:buChar char="•"/>
                </a:pPr>
                <a:r>
                  <a:rPr lang="en-US" dirty="0"/>
                  <a:t>Polling phase time </a:t>
                </a:r>
                <a14:m>
                  <m:oMath xmlns:m="http://schemas.openxmlformats.org/officeDocument/2006/math">
                    <m:sSub>
                      <m:sSubPr>
                        <m:ctrlPr>
                          <a:rPr lang="en-US" b="1" i="1">
                            <a:latin typeface="Cambria Math" panose="02040503050406030204" pitchFamily="18" charset="0"/>
                          </a:rPr>
                        </m:ctrlPr>
                      </m:sSubPr>
                      <m:e>
                        <m:r>
                          <a:rPr lang="en-US" b="1" i="1" smtClean="0">
                            <a:latin typeface="Cambria Math" panose="02040503050406030204" pitchFamily="18" charset="0"/>
                          </a:rPr>
                          <m:t>(</m:t>
                        </m:r>
                        <m:r>
                          <a:rPr lang="en-US" b="1" i="1">
                            <a:latin typeface="Cambria Math" panose="02040503050406030204" pitchFamily="18" charset="0"/>
                          </a:rPr>
                          <m:t>𝑻</m:t>
                        </m:r>
                      </m:e>
                      <m:sub>
                        <m:r>
                          <a:rPr lang="en-US" b="1" i="1">
                            <a:latin typeface="Cambria Math" panose="02040503050406030204" pitchFamily="18" charset="0"/>
                          </a:rPr>
                          <m:t>𝑷𝒐𝒍𝒍𝒊𝒏𝒈</m:t>
                        </m:r>
                      </m:sub>
                    </m:sSub>
                    <m:r>
                      <a:rPr lang="en-US" b="1" i="1" smtClean="0">
                        <a:latin typeface="Cambria Math" panose="02040503050406030204" pitchFamily="18" charset="0"/>
                      </a:rPr>
                      <m:t>)</m:t>
                    </m:r>
                  </m:oMath>
                </a14:m>
                <a:r>
                  <a:rPr lang="en-US" dirty="0"/>
                  <a:t> =  128 </a:t>
                </a:r>
                <a14:m>
                  <m:oMath xmlns:m="http://schemas.openxmlformats.org/officeDocument/2006/math">
                    <m:r>
                      <a:rPr lang="en-US" i="1" dirty="0" smtClean="0">
                        <a:latin typeface="Cambria Math" panose="02040503050406030204" pitchFamily="18" charset="0"/>
                      </a:rPr>
                      <m:t>𝜇</m:t>
                    </m:r>
                    <m:r>
                      <a:rPr lang="en-US" i="1" dirty="0" smtClean="0">
                        <a:latin typeface="Cambria Math" panose="02040503050406030204" pitchFamily="18" charset="0"/>
                      </a:rPr>
                      <m:t> </m:t>
                    </m:r>
                    <m:r>
                      <m:rPr>
                        <m:sty m:val="p"/>
                      </m:rPr>
                      <a:rPr lang="en-US" i="1" dirty="0" smtClean="0">
                        <a:latin typeface="Cambria Math" panose="02040503050406030204" pitchFamily="18" charset="0"/>
                      </a:rPr>
                      <m:t>s</m:t>
                    </m:r>
                  </m:oMath>
                </a14:m>
                <a:endParaRPr lang="en-US" dirty="0"/>
              </a:p>
              <a:p>
                <a:pPr lvl="1">
                  <a:buFont typeface="Arial" panose="020B0604020202020204" pitchFamily="34" charset="0"/>
                  <a:buChar char="•"/>
                </a:pPr>
                <a:r>
                  <a:rPr lang="en-US" dirty="0"/>
                  <a:t>TF Sounding phase time </a:t>
                </a:r>
                <a14:m>
                  <m:oMath xmlns:m="http://schemas.openxmlformats.org/officeDocument/2006/math">
                    <m:sSub>
                      <m:sSubPr>
                        <m:ctrlPr>
                          <a:rPr lang="en-US" b="1" i="1">
                            <a:latin typeface="Cambria Math" panose="02040503050406030204" pitchFamily="18" charset="0"/>
                          </a:rPr>
                        </m:ctrlPr>
                      </m:sSubPr>
                      <m:e>
                        <m:r>
                          <a:rPr lang="en-US" b="1" i="1">
                            <a:latin typeface="Cambria Math" panose="02040503050406030204" pitchFamily="18" charset="0"/>
                          </a:rPr>
                          <m:t>(</m:t>
                        </m:r>
                        <m:r>
                          <a:rPr lang="en-US" b="1" i="1">
                            <a:latin typeface="Cambria Math" panose="02040503050406030204" pitchFamily="18" charset="0"/>
                          </a:rPr>
                          <m:t>𝑻</m:t>
                        </m:r>
                      </m:e>
                      <m:sub>
                        <m:r>
                          <a:rPr lang="en-US" b="1" i="1">
                            <a:latin typeface="Cambria Math" panose="02040503050406030204" pitchFamily="18" charset="0"/>
                          </a:rPr>
                          <m:t>𝑻𝑭</m:t>
                        </m:r>
                        <m:r>
                          <a:rPr lang="en-US" b="1" i="1">
                            <a:latin typeface="Cambria Math" panose="02040503050406030204" pitchFamily="18" charset="0"/>
                          </a:rPr>
                          <m:t>−</m:t>
                        </m:r>
                        <m:r>
                          <a:rPr lang="en-US" b="1" i="1">
                            <a:latin typeface="Cambria Math" panose="02040503050406030204" pitchFamily="18" charset="0"/>
                          </a:rPr>
                          <m:t>𝑺</m:t>
                        </m:r>
                      </m:sub>
                    </m:sSub>
                    <m:r>
                      <a:rPr lang="en-US" b="1" i="1">
                        <a:latin typeface="Cambria Math" panose="02040503050406030204" pitchFamily="18" charset="0"/>
                      </a:rPr>
                      <m:t>)</m:t>
                    </m:r>
                  </m:oMath>
                </a14:m>
                <a:r>
                  <a:rPr lang="en-US" dirty="0"/>
                  <a:t> =  672 </a:t>
                </a:r>
                <a14:m>
                  <m:oMath xmlns:m="http://schemas.openxmlformats.org/officeDocument/2006/math">
                    <m:r>
                      <a:rPr lang="en-US" i="1" dirty="0" smtClean="0">
                        <a:latin typeface="Cambria Math" panose="02040503050406030204" pitchFamily="18" charset="0"/>
                      </a:rPr>
                      <m:t>𝜇</m:t>
                    </m:r>
                    <m:r>
                      <a:rPr lang="en-US" i="1" dirty="0" smtClean="0">
                        <a:latin typeface="Cambria Math" panose="02040503050406030204" pitchFamily="18" charset="0"/>
                      </a:rPr>
                      <m:t> </m:t>
                    </m:r>
                    <m:r>
                      <m:rPr>
                        <m:sty m:val="p"/>
                      </m:rPr>
                      <a:rPr lang="en-US" i="1" dirty="0" smtClean="0">
                        <a:latin typeface="Cambria Math" panose="02040503050406030204" pitchFamily="18" charset="0"/>
                      </a:rPr>
                      <m:t>s</m:t>
                    </m:r>
                  </m:oMath>
                </a14:m>
                <a:endParaRPr lang="en-US" dirty="0"/>
              </a:p>
              <a:p>
                <a:pPr lvl="1">
                  <a:buFont typeface="Arial" panose="020B0604020202020204" pitchFamily="34" charset="0"/>
                  <a:buChar char="•"/>
                </a:pPr>
                <a:r>
                  <a:rPr lang="en-US" dirty="0"/>
                  <a:t>Number of Polling phases</a:t>
                </a:r>
                <a:r>
                  <a:rPr lang="en-US" b="1" dirty="0"/>
                  <a:t> </a:t>
                </a:r>
                <a14:m>
                  <m:oMath xmlns:m="http://schemas.openxmlformats.org/officeDocument/2006/math">
                    <m:sSub>
                      <m:sSubPr>
                        <m:ctrlPr>
                          <a:rPr lang="en-US" b="1" i="1" smtClean="0">
                            <a:latin typeface="Cambria Math" panose="02040503050406030204" pitchFamily="18" charset="0"/>
                          </a:rPr>
                        </m:ctrlPr>
                      </m:sSubPr>
                      <m:e>
                        <m:r>
                          <a:rPr lang="en-US" b="1" i="1" smtClean="0">
                            <a:latin typeface="Cambria Math" panose="02040503050406030204" pitchFamily="18" charset="0"/>
                          </a:rPr>
                          <m:t>(</m:t>
                        </m:r>
                        <m:r>
                          <a:rPr lang="en-US" b="1" i="1" smtClean="0">
                            <a:latin typeface="Cambria Math" panose="02040503050406030204" pitchFamily="18" charset="0"/>
                          </a:rPr>
                          <m:t>𝑵</m:t>
                        </m:r>
                      </m:e>
                      <m:sub>
                        <m:r>
                          <a:rPr lang="en-US" b="1" i="1" smtClean="0">
                            <a:latin typeface="Cambria Math" panose="02040503050406030204" pitchFamily="18" charset="0"/>
                          </a:rPr>
                          <m:t>𝒑𝒐𝒍𝒍𝒊𝒏𝒈</m:t>
                        </m:r>
                      </m:sub>
                    </m:sSub>
                    <m:r>
                      <a:rPr lang="en-US" b="1" i="1">
                        <a:latin typeface="Cambria Math" panose="02040503050406030204" pitchFamily="18" charset="0"/>
                      </a:rPr>
                      <m:t>)</m:t>
                    </m:r>
                  </m:oMath>
                </a14:m>
                <a:r>
                  <a:rPr lang="en-US" dirty="0"/>
                  <a:t> </a:t>
                </a:r>
                <a14:m>
                  <m:oMath xmlns:m="http://schemas.openxmlformats.org/officeDocument/2006/math">
                    <m:r>
                      <a:rPr lang="en-US" b="1" i="1" smtClean="0">
                        <a:latin typeface="Cambria Math" panose="02040503050406030204" pitchFamily="18" charset="0"/>
                      </a:rPr>
                      <m:t>=</m:t>
                    </m:r>
                    <m:r>
                      <a:rPr lang="en-US" b="1" i="1" smtClean="0">
                        <a:latin typeface="Cambria Math" panose="02040503050406030204" pitchFamily="18" charset="0"/>
                      </a:rPr>
                      <m:t>𝟖</m:t>
                    </m:r>
                  </m:oMath>
                </a14:m>
                <a:endParaRPr lang="en-US" b="1" i="1" dirty="0">
                  <a:latin typeface="Cambria Math" panose="02040503050406030204" pitchFamily="18" charset="0"/>
                </a:endParaRPr>
              </a:p>
              <a:p>
                <a:pPr>
                  <a:buFont typeface="Arial" panose="020B0604020202020204" pitchFamily="34" charset="0"/>
                  <a:buChar char="•"/>
                </a:pPr>
                <a:r>
                  <a:rPr lang="en-US" dirty="0"/>
                  <a:t>In one TXOP, there may be multiple Polling phases and multiple TF Sounding phases </a:t>
                </a:r>
                <a:endParaRPr lang="en-US" b="1" i="1" dirty="0">
                  <a:latin typeface="Cambria Math" panose="02040503050406030204" pitchFamily="18" charset="0"/>
                </a:endParaRPr>
              </a:p>
              <a:p>
                <a:pPr marL="0" indent="0"/>
                <a14:m>
                  <m:oMathPara xmlns:m="http://schemas.openxmlformats.org/officeDocument/2006/math">
                    <m:oMathParaPr>
                      <m:jc m:val="center"/>
                    </m:oMathParaPr>
                    <m:oMath xmlns:m="http://schemas.openxmlformats.org/officeDocument/2006/math">
                      <m:sSub>
                        <m:sSubPr>
                          <m:ctrlPr>
                            <a:rPr lang="en-US" b="1" i="1" smtClean="0">
                              <a:latin typeface="Cambria Math" panose="02040503050406030204" pitchFamily="18" charset="0"/>
                            </a:rPr>
                          </m:ctrlPr>
                        </m:sSubPr>
                        <m:e>
                          <m:r>
                            <a:rPr lang="en-US" b="1" i="1" smtClean="0">
                              <a:latin typeface="Cambria Math" panose="02040503050406030204" pitchFamily="18" charset="0"/>
                            </a:rPr>
                            <m:t>𝑻</m:t>
                          </m:r>
                        </m:e>
                        <m:sub>
                          <m:r>
                            <a:rPr lang="en-US" b="1" i="1" smtClean="0">
                              <a:latin typeface="Cambria Math" panose="02040503050406030204" pitchFamily="18" charset="0"/>
                            </a:rPr>
                            <m:t>𝑻𝑿𝑶𝑷</m:t>
                          </m:r>
                        </m:sub>
                      </m:sSub>
                      <m:r>
                        <a:rPr lang="en-US" b="1" i="1" smtClean="0">
                          <a:latin typeface="Cambria Math" panose="02040503050406030204" pitchFamily="18" charset="0"/>
                        </a:rPr>
                        <m:t>≥ </m:t>
                      </m:r>
                      <m:sSub>
                        <m:sSubPr>
                          <m:ctrlPr>
                            <a:rPr lang="en-US" b="1" i="1" smtClean="0">
                              <a:latin typeface="Cambria Math" panose="02040503050406030204" pitchFamily="18" charset="0"/>
                            </a:rPr>
                          </m:ctrlPr>
                        </m:sSubPr>
                        <m:e>
                          <m:r>
                            <a:rPr lang="en-US" b="1" i="1" smtClean="0">
                              <a:latin typeface="Cambria Math" panose="02040503050406030204" pitchFamily="18" charset="0"/>
                            </a:rPr>
                            <m:t>𝑵</m:t>
                          </m:r>
                        </m:e>
                        <m:sub>
                          <m:r>
                            <a:rPr lang="en-US" b="1" i="1" smtClean="0">
                              <a:latin typeface="Cambria Math" panose="02040503050406030204" pitchFamily="18" charset="0"/>
                            </a:rPr>
                            <m:t>𝑷𝒐𝒍𝒍𝒊𝒏𝒈</m:t>
                          </m:r>
                        </m:sub>
                      </m:sSub>
                      <m:r>
                        <a:rPr lang="en-US" b="1" i="1" smtClean="0">
                          <a:latin typeface="Cambria Math" panose="02040503050406030204" pitchFamily="18" charset="0"/>
                        </a:rPr>
                        <m:t>∗</m:t>
                      </m:r>
                      <m:sSub>
                        <m:sSubPr>
                          <m:ctrlPr>
                            <a:rPr lang="en-US" b="1" i="1" smtClean="0">
                              <a:latin typeface="Cambria Math" panose="02040503050406030204" pitchFamily="18" charset="0"/>
                            </a:rPr>
                          </m:ctrlPr>
                        </m:sSubPr>
                        <m:e>
                          <m:r>
                            <a:rPr lang="en-US" b="1" i="1" smtClean="0">
                              <a:latin typeface="Cambria Math" panose="02040503050406030204" pitchFamily="18" charset="0"/>
                            </a:rPr>
                            <m:t>𝑻</m:t>
                          </m:r>
                        </m:e>
                        <m:sub>
                          <m:r>
                            <a:rPr lang="en-US" b="1" i="1" smtClean="0">
                              <a:latin typeface="Cambria Math" panose="02040503050406030204" pitchFamily="18" charset="0"/>
                            </a:rPr>
                            <m:t>𝑷𝒐𝒍𝒍𝒊𝒏𝒈</m:t>
                          </m:r>
                        </m:sub>
                      </m:sSub>
                      <m:r>
                        <a:rPr lang="en-US" b="1" i="1" smtClean="0">
                          <a:latin typeface="Cambria Math" panose="02040503050406030204" pitchFamily="18" charset="0"/>
                        </a:rPr>
                        <m:t>+</m:t>
                      </m:r>
                      <m:sSub>
                        <m:sSubPr>
                          <m:ctrlPr>
                            <a:rPr lang="en-US" b="1" i="1" smtClean="0">
                              <a:latin typeface="Cambria Math" panose="02040503050406030204" pitchFamily="18" charset="0"/>
                            </a:rPr>
                          </m:ctrlPr>
                        </m:sSubPr>
                        <m:e>
                          <m:r>
                            <a:rPr lang="en-US" b="1" i="1" smtClean="0">
                              <a:latin typeface="Cambria Math" panose="02040503050406030204" pitchFamily="18" charset="0"/>
                            </a:rPr>
                            <m:t>𝑵</m:t>
                          </m:r>
                        </m:e>
                        <m:sub>
                          <m:r>
                            <a:rPr lang="en-US" b="1" i="1" smtClean="0">
                              <a:latin typeface="Cambria Math" panose="02040503050406030204" pitchFamily="18" charset="0"/>
                            </a:rPr>
                            <m:t>𝑻𝑭</m:t>
                          </m:r>
                          <m:r>
                            <a:rPr lang="en-US" b="1" i="1" smtClean="0">
                              <a:latin typeface="Cambria Math" panose="02040503050406030204" pitchFamily="18" charset="0"/>
                            </a:rPr>
                            <m:t>−</m:t>
                          </m:r>
                          <m:r>
                            <a:rPr lang="en-US" b="1" i="1" smtClean="0">
                              <a:latin typeface="Cambria Math" panose="02040503050406030204" pitchFamily="18" charset="0"/>
                            </a:rPr>
                            <m:t>𝑷</m:t>
                          </m:r>
                          <m:r>
                            <a:rPr lang="en-US" b="1" i="1" smtClean="0">
                              <a:latin typeface="Cambria Math" panose="02040503050406030204" pitchFamily="18" charset="0"/>
                            </a:rPr>
                            <m:t> </m:t>
                          </m:r>
                        </m:sub>
                      </m:sSub>
                      <m:r>
                        <a:rPr lang="en-US" b="1" i="1" smtClean="0">
                          <a:latin typeface="Cambria Math" panose="02040503050406030204" pitchFamily="18" charset="0"/>
                        </a:rPr>
                        <m:t> ∗</m:t>
                      </m:r>
                      <m:sSub>
                        <m:sSubPr>
                          <m:ctrlPr>
                            <a:rPr lang="en-US" i="1">
                              <a:latin typeface="Cambria Math" panose="02040503050406030204" pitchFamily="18" charset="0"/>
                            </a:rPr>
                          </m:ctrlPr>
                        </m:sSubPr>
                        <m:e>
                          <m:r>
                            <a:rPr lang="en-US" b="1" i="1" smtClean="0">
                              <a:latin typeface="Cambria Math" panose="02040503050406030204" pitchFamily="18" charset="0"/>
                            </a:rPr>
                            <m:t>𝑻</m:t>
                          </m:r>
                        </m:e>
                        <m:sub>
                          <m:r>
                            <a:rPr lang="en-US" i="1">
                              <a:latin typeface="Cambria Math" panose="02040503050406030204" pitchFamily="18" charset="0"/>
                            </a:rPr>
                            <m:t>𝑻𝑭</m:t>
                          </m:r>
                          <m:r>
                            <a:rPr lang="en-US" b="1" i="1" smtClean="0">
                              <a:latin typeface="Cambria Math" panose="02040503050406030204" pitchFamily="18" charset="0"/>
                            </a:rPr>
                            <m:t>−</m:t>
                          </m:r>
                          <m:r>
                            <a:rPr lang="en-US" b="1" i="1" smtClean="0">
                              <a:latin typeface="Cambria Math" panose="02040503050406030204" pitchFamily="18" charset="0"/>
                            </a:rPr>
                            <m:t>𝑷</m:t>
                          </m:r>
                          <m:r>
                            <a:rPr lang="en-US" i="1">
                              <a:latin typeface="Cambria Math" panose="02040503050406030204" pitchFamily="18" charset="0"/>
                            </a:rPr>
                            <m:t> </m:t>
                          </m:r>
                          <m:r>
                            <a:rPr lang="en-US" b="1" i="1" smtClean="0">
                              <a:latin typeface="Cambria Math" panose="02040503050406030204" pitchFamily="18" charset="0"/>
                            </a:rPr>
                            <m:t> </m:t>
                          </m:r>
                        </m:sub>
                      </m:sSub>
                    </m:oMath>
                  </m:oMathPara>
                </a14:m>
                <a:endParaRPr lang="en-US" dirty="0"/>
              </a:p>
              <a:p>
                <a:pPr>
                  <a:buFont typeface="Arial" panose="020B0604020202020204" pitchFamily="34" charset="0"/>
                  <a:buChar char="•"/>
                </a:pPr>
                <a:r>
                  <a:rPr lang="en-US" dirty="0"/>
                  <a:t>The maximum number of Responders in TF Sounding (</a:t>
                </a:r>
                <a14:m>
                  <m:oMath xmlns:m="http://schemas.openxmlformats.org/officeDocument/2006/math">
                    <m:sSub>
                      <m:sSubPr>
                        <m:ctrlPr>
                          <a:rPr lang="en-US" b="1" i="1" smtClean="0">
                            <a:latin typeface="Cambria Math" panose="02040503050406030204" pitchFamily="18" charset="0"/>
                          </a:rPr>
                        </m:ctrlPr>
                      </m:sSubPr>
                      <m:e>
                        <m:r>
                          <a:rPr lang="en-US" b="1" i="1" smtClean="0">
                            <a:latin typeface="Cambria Math" panose="02040503050406030204" pitchFamily="18" charset="0"/>
                          </a:rPr>
                          <m:t>𝑵</m:t>
                        </m:r>
                      </m:e>
                      <m:sub>
                        <m:r>
                          <a:rPr lang="en-US" b="1" i="1" smtClean="0">
                            <a:latin typeface="Cambria Math" panose="02040503050406030204" pitchFamily="18" charset="0"/>
                          </a:rPr>
                          <m:t>𝑻𝑭</m:t>
                        </m:r>
                        <m:r>
                          <a:rPr lang="en-US" b="1" i="1" smtClean="0">
                            <a:latin typeface="Cambria Math" panose="02040503050406030204" pitchFamily="18" charset="0"/>
                          </a:rPr>
                          <m:t>−</m:t>
                        </m:r>
                        <m:r>
                          <a:rPr lang="en-US" b="1" i="1" smtClean="0">
                            <a:latin typeface="Cambria Math" panose="02040503050406030204" pitchFamily="18" charset="0"/>
                          </a:rPr>
                          <m:t>𝑺</m:t>
                        </m:r>
                        <m:r>
                          <a:rPr lang="en-US" b="1" i="1" smtClean="0">
                            <a:latin typeface="Cambria Math" panose="02040503050406030204" pitchFamily="18" charset="0"/>
                          </a:rPr>
                          <m:t> </m:t>
                        </m:r>
                      </m:sub>
                    </m:sSub>
                  </m:oMath>
                </a14:m>
                <a:r>
                  <a:rPr lang="en-US" dirty="0"/>
                  <a:t>) may then be computed as</a:t>
                </a:r>
              </a:p>
            </p:txBody>
          </p:sp>
        </mc:Choice>
        <mc:Fallback>
          <p:sp>
            <p:nvSpPr>
              <p:cNvPr id="3" name="Content Placeholder 2">
                <a:extLst>
                  <a:ext uri="{FF2B5EF4-FFF2-40B4-BE49-F238E27FC236}">
                    <a16:creationId xmlns:a16="http://schemas.microsoft.com/office/drawing/2014/main" id="{EEFAAFDF-C264-54D2-2DC2-D79B6C427332}"/>
                  </a:ext>
                </a:extLst>
              </p:cNvPr>
              <p:cNvSpPr>
                <a:spLocks noGrp="1" noRot="1" noChangeAspect="1" noMove="1" noResize="1" noEditPoints="1" noAdjustHandles="1" noChangeArrowheads="1" noChangeShapeType="1" noTextEdit="1"/>
              </p:cNvSpPr>
              <p:nvPr>
                <p:ph idx="1"/>
              </p:nvPr>
            </p:nvSpPr>
            <p:spPr>
              <a:xfrm>
                <a:off x="402771" y="1839683"/>
                <a:ext cx="10361084" cy="4539852"/>
              </a:xfrm>
              <a:blipFill>
                <a:blip r:embed="rId3"/>
                <a:stretch>
                  <a:fillRect l="-765" t="-1074"/>
                </a:stretch>
              </a:blipFill>
            </p:spPr>
            <p:txBody>
              <a:bodyPr/>
              <a:lstStyle/>
              <a:p>
                <a:r>
                  <a:rPr lang="en-US">
                    <a:noFill/>
                  </a:rPr>
                  <a:t> </a:t>
                </a:r>
              </a:p>
            </p:txBody>
          </p:sp>
        </mc:Fallback>
      </mc:AlternateContent>
      <p:sp>
        <p:nvSpPr>
          <p:cNvPr id="2" name="Title 1">
            <a:extLst>
              <a:ext uri="{FF2B5EF4-FFF2-40B4-BE49-F238E27FC236}">
                <a16:creationId xmlns:a16="http://schemas.microsoft.com/office/drawing/2014/main" id="{962D7C15-31C7-393C-1ADC-2ECBFA6F4785}"/>
              </a:ext>
            </a:extLst>
          </p:cNvPr>
          <p:cNvSpPr>
            <a:spLocks noGrp="1"/>
          </p:cNvSpPr>
          <p:nvPr>
            <p:ph type="title"/>
          </p:nvPr>
        </p:nvSpPr>
        <p:spPr/>
        <p:txBody>
          <a:bodyPr/>
          <a:lstStyle/>
          <a:p>
            <a:r>
              <a:rPr lang="en-US" dirty="0"/>
              <a:t>Method 2a Numerical Analysis (Number of Responders)</a:t>
            </a:r>
          </a:p>
        </p:txBody>
      </p:sp>
      <p:sp>
        <p:nvSpPr>
          <p:cNvPr id="4" name="Slide Number Placeholder 3">
            <a:extLst>
              <a:ext uri="{FF2B5EF4-FFF2-40B4-BE49-F238E27FC236}">
                <a16:creationId xmlns:a16="http://schemas.microsoft.com/office/drawing/2014/main" id="{E6DE8D43-0372-AB50-AD4F-0C75F4CDE93E}"/>
              </a:ext>
            </a:extLst>
          </p:cNvPr>
          <p:cNvSpPr>
            <a:spLocks noGrp="1"/>
          </p:cNvSpPr>
          <p:nvPr>
            <p:ph type="sldNum" idx="12"/>
          </p:nvPr>
        </p:nvSpPr>
        <p:spPr/>
        <p:txBody>
          <a:bodyPr/>
          <a:lstStyle/>
          <a:p>
            <a:r>
              <a:rPr lang="en-GB"/>
              <a:t>Slide </a:t>
            </a:r>
            <a:fld id="{440F5867-744E-4AA6-B0ED-4C44D2DFBB7B}" type="slidenum">
              <a:rPr lang="en-GB" smtClean="0"/>
              <a:pPr/>
              <a:t>12</a:t>
            </a:fld>
            <a:endParaRPr lang="en-GB"/>
          </a:p>
        </p:txBody>
      </p:sp>
      <p:sp>
        <p:nvSpPr>
          <p:cNvPr id="5" name="Footer Placeholder 4">
            <a:extLst>
              <a:ext uri="{FF2B5EF4-FFF2-40B4-BE49-F238E27FC236}">
                <a16:creationId xmlns:a16="http://schemas.microsoft.com/office/drawing/2014/main" id="{182F4231-3A46-73B2-F172-572F1C849267}"/>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9866235A-EE41-F9C0-B349-6576B39BF767}"/>
              </a:ext>
            </a:extLst>
          </p:cNvPr>
          <p:cNvSpPr>
            <a:spLocks noGrp="1"/>
          </p:cNvSpPr>
          <p:nvPr>
            <p:ph type="dt" idx="15"/>
          </p:nvPr>
        </p:nvSpPr>
        <p:spPr/>
        <p:txBody>
          <a:bodyPr/>
          <a:lstStyle/>
          <a:p>
            <a:r>
              <a:rPr lang="en-US"/>
              <a:t>June 2022</a:t>
            </a:r>
            <a:endParaRPr lang="en-GB" dirty="0"/>
          </a:p>
        </p:txBody>
      </p:sp>
      <mc:AlternateContent xmlns:mc="http://schemas.openxmlformats.org/markup-compatibility/2006">
        <mc:Choice xmlns:a14="http://schemas.microsoft.com/office/drawing/2010/main" Requires="a14">
          <p:sp>
            <p:nvSpPr>
              <p:cNvPr id="8" name="TextBox 7">
                <a:extLst>
                  <a:ext uri="{FF2B5EF4-FFF2-40B4-BE49-F238E27FC236}">
                    <a16:creationId xmlns:a16="http://schemas.microsoft.com/office/drawing/2014/main" id="{616AE61A-2958-B0C0-CF25-D8BDCB54BB63}"/>
                  </a:ext>
                </a:extLst>
              </p:cNvPr>
              <p:cNvSpPr txBox="1"/>
              <p:nvPr/>
            </p:nvSpPr>
            <p:spPr>
              <a:xfrm>
                <a:off x="2536243" y="5802621"/>
                <a:ext cx="6094140" cy="477888"/>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i="1" smtClean="0">
                              <a:solidFill>
                                <a:schemeClr val="tx1"/>
                              </a:solidFill>
                              <a:latin typeface="Cambria Math" panose="02040503050406030204" pitchFamily="18" charset="0"/>
                            </a:rPr>
                          </m:ctrlPr>
                        </m:sSubPr>
                        <m:e>
                          <m:r>
                            <a:rPr lang="en-US" b="1" i="1" smtClean="0">
                              <a:solidFill>
                                <a:schemeClr val="tx1"/>
                              </a:solidFill>
                              <a:latin typeface="Cambria Math" panose="02040503050406030204" pitchFamily="18" charset="0"/>
                            </a:rPr>
                            <m:t>𝑵</m:t>
                          </m:r>
                        </m:e>
                        <m:sub>
                          <m:r>
                            <a:rPr lang="en-US" i="1">
                              <a:solidFill>
                                <a:schemeClr val="tx1"/>
                              </a:solidFill>
                              <a:latin typeface="Cambria Math" panose="02040503050406030204" pitchFamily="18" charset="0"/>
                            </a:rPr>
                            <m:t>𝑻𝑭</m:t>
                          </m:r>
                          <m:r>
                            <a:rPr lang="en-US" b="1" i="1" smtClean="0">
                              <a:solidFill>
                                <a:schemeClr val="tx1"/>
                              </a:solidFill>
                              <a:latin typeface="Cambria Math" panose="02040503050406030204" pitchFamily="18" charset="0"/>
                            </a:rPr>
                            <m:t>−</m:t>
                          </m:r>
                          <m:r>
                            <a:rPr lang="en-US" b="0" i="1" smtClean="0">
                              <a:solidFill>
                                <a:schemeClr val="tx1"/>
                              </a:solidFill>
                              <a:latin typeface="Cambria Math" panose="02040503050406030204" pitchFamily="18" charset="0"/>
                            </a:rPr>
                            <m:t>𝑃</m:t>
                          </m:r>
                          <m:r>
                            <a:rPr lang="en-US" b="0" i="1" smtClean="0">
                              <a:solidFill>
                                <a:schemeClr val="tx1"/>
                              </a:solidFill>
                              <a:latin typeface="Cambria Math" panose="02040503050406030204" pitchFamily="18" charset="0"/>
                            </a:rPr>
                            <m:t>, </m:t>
                          </m:r>
                          <m:r>
                            <a:rPr lang="en-US" b="0" i="1" smtClean="0">
                              <a:solidFill>
                                <a:schemeClr val="tx1"/>
                              </a:solidFill>
                              <a:latin typeface="Cambria Math" panose="02040503050406030204" pitchFamily="18" charset="0"/>
                            </a:rPr>
                            <m:t>𝑚𝑎𝑥</m:t>
                          </m:r>
                          <m:r>
                            <a:rPr lang="en-US" i="1">
                              <a:solidFill>
                                <a:schemeClr val="tx1"/>
                              </a:solidFill>
                              <a:latin typeface="Cambria Math" panose="02040503050406030204" pitchFamily="18" charset="0"/>
                            </a:rPr>
                            <m:t> </m:t>
                          </m:r>
                          <m:r>
                            <a:rPr lang="en-US" b="1" i="1" smtClean="0">
                              <a:solidFill>
                                <a:schemeClr val="tx1"/>
                              </a:solidFill>
                              <a:latin typeface="Cambria Math" panose="02040503050406030204" pitchFamily="18" charset="0"/>
                            </a:rPr>
                            <m:t> </m:t>
                          </m:r>
                        </m:sub>
                      </m:sSub>
                      <m:r>
                        <a:rPr lang="en-US" b="1" i="1" smtClean="0">
                          <a:solidFill>
                            <a:schemeClr val="tx1"/>
                          </a:solidFill>
                          <a:latin typeface="Cambria Math" panose="02040503050406030204" pitchFamily="18" charset="0"/>
                        </a:rPr>
                        <m:t>=</m:t>
                      </m:r>
                      <m:r>
                        <a:rPr lang="en-US" b="1" i="1" smtClean="0">
                          <a:solidFill>
                            <a:schemeClr val="tx1"/>
                          </a:solidFill>
                          <a:latin typeface="Cambria Math" panose="02040503050406030204" pitchFamily="18" charset="0"/>
                        </a:rPr>
                        <m:t>𝟑𝟐</m:t>
                      </m:r>
                      <m:r>
                        <a:rPr lang="en-US" b="1" i="1" smtClean="0">
                          <a:solidFill>
                            <a:schemeClr val="tx1"/>
                          </a:solidFill>
                          <a:latin typeface="Cambria Math" panose="02040503050406030204" pitchFamily="18" charset="0"/>
                        </a:rPr>
                        <m:t> </m:t>
                      </m:r>
                      <m:r>
                        <a:rPr lang="en-US" b="1" i="1" smtClean="0">
                          <a:solidFill>
                            <a:schemeClr val="tx1"/>
                          </a:solidFill>
                          <a:latin typeface="Cambria Math" panose="02040503050406030204" pitchFamily="18" charset="0"/>
                        </a:rPr>
                        <m:t>𝑹𝒆𝒔𝒑𝒐𝒏𝒅𝒆𝒓𝒔</m:t>
                      </m:r>
                    </m:oMath>
                  </m:oMathPara>
                </a14:m>
                <a:endParaRPr lang="en-US" dirty="0">
                  <a:solidFill>
                    <a:schemeClr val="tx1"/>
                  </a:solidFill>
                </a:endParaRPr>
              </a:p>
            </p:txBody>
          </p:sp>
        </mc:Choice>
        <mc:Fallback>
          <p:sp>
            <p:nvSpPr>
              <p:cNvPr id="8" name="TextBox 7">
                <a:extLst>
                  <a:ext uri="{FF2B5EF4-FFF2-40B4-BE49-F238E27FC236}">
                    <a16:creationId xmlns:a16="http://schemas.microsoft.com/office/drawing/2014/main" id="{616AE61A-2958-B0C0-CF25-D8BDCB54BB63}"/>
                  </a:ext>
                </a:extLst>
              </p:cNvPr>
              <p:cNvSpPr txBox="1">
                <a:spLocks noRot="1" noChangeAspect="1" noMove="1" noResize="1" noEditPoints="1" noAdjustHandles="1" noChangeArrowheads="1" noChangeShapeType="1" noTextEdit="1"/>
              </p:cNvSpPr>
              <p:nvPr/>
            </p:nvSpPr>
            <p:spPr>
              <a:xfrm>
                <a:off x="2536243" y="5802621"/>
                <a:ext cx="6094140" cy="477888"/>
              </a:xfrm>
              <a:prstGeom prst="rect">
                <a:avLst/>
              </a:prstGeom>
              <a:blipFill>
                <a:blip r:embed="rId4"/>
                <a:stretch>
                  <a:fillRect b="-15385"/>
                </a:stretch>
              </a:blipFill>
            </p:spPr>
            <p:txBody>
              <a:bodyPr/>
              <a:lstStyle/>
              <a:p>
                <a:r>
                  <a:rPr lang="en-US">
                    <a:noFill/>
                  </a:rPr>
                  <a:t> </a:t>
                </a:r>
              </a:p>
            </p:txBody>
          </p:sp>
        </mc:Fallback>
      </mc:AlternateContent>
    </p:spTree>
    <p:extLst>
      <p:ext uri="{BB962C8B-B14F-4D97-AF65-F5344CB8AC3E}">
        <p14:creationId xmlns:p14="http://schemas.microsoft.com/office/powerpoint/2010/main" val="40397911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EFAAFDF-C264-54D2-2DC2-D79B6C427332}"/>
              </a:ext>
            </a:extLst>
          </p:cNvPr>
          <p:cNvSpPr>
            <a:spLocks noGrp="1"/>
          </p:cNvSpPr>
          <p:nvPr>
            <p:ph idx="1"/>
          </p:nvPr>
        </p:nvSpPr>
        <p:spPr>
          <a:xfrm>
            <a:off x="402771" y="1839683"/>
            <a:ext cx="10361084" cy="4539852"/>
          </a:xfrm>
        </p:spPr>
        <p:txBody>
          <a:bodyPr/>
          <a:lstStyle/>
          <a:p>
            <a:pPr>
              <a:buFont typeface="Arial" panose="020B0604020202020204" pitchFamily="34" charset="0"/>
              <a:buChar char="•"/>
            </a:pPr>
            <a:r>
              <a:rPr lang="en-US" dirty="0"/>
              <a:t>The NDPA Sounding phase and the Reporting phase are not considered in the analysis</a:t>
            </a:r>
          </a:p>
          <a:p>
            <a:pPr lvl="1">
              <a:buFont typeface="Arial" panose="020B0604020202020204" pitchFamily="34" charset="0"/>
              <a:buChar char="•"/>
            </a:pPr>
            <a:r>
              <a:rPr lang="en-US" dirty="0"/>
              <a:t>If the NDPA Sounding phase and the Reporting phase are both taking place in the same TXOP, this would reduce the time available for the TF Sounding phase, and hence the number of Responder transmitters participating in the TF Sounding phase</a:t>
            </a:r>
          </a:p>
        </p:txBody>
      </p:sp>
      <p:sp>
        <p:nvSpPr>
          <p:cNvPr id="2" name="Title 1">
            <a:extLst>
              <a:ext uri="{FF2B5EF4-FFF2-40B4-BE49-F238E27FC236}">
                <a16:creationId xmlns:a16="http://schemas.microsoft.com/office/drawing/2014/main" id="{962D7C15-31C7-393C-1ADC-2ECBFA6F4785}"/>
              </a:ext>
            </a:extLst>
          </p:cNvPr>
          <p:cNvSpPr>
            <a:spLocks noGrp="1"/>
          </p:cNvSpPr>
          <p:nvPr>
            <p:ph type="title"/>
          </p:nvPr>
        </p:nvSpPr>
        <p:spPr/>
        <p:txBody>
          <a:bodyPr/>
          <a:lstStyle/>
          <a:p>
            <a:r>
              <a:rPr lang="en-US" dirty="0"/>
              <a:t>Method 2a Numerical Analysis </a:t>
            </a:r>
          </a:p>
        </p:txBody>
      </p:sp>
      <p:sp>
        <p:nvSpPr>
          <p:cNvPr id="4" name="Slide Number Placeholder 3">
            <a:extLst>
              <a:ext uri="{FF2B5EF4-FFF2-40B4-BE49-F238E27FC236}">
                <a16:creationId xmlns:a16="http://schemas.microsoft.com/office/drawing/2014/main" id="{E6DE8D43-0372-AB50-AD4F-0C75F4CDE93E}"/>
              </a:ext>
            </a:extLst>
          </p:cNvPr>
          <p:cNvSpPr>
            <a:spLocks noGrp="1"/>
          </p:cNvSpPr>
          <p:nvPr>
            <p:ph type="sldNum" idx="12"/>
          </p:nvPr>
        </p:nvSpPr>
        <p:spPr/>
        <p:txBody>
          <a:bodyPr/>
          <a:lstStyle/>
          <a:p>
            <a:r>
              <a:rPr lang="en-GB"/>
              <a:t>Slide </a:t>
            </a:r>
            <a:fld id="{440F5867-744E-4AA6-B0ED-4C44D2DFBB7B}" type="slidenum">
              <a:rPr lang="en-GB" smtClean="0"/>
              <a:pPr/>
              <a:t>13</a:t>
            </a:fld>
            <a:endParaRPr lang="en-GB"/>
          </a:p>
        </p:txBody>
      </p:sp>
      <p:sp>
        <p:nvSpPr>
          <p:cNvPr id="5" name="Footer Placeholder 4">
            <a:extLst>
              <a:ext uri="{FF2B5EF4-FFF2-40B4-BE49-F238E27FC236}">
                <a16:creationId xmlns:a16="http://schemas.microsoft.com/office/drawing/2014/main" id="{182F4231-3A46-73B2-F172-572F1C849267}"/>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9866235A-EE41-F9C0-B349-6576B39BF767}"/>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8223119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E2B79-A037-7254-36FA-005414902BE7}"/>
              </a:ext>
            </a:extLst>
          </p:cNvPr>
          <p:cNvSpPr>
            <a:spLocks noGrp="1"/>
          </p:cNvSpPr>
          <p:nvPr>
            <p:ph type="title"/>
          </p:nvPr>
        </p:nvSpPr>
        <p:spPr/>
        <p:txBody>
          <a:bodyPr/>
          <a:lstStyle/>
          <a:p>
            <a:r>
              <a:rPr lang="en-US" dirty="0"/>
              <a:t>Method 2b (Frequency Domain Multiplexing) - Pros</a:t>
            </a:r>
          </a:p>
        </p:txBody>
      </p:sp>
      <p:sp>
        <p:nvSpPr>
          <p:cNvPr id="3" name="Content Placeholder 2">
            <a:extLst>
              <a:ext uri="{FF2B5EF4-FFF2-40B4-BE49-F238E27FC236}">
                <a16:creationId xmlns:a16="http://schemas.microsoft.com/office/drawing/2014/main" id="{A8491734-BC5A-97B2-8537-0089F342FEB2}"/>
              </a:ext>
            </a:extLst>
          </p:cNvPr>
          <p:cNvSpPr>
            <a:spLocks noGrp="1"/>
          </p:cNvSpPr>
          <p:nvPr>
            <p:ph idx="1"/>
          </p:nvPr>
        </p:nvSpPr>
        <p:spPr/>
        <p:txBody>
          <a:bodyPr/>
          <a:lstStyle/>
          <a:p>
            <a:pPr>
              <a:buFont typeface="Arial" panose="020B0604020202020204" pitchFamily="34" charset="0"/>
              <a:buChar char="•"/>
            </a:pPr>
            <a:r>
              <a:rPr lang="en-US" dirty="0"/>
              <a:t>EHT Trigger frames may support partial bandwidth allocation</a:t>
            </a:r>
          </a:p>
          <a:p>
            <a:pPr lvl="1">
              <a:buFont typeface="Arial" panose="020B0604020202020204" pitchFamily="34" charset="0"/>
              <a:buChar char="•"/>
            </a:pPr>
            <a:r>
              <a:rPr lang="en-US" dirty="0"/>
              <a:t>Up to 8 users can be multiplexed on 320 MHz (Each user will be allocated 40 MHz) </a:t>
            </a:r>
          </a:p>
          <a:p>
            <a:pPr lvl="1">
              <a:buFont typeface="Arial" panose="020B0604020202020204" pitchFamily="34" charset="0"/>
              <a:buChar char="•"/>
            </a:pPr>
            <a:r>
              <a:rPr lang="en-US" dirty="0"/>
              <a:t>The sensing operation over a smaller bandwidth may provide coarse sensing results </a:t>
            </a:r>
          </a:p>
          <a:p>
            <a:pPr marL="457200" lvl="1" indent="0"/>
            <a:endParaRPr lang="en-US" dirty="0"/>
          </a:p>
          <a:p>
            <a:pPr marL="400050">
              <a:buFont typeface="Arial" panose="020B0604020202020204" pitchFamily="34" charset="0"/>
              <a:buChar char="•"/>
            </a:pPr>
            <a:r>
              <a:rPr lang="en-US" dirty="0"/>
              <a:t>Punctured channel sensing may be supported</a:t>
            </a:r>
          </a:p>
          <a:p>
            <a:pPr marL="800100" lvl="1">
              <a:buFont typeface="Arial" panose="020B0604020202020204" pitchFamily="34" charset="0"/>
              <a:buChar char="•"/>
            </a:pPr>
            <a:r>
              <a:rPr lang="en-US" dirty="0"/>
              <a:t>Sensing on larger bandwidths is desirable</a:t>
            </a:r>
          </a:p>
          <a:p>
            <a:pPr marL="800100"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ECA31C3-60F1-8D44-9520-564DFA612236}"/>
              </a:ext>
            </a:extLst>
          </p:cNvPr>
          <p:cNvSpPr>
            <a:spLocks noGrp="1"/>
          </p:cNvSpPr>
          <p:nvPr>
            <p:ph type="sldNum" idx="12"/>
          </p:nvPr>
        </p:nvSpPr>
        <p:spPr/>
        <p:txBody>
          <a:bodyPr/>
          <a:lstStyle/>
          <a:p>
            <a:r>
              <a:rPr lang="en-GB"/>
              <a:t>Slide </a:t>
            </a:r>
            <a:fld id="{440F5867-744E-4AA6-B0ED-4C44D2DFBB7B}" type="slidenum">
              <a:rPr lang="en-GB" smtClean="0"/>
              <a:pPr/>
              <a:t>14</a:t>
            </a:fld>
            <a:endParaRPr lang="en-GB"/>
          </a:p>
        </p:txBody>
      </p:sp>
      <p:sp>
        <p:nvSpPr>
          <p:cNvPr id="5" name="Footer Placeholder 4">
            <a:extLst>
              <a:ext uri="{FF2B5EF4-FFF2-40B4-BE49-F238E27FC236}">
                <a16:creationId xmlns:a16="http://schemas.microsoft.com/office/drawing/2014/main" id="{BF3B686C-70AD-6EC9-1214-89BA9B326C02}"/>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F9A48519-1842-1919-3BD4-430AB3EDBB1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027326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E2B79-A037-7254-36FA-005414902BE7}"/>
              </a:ext>
            </a:extLst>
          </p:cNvPr>
          <p:cNvSpPr>
            <a:spLocks noGrp="1"/>
          </p:cNvSpPr>
          <p:nvPr>
            <p:ph type="title"/>
          </p:nvPr>
        </p:nvSpPr>
        <p:spPr/>
        <p:txBody>
          <a:bodyPr/>
          <a:lstStyle/>
          <a:p>
            <a:r>
              <a:rPr lang="en-US" dirty="0"/>
              <a:t>Method 2b (Frequency Domain Multiplexing) - Cons</a:t>
            </a:r>
          </a:p>
        </p:txBody>
      </p:sp>
      <p:sp>
        <p:nvSpPr>
          <p:cNvPr id="3" name="Content Placeholder 2">
            <a:extLst>
              <a:ext uri="{FF2B5EF4-FFF2-40B4-BE49-F238E27FC236}">
                <a16:creationId xmlns:a16="http://schemas.microsoft.com/office/drawing/2014/main" id="{A8491734-BC5A-97B2-8537-0089F342FEB2}"/>
              </a:ext>
            </a:extLst>
          </p:cNvPr>
          <p:cNvSpPr>
            <a:spLocks noGrp="1"/>
          </p:cNvSpPr>
          <p:nvPr>
            <p:ph idx="1"/>
          </p:nvPr>
        </p:nvSpPr>
        <p:spPr/>
        <p:txBody>
          <a:bodyPr/>
          <a:lstStyle/>
          <a:p>
            <a:pPr>
              <a:buFont typeface="Arial" panose="020B0604020202020204" pitchFamily="34" charset="0"/>
              <a:buChar char="•"/>
            </a:pPr>
            <a:r>
              <a:rPr lang="en-US" dirty="0"/>
              <a:t>Requires Support for Uplink OFDMA NDP </a:t>
            </a:r>
          </a:p>
          <a:p>
            <a:pPr lvl="1">
              <a:buFont typeface="Arial" panose="020B0604020202020204" pitchFamily="34" charset="0"/>
              <a:buChar char="•"/>
            </a:pPr>
            <a:r>
              <a:rPr lang="en-US" dirty="0"/>
              <a:t>11az does not support OFDMA NDP</a:t>
            </a:r>
            <a:endParaRPr lang="en-US" dirty="0">
              <a:cs typeface="Times New Roman"/>
            </a:endParaRPr>
          </a:p>
          <a:p>
            <a:pPr lvl="1">
              <a:buFont typeface="Arial" panose="020B0604020202020204" pitchFamily="34" charset="0"/>
              <a:buChar char="•"/>
            </a:pPr>
            <a:r>
              <a:rPr lang="en-US" dirty="0"/>
              <a:t>Uplink OFDMA NDP is not defined yet in 11ax and 11be</a:t>
            </a:r>
            <a:endParaRPr lang="en-US" dirty="0">
              <a:cs typeface="Times New Roman"/>
            </a:endParaRPr>
          </a:p>
          <a:p>
            <a:pPr marL="914400" lvl="2" indent="0"/>
            <a:endParaRPr lang="en-US" dirty="0"/>
          </a:p>
          <a:p>
            <a:pPr>
              <a:buFont typeface="Arial" panose="020B0604020202020204" pitchFamily="34" charset="0"/>
              <a:buChar char="•"/>
            </a:pPr>
            <a:r>
              <a:rPr lang="en-US" dirty="0"/>
              <a:t>Multiple low-end devices (20 MHz-only STAs) cannot be triggered to send the NDP multiplexed in the frequency domain since all the 20 MHz-only STAs will be operating on the same primary channel of the BSS </a:t>
            </a:r>
          </a:p>
          <a:p>
            <a:pPr lvl="1">
              <a:buFont typeface="Arial" panose="020B0604020202020204" pitchFamily="34" charset="0"/>
              <a:buChar char="•"/>
            </a:pPr>
            <a:r>
              <a:rPr lang="en-US" dirty="0"/>
              <a:t>There are many restrictions for the allowed RUs for 20 MHz operating non-AP STAs in EHT [3] </a:t>
            </a:r>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ECA31C3-60F1-8D44-9520-564DFA612236}"/>
              </a:ext>
            </a:extLst>
          </p:cNvPr>
          <p:cNvSpPr>
            <a:spLocks noGrp="1"/>
          </p:cNvSpPr>
          <p:nvPr>
            <p:ph type="sldNum" idx="12"/>
          </p:nvPr>
        </p:nvSpPr>
        <p:spPr/>
        <p:txBody>
          <a:bodyPr/>
          <a:lstStyle/>
          <a:p>
            <a:r>
              <a:rPr lang="en-GB"/>
              <a:t>Slide </a:t>
            </a:r>
            <a:fld id="{440F5867-744E-4AA6-B0ED-4C44D2DFBB7B}" type="slidenum">
              <a:rPr lang="en-GB" smtClean="0"/>
              <a:pPr/>
              <a:t>15</a:t>
            </a:fld>
            <a:endParaRPr lang="en-GB"/>
          </a:p>
        </p:txBody>
      </p:sp>
      <p:sp>
        <p:nvSpPr>
          <p:cNvPr id="5" name="Footer Placeholder 4">
            <a:extLst>
              <a:ext uri="{FF2B5EF4-FFF2-40B4-BE49-F238E27FC236}">
                <a16:creationId xmlns:a16="http://schemas.microsoft.com/office/drawing/2014/main" id="{BF3B686C-70AD-6EC9-1214-89BA9B326C02}"/>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F9A48519-1842-1919-3BD4-430AB3EDBB1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848090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41FE22-EB81-9CAB-CDF5-4EBE178DFFBE}"/>
              </a:ext>
            </a:extLst>
          </p:cNvPr>
          <p:cNvSpPr>
            <a:spLocks noGrp="1"/>
          </p:cNvSpPr>
          <p:nvPr>
            <p:ph type="title"/>
          </p:nvPr>
        </p:nvSpPr>
        <p:spPr>
          <a:xfrm>
            <a:off x="915458" y="685801"/>
            <a:ext cx="10361084" cy="1065213"/>
          </a:xfrm>
        </p:spPr>
        <p:txBody>
          <a:bodyPr/>
          <a:lstStyle/>
          <a:p>
            <a:r>
              <a:rPr lang="en-US" dirty="0"/>
              <a:t>A Comparison between Method 2a and Method 2b</a:t>
            </a:r>
          </a:p>
        </p:txBody>
      </p:sp>
      <p:sp>
        <p:nvSpPr>
          <p:cNvPr id="4" name="Slide Number Placeholder 3">
            <a:extLst>
              <a:ext uri="{FF2B5EF4-FFF2-40B4-BE49-F238E27FC236}">
                <a16:creationId xmlns:a16="http://schemas.microsoft.com/office/drawing/2014/main" id="{3474F489-7BC6-9DF9-F848-46076D0EF416}"/>
              </a:ext>
            </a:extLst>
          </p:cNvPr>
          <p:cNvSpPr>
            <a:spLocks noGrp="1"/>
          </p:cNvSpPr>
          <p:nvPr>
            <p:ph type="sldNum" idx="12"/>
          </p:nvPr>
        </p:nvSpPr>
        <p:spPr/>
        <p:txBody>
          <a:bodyPr/>
          <a:lstStyle/>
          <a:p>
            <a:r>
              <a:rPr lang="en-GB"/>
              <a:t>Slide </a:t>
            </a:r>
            <a:fld id="{440F5867-744E-4AA6-B0ED-4C44D2DFBB7B}" type="slidenum">
              <a:rPr lang="en-GB" smtClean="0"/>
              <a:pPr/>
              <a:t>16</a:t>
            </a:fld>
            <a:endParaRPr lang="en-GB"/>
          </a:p>
        </p:txBody>
      </p:sp>
      <p:sp>
        <p:nvSpPr>
          <p:cNvPr id="5" name="Footer Placeholder 4">
            <a:extLst>
              <a:ext uri="{FF2B5EF4-FFF2-40B4-BE49-F238E27FC236}">
                <a16:creationId xmlns:a16="http://schemas.microsoft.com/office/drawing/2014/main" id="{63FA29B2-42B8-A973-3607-AC2456B7B3F3}"/>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686B77D5-8034-4DB7-6DE9-F118AAC14E62}"/>
              </a:ext>
            </a:extLst>
          </p:cNvPr>
          <p:cNvSpPr>
            <a:spLocks noGrp="1"/>
          </p:cNvSpPr>
          <p:nvPr>
            <p:ph type="dt" idx="15"/>
          </p:nvPr>
        </p:nvSpPr>
        <p:spPr/>
        <p:txBody>
          <a:bodyPr/>
          <a:lstStyle/>
          <a:p>
            <a:r>
              <a:rPr lang="en-US"/>
              <a:t>June 2022</a:t>
            </a:r>
            <a:endParaRPr lang="en-GB" dirty="0"/>
          </a:p>
        </p:txBody>
      </p:sp>
      <p:graphicFrame>
        <p:nvGraphicFramePr>
          <p:cNvPr id="7" name="Table 6">
            <a:extLst>
              <a:ext uri="{FF2B5EF4-FFF2-40B4-BE49-F238E27FC236}">
                <a16:creationId xmlns:a16="http://schemas.microsoft.com/office/drawing/2014/main" id="{E6443411-473F-F07B-EED1-46E101147CDD}"/>
              </a:ext>
            </a:extLst>
          </p:cNvPr>
          <p:cNvGraphicFramePr>
            <a:graphicFrameLocks noGrp="1"/>
          </p:cNvGraphicFramePr>
          <p:nvPr>
            <p:extLst>
              <p:ext uri="{D42A27DB-BD31-4B8C-83A1-F6EECF244321}">
                <p14:modId xmlns:p14="http://schemas.microsoft.com/office/powerpoint/2010/main" val="476491756"/>
              </p:ext>
            </p:extLst>
          </p:nvPr>
        </p:nvGraphicFramePr>
        <p:xfrm>
          <a:off x="1246709" y="1963879"/>
          <a:ext cx="10067614" cy="4398617"/>
        </p:xfrm>
        <a:graphic>
          <a:graphicData uri="http://schemas.openxmlformats.org/drawingml/2006/table">
            <a:tbl>
              <a:tblPr firstRow="1" firstCol="1" bandRow="1">
                <a:tableStyleId>{5C22544A-7EE6-4342-B048-85BDC9FD1C3A}</a:tableStyleId>
              </a:tblPr>
              <a:tblGrid>
                <a:gridCol w="2069368">
                  <a:extLst>
                    <a:ext uri="{9D8B030D-6E8A-4147-A177-3AD203B41FA5}">
                      <a16:colId xmlns:a16="http://schemas.microsoft.com/office/drawing/2014/main" val="2810054368"/>
                    </a:ext>
                  </a:extLst>
                </a:gridCol>
                <a:gridCol w="4241494">
                  <a:extLst>
                    <a:ext uri="{9D8B030D-6E8A-4147-A177-3AD203B41FA5}">
                      <a16:colId xmlns:a16="http://schemas.microsoft.com/office/drawing/2014/main" val="2028317661"/>
                    </a:ext>
                  </a:extLst>
                </a:gridCol>
                <a:gridCol w="3756752">
                  <a:extLst>
                    <a:ext uri="{9D8B030D-6E8A-4147-A177-3AD203B41FA5}">
                      <a16:colId xmlns:a16="http://schemas.microsoft.com/office/drawing/2014/main" val="65245996"/>
                    </a:ext>
                  </a:extLst>
                </a:gridCol>
              </a:tblGrid>
              <a:tr h="603051">
                <a:tc>
                  <a:txBody>
                    <a:bodyPr/>
                    <a:lstStyle/>
                    <a:p>
                      <a:pPr marL="0" marR="0" algn="ctr">
                        <a:spcBef>
                          <a:spcPts val="0"/>
                        </a:spcBef>
                        <a:spcAft>
                          <a:spcPts val="0"/>
                        </a:spcAft>
                      </a:pPr>
                      <a:r>
                        <a:rPr lang="en-US" sz="1200" dirty="0">
                          <a:solidFill>
                            <a:schemeClr val="tx1"/>
                          </a:solidFill>
                          <a:effectLst/>
                        </a:rPr>
                        <a:t> </a:t>
                      </a:r>
                      <a:endParaRPr lang="en-US" sz="900" dirty="0">
                        <a:solidFill>
                          <a:schemeClr val="tx1"/>
                        </a:solidFill>
                        <a:effectLst/>
                        <a:latin typeface="Calibri" panose="020F0502020204030204" pitchFamily="34" charset="0"/>
                        <a:ea typeface="Calibri" panose="020F0502020204030204" pitchFamily="34" charset="0"/>
                      </a:endParaRPr>
                    </a:p>
                  </a:txBody>
                  <a:tcPr marL="57669" marR="5766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2000" dirty="0">
                          <a:solidFill>
                            <a:schemeClr val="tx1"/>
                          </a:solidFill>
                          <a:effectLst/>
                          <a:latin typeface="Calibri" panose="020F0502020204030204" pitchFamily="34" charset="0"/>
                          <a:cs typeface="Calibri" panose="020F0502020204030204" pitchFamily="34" charset="0"/>
                        </a:rPr>
                        <a:t>Method 2a</a:t>
                      </a:r>
                      <a:endParaRPr lang="en-US" sz="20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57669" marR="5766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2000" dirty="0">
                          <a:solidFill>
                            <a:schemeClr val="tx1"/>
                          </a:solidFill>
                          <a:effectLst/>
                          <a:latin typeface="Calibri" panose="020F0502020204030204" pitchFamily="34" charset="0"/>
                          <a:cs typeface="Calibri" panose="020F0502020204030204" pitchFamily="34" charset="0"/>
                        </a:rPr>
                        <a:t>Method 2b</a:t>
                      </a:r>
                      <a:endParaRPr lang="en-US" sz="20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57669" marR="5766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04684377"/>
                  </a:ext>
                </a:extLst>
              </a:tr>
              <a:tr h="373783">
                <a:tc>
                  <a:txBody>
                    <a:bodyPr/>
                    <a:lstStyle/>
                    <a:p>
                      <a:pPr marL="0" marR="0" algn="ctr" defTabSz="914400" rtl="0" eaLnBrk="1" latinLnBrk="0" hangingPunct="1">
                        <a:spcBef>
                          <a:spcPts val="0"/>
                        </a:spcBef>
                        <a:spcAft>
                          <a:spcPts val="0"/>
                        </a:spcAft>
                      </a:pPr>
                      <a:r>
                        <a:rPr lang="en-US" sz="2000" b="1" kern="1200" dirty="0">
                          <a:solidFill>
                            <a:schemeClr val="tx1"/>
                          </a:solidFill>
                          <a:effectLst/>
                          <a:latin typeface="Calibri" panose="020F0502020204030204" pitchFamily="34" charset="0"/>
                          <a:ea typeface="+mn-ea"/>
                          <a:cs typeface="Calibri" panose="020F0502020204030204" pitchFamily="34" charset="0"/>
                        </a:rPr>
                        <a:t>Multiplexing</a:t>
                      </a:r>
                    </a:p>
                  </a:txBody>
                  <a:tcPr marL="57669" marR="5766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r>
                        <a:rPr lang="en-US" sz="1600" kern="1200" dirty="0">
                          <a:solidFill>
                            <a:schemeClr val="tx1"/>
                          </a:solidFill>
                          <a:effectLst/>
                          <a:latin typeface="Calibri" panose="020F0502020204030204" pitchFamily="34" charset="0"/>
                          <a:cs typeface="+mn-cs"/>
                        </a:rPr>
                        <a:t>Space Domain</a:t>
                      </a:r>
                      <a:endParaRPr lang="en-US" sz="1600" kern="1200" dirty="0">
                        <a:solidFill>
                          <a:schemeClr val="tx1"/>
                        </a:solidFill>
                        <a:effectLst/>
                        <a:latin typeface="Calibri" panose="020F0502020204030204" pitchFamily="34" charset="0"/>
                        <a:ea typeface="Calibri" panose="020F0502020204030204" pitchFamily="34" charset="0"/>
                        <a:cs typeface="+mn-cs"/>
                      </a:endParaRPr>
                    </a:p>
                  </a:txBody>
                  <a:tcPr marL="57669" marR="5766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r>
                        <a:rPr lang="en-US" sz="1600" kern="1200" dirty="0">
                          <a:solidFill>
                            <a:schemeClr val="tx1"/>
                          </a:solidFill>
                          <a:effectLst/>
                          <a:latin typeface="Calibri" panose="020F0502020204030204" pitchFamily="34" charset="0"/>
                          <a:cs typeface="+mn-cs"/>
                        </a:rPr>
                        <a:t>Frequency Domain</a:t>
                      </a:r>
                      <a:endParaRPr lang="en-US" sz="1600" kern="1200" dirty="0">
                        <a:solidFill>
                          <a:schemeClr val="tx1"/>
                        </a:solidFill>
                        <a:effectLst/>
                        <a:latin typeface="Calibri" panose="020F0502020204030204" pitchFamily="34" charset="0"/>
                        <a:ea typeface="Calibri" panose="020F0502020204030204" pitchFamily="34" charset="0"/>
                        <a:cs typeface="+mn-cs"/>
                      </a:endParaRPr>
                    </a:p>
                  </a:txBody>
                  <a:tcPr marL="57669" marR="5766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19459042"/>
                  </a:ext>
                </a:extLst>
              </a:tr>
              <a:tr h="373783">
                <a:tc>
                  <a:txBody>
                    <a:bodyPr/>
                    <a:lstStyle/>
                    <a:p>
                      <a:pPr marL="0" marR="0" algn="ctr" defTabSz="914400" rtl="0" eaLnBrk="1" latinLnBrk="0" hangingPunct="1">
                        <a:spcBef>
                          <a:spcPts val="0"/>
                        </a:spcBef>
                        <a:spcAft>
                          <a:spcPts val="0"/>
                        </a:spcAft>
                      </a:pPr>
                      <a:r>
                        <a:rPr lang="en-US" sz="2000" b="1" kern="1200" dirty="0">
                          <a:solidFill>
                            <a:schemeClr val="tx1"/>
                          </a:solidFill>
                          <a:effectLst/>
                          <a:latin typeface="Calibri" panose="020F0502020204030204" pitchFamily="34" charset="0"/>
                          <a:ea typeface="+mn-ea"/>
                          <a:cs typeface="Calibri" panose="020F0502020204030204" pitchFamily="34" charset="0"/>
                        </a:rPr>
                        <a:t>Legacy Use</a:t>
                      </a:r>
                    </a:p>
                  </a:txBody>
                  <a:tcPr marL="57669" marR="5766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r>
                        <a:rPr lang="en-US" sz="1600" kern="1200" dirty="0">
                          <a:solidFill>
                            <a:schemeClr val="tx1"/>
                          </a:solidFill>
                          <a:effectLst/>
                          <a:latin typeface="Calibri" panose="020F0502020204030204" pitchFamily="34" charset="0"/>
                          <a:cs typeface="+mn-cs"/>
                        </a:rPr>
                        <a:t>HE TB Ranging NDP</a:t>
                      </a:r>
                      <a:endParaRPr lang="en-US" sz="1600" kern="1200" dirty="0">
                        <a:solidFill>
                          <a:schemeClr val="tx1"/>
                        </a:solidFill>
                        <a:effectLst/>
                        <a:latin typeface="Calibri" panose="020F0502020204030204" pitchFamily="34" charset="0"/>
                        <a:ea typeface="Calibri" panose="020F0502020204030204" pitchFamily="34" charset="0"/>
                        <a:cs typeface="+mn-cs"/>
                      </a:endParaRPr>
                    </a:p>
                  </a:txBody>
                  <a:tcPr marL="57669" marR="5766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r>
                        <a:rPr lang="en-US" sz="1600" kern="1200" dirty="0">
                          <a:solidFill>
                            <a:schemeClr val="tx1"/>
                          </a:solidFill>
                          <a:effectLst/>
                          <a:latin typeface="Calibri" panose="020F0502020204030204" pitchFamily="34" charset="0"/>
                          <a:cs typeface="+mn-cs"/>
                        </a:rPr>
                        <a:t>Not used in the current standard</a:t>
                      </a:r>
                      <a:endParaRPr lang="en-US" sz="1600" kern="1200" dirty="0">
                        <a:solidFill>
                          <a:schemeClr val="tx1"/>
                        </a:solidFill>
                        <a:effectLst/>
                        <a:latin typeface="Calibri" panose="020F0502020204030204" pitchFamily="34" charset="0"/>
                        <a:ea typeface="Calibri" panose="020F0502020204030204" pitchFamily="34" charset="0"/>
                        <a:cs typeface="+mn-cs"/>
                      </a:endParaRPr>
                    </a:p>
                  </a:txBody>
                  <a:tcPr marL="57669" marR="5766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99028700"/>
                  </a:ext>
                </a:extLst>
              </a:tr>
              <a:tr h="373783">
                <a:tc>
                  <a:txBody>
                    <a:bodyPr/>
                    <a:lstStyle/>
                    <a:p>
                      <a:pPr marL="0" marR="0" algn="ctr" defTabSz="914400" rtl="0" eaLnBrk="1" latinLnBrk="0" hangingPunct="1">
                        <a:spcBef>
                          <a:spcPts val="0"/>
                        </a:spcBef>
                        <a:spcAft>
                          <a:spcPts val="0"/>
                        </a:spcAft>
                      </a:pPr>
                      <a:r>
                        <a:rPr lang="en-US" sz="2000" b="1" kern="1200" dirty="0">
                          <a:solidFill>
                            <a:schemeClr val="tx1"/>
                          </a:solidFill>
                          <a:effectLst/>
                          <a:latin typeface="Calibri" panose="020F0502020204030204" pitchFamily="34" charset="0"/>
                          <a:ea typeface="+mn-ea"/>
                          <a:cs typeface="Calibri" panose="020F0502020204030204" pitchFamily="34" charset="0"/>
                        </a:rPr>
                        <a:t>Support in the Standard</a:t>
                      </a:r>
                    </a:p>
                  </a:txBody>
                  <a:tcPr marL="57669" marR="5766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r>
                        <a:rPr lang="en-US" sz="1600" kern="1200" dirty="0">
                          <a:solidFill>
                            <a:schemeClr val="tx1"/>
                          </a:solidFill>
                          <a:effectLst/>
                          <a:latin typeface="Calibri" panose="020F0502020204030204" pitchFamily="34" charset="0"/>
                          <a:cs typeface="+mn-cs"/>
                        </a:rPr>
                        <a:t>Supported</a:t>
                      </a:r>
                      <a:endParaRPr lang="en-US" sz="1600" kern="1200" dirty="0">
                        <a:solidFill>
                          <a:schemeClr val="tx1"/>
                        </a:solidFill>
                        <a:effectLst/>
                        <a:latin typeface="Calibri" panose="020F0502020204030204" pitchFamily="34" charset="0"/>
                        <a:ea typeface="Calibri" panose="020F0502020204030204" pitchFamily="34" charset="0"/>
                        <a:cs typeface="+mn-cs"/>
                      </a:endParaRPr>
                    </a:p>
                  </a:txBody>
                  <a:tcPr marL="57669" marR="5766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r>
                        <a:rPr lang="en-US" sz="1600" kern="1200" dirty="0">
                          <a:solidFill>
                            <a:schemeClr val="tx1"/>
                          </a:solidFill>
                          <a:effectLst/>
                          <a:latin typeface="Calibri" panose="020F0502020204030204" pitchFamily="34" charset="0"/>
                          <a:cs typeface="+mn-cs"/>
                        </a:rPr>
                        <a:t>Not Supported</a:t>
                      </a:r>
                      <a:endParaRPr lang="en-US" sz="1600" kern="1200" dirty="0">
                        <a:solidFill>
                          <a:schemeClr val="tx1"/>
                        </a:solidFill>
                        <a:effectLst/>
                        <a:latin typeface="Calibri" panose="020F0502020204030204" pitchFamily="34" charset="0"/>
                        <a:ea typeface="Calibri" panose="020F0502020204030204" pitchFamily="34" charset="0"/>
                        <a:cs typeface="+mn-cs"/>
                      </a:endParaRPr>
                    </a:p>
                  </a:txBody>
                  <a:tcPr marL="57669" marR="5766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9852777"/>
                  </a:ext>
                </a:extLst>
              </a:tr>
              <a:tr h="717663">
                <a:tc>
                  <a:txBody>
                    <a:bodyPr/>
                    <a:lstStyle/>
                    <a:p>
                      <a:pPr marL="0" marR="0" algn="ctr" defTabSz="914400" rtl="0" eaLnBrk="1" latinLnBrk="0" hangingPunct="1">
                        <a:spcBef>
                          <a:spcPts val="0"/>
                        </a:spcBef>
                        <a:spcAft>
                          <a:spcPts val="0"/>
                        </a:spcAft>
                      </a:pPr>
                      <a:r>
                        <a:rPr lang="en-US" sz="2000" b="1" kern="1200" dirty="0">
                          <a:solidFill>
                            <a:schemeClr val="tx1"/>
                          </a:solidFill>
                          <a:effectLst/>
                          <a:latin typeface="Calibri" panose="020F0502020204030204" pitchFamily="34" charset="0"/>
                          <a:ea typeface="+mn-ea"/>
                          <a:cs typeface="Calibri" panose="020F0502020204030204" pitchFamily="34" charset="0"/>
                        </a:rPr>
                        <a:t>Pros</a:t>
                      </a:r>
                    </a:p>
                  </a:txBody>
                  <a:tcPr marL="57669" marR="5766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marR="0" indent="-285750" algn="l">
                        <a:spcBef>
                          <a:spcPts val="0"/>
                        </a:spcBef>
                        <a:spcAft>
                          <a:spcPts val="0"/>
                        </a:spcAft>
                        <a:buFont typeface="Arial" panose="020B0604020202020204" pitchFamily="34" charset="0"/>
                        <a:buChar char="•"/>
                      </a:pPr>
                      <a:r>
                        <a:rPr lang="en-US" sz="1600" kern="1200" dirty="0">
                          <a:solidFill>
                            <a:schemeClr val="tx1"/>
                          </a:solidFill>
                          <a:effectLst/>
                          <a:latin typeface="Calibri" panose="020F0502020204030204" pitchFamily="34" charset="0"/>
                          <a:cs typeface="+mn-cs"/>
                        </a:rPr>
                        <a:t>Simplicity</a:t>
                      </a:r>
                    </a:p>
                    <a:p>
                      <a:pPr marL="285750" marR="0" indent="-285750" algn="l">
                        <a:spcBef>
                          <a:spcPts val="0"/>
                        </a:spcBef>
                        <a:spcAft>
                          <a:spcPts val="0"/>
                        </a:spcAft>
                        <a:buFont typeface="Arial" panose="020B0604020202020204" pitchFamily="34" charset="0"/>
                        <a:buChar char="•"/>
                      </a:pPr>
                      <a:r>
                        <a:rPr lang="en-US" sz="1600" kern="1200" dirty="0">
                          <a:solidFill>
                            <a:schemeClr val="tx1"/>
                          </a:solidFill>
                          <a:effectLst/>
                          <a:latin typeface="Calibri" panose="020F0502020204030204" pitchFamily="34" charset="0"/>
                          <a:cs typeface="+mn-cs"/>
                        </a:rPr>
                        <a:t>Supported in the specs</a:t>
                      </a:r>
                    </a:p>
                    <a:p>
                      <a:pPr marL="285750" marR="0" indent="-285750" algn="l">
                        <a:spcBef>
                          <a:spcPts val="0"/>
                        </a:spcBef>
                        <a:spcAft>
                          <a:spcPts val="0"/>
                        </a:spcAft>
                        <a:buFont typeface="Arial" panose="020B0604020202020204" pitchFamily="34" charset="0"/>
                        <a:buChar char="•"/>
                      </a:pPr>
                      <a:r>
                        <a:rPr lang="en-US" sz="1600" kern="1200" dirty="0">
                          <a:solidFill>
                            <a:schemeClr val="tx1"/>
                          </a:solidFill>
                          <a:effectLst/>
                          <a:latin typeface="Calibri" panose="020F0502020204030204" pitchFamily="34" charset="0"/>
                          <a:ea typeface="Calibri" panose="020F0502020204030204" pitchFamily="34" charset="0"/>
                          <a:cs typeface="+mn-cs"/>
                        </a:rPr>
                        <a:t>Allows multiple responders (up to 8) to transmit their NDPs concurrently</a:t>
                      </a:r>
                    </a:p>
                  </a:txBody>
                  <a:tcPr marL="57669" marR="5766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marR="0" indent="-285750" algn="l">
                        <a:spcBef>
                          <a:spcPts val="0"/>
                        </a:spcBef>
                        <a:spcAft>
                          <a:spcPts val="0"/>
                        </a:spcAft>
                        <a:buFont typeface="Arial" panose="020B0604020202020204" pitchFamily="34" charset="0"/>
                        <a:buChar char="•"/>
                      </a:pPr>
                      <a:r>
                        <a:rPr lang="en-US" sz="1600" kern="1200" dirty="0">
                          <a:solidFill>
                            <a:schemeClr val="tx1"/>
                          </a:solidFill>
                          <a:effectLst/>
                          <a:latin typeface="Calibri" panose="020F0502020204030204" pitchFamily="34" charset="0"/>
                          <a:ea typeface="Calibri" panose="020F0502020204030204" pitchFamily="34" charset="0"/>
                          <a:cs typeface="+mn-cs"/>
                        </a:rPr>
                        <a:t>Support of punctured channel sensing</a:t>
                      </a:r>
                    </a:p>
                    <a:p>
                      <a:pPr marL="285750" marR="0" indent="-285750" algn="l">
                        <a:spcBef>
                          <a:spcPts val="0"/>
                        </a:spcBef>
                        <a:spcAft>
                          <a:spcPts val="0"/>
                        </a:spcAft>
                        <a:buFont typeface="Arial" panose="020B0604020202020204" pitchFamily="34" charset="0"/>
                        <a:buChar char="•"/>
                      </a:pPr>
                      <a:r>
                        <a:rPr lang="en-US" sz="1600" kern="1200" dirty="0">
                          <a:solidFill>
                            <a:schemeClr val="tx1"/>
                          </a:solidFill>
                          <a:effectLst/>
                          <a:latin typeface="Calibri" panose="020F0502020204030204" pitchFamily="34" charset="0"/>
                          <a:ea typeface="Calibri" panose="020F0502020204030204" pitchFamily="34" charset="0"/>
                          <a:cs typeface="+mn-cs"/>
                        </a:rPr>
                        <a:t>May </a:t>
                      </a:r>
                      <a:r>
                        <a:rPr lang="en-US" sz="1600" kern="1200">
                          <a:solidFill>
                            <a:schemeClr val="tx1"/>
                          </a:solidFill>
                          <a:effectLst/>
                          <a:latin typeface="Calibri" panose="020F0502020204030204" pitchFamily="34" charset="0"/>
                          <a:ea typeface="Calibri" panose="020F0502020204030204" pitchFamily="34" charset="0"/>
                          <a:cs typeface="+mn-cs"/>
                        </a:rPr>
                        <a:t>be supported by EHT NDP and TF</a:t>
                      </a:r>
                      <a:endParaRPr lang="en-US" sz="1600" kern="1200" dirty="0">
                        <a:solidFill>
                          <a:schemeClr val="tx1"/>
                        </a:solidFill>
                        <a:effectLst/>
                        <a:latin typeface="Calibri" panose="020F0502020204030204" pitchFamily="34" charset="0"/>
                        <a:ea typeface="Calibri" panose="020F0502020204030204" pitchFamily="34" charset="0"/>
                        <a:cs typeface="+mn-cs"/>
                      </a:endParaRPr>
                    </a:p>
                  </a:txBody>
                  <a:tcPr marL="57669" marR="5766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45795299"/>
                  </a:ext>
                </a:extLst>
              </a:tr>
              <a:tr h="1076494">
                <a:tc>
                  <a:txBody>
                    <a:bodyPr/>
                    <a:lstStyle/>
                    <a:p>
                      <a:pPr marL="0" marR="0" algn="ctr" defTabSz="914400" rtl="0" eaLnBrk="1" latinLnBrk="0" hangingPunct="1">
                        <a:spcBef>
                          <a:spcPts val="0"/>
                        </a:spcBef>
                        <a:spcAft>
                          <a:spcPts val="0"/>
                        </a:spcAft>
                      </a:pPr>
                      <a:r>
                        <a:rPr lang="en-US" sz="2000" b="1" kern="1200" dirty="0">
                          <a:solidFill>
                            <a:schemeClr val="tx1"/>
                          </a:solidFill>
                          <a:effectLst/>
                          <a:latin typeface="Calibri" panose="020F0502020204030204" pitchFamily="34" charset="0"/>
                          <a:ea typeface="+mn-ea"/>
                          <a:cs typeface="Calibri" panose="020F0502020204030204" pitchFamily="34" charset="0"/>
                        </a:rPr>
                        <a:t>Cons</a:t>
                      </a:r>
                    </a:p>
                  </a:txBody>
                  <a:tcPr marL="57669" marR="5766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marR="0" lvl="0" indent="-285750" algn="l">
                        <a:spcBef>
                          <a:spcPts val="0"/>
                        </a:spcBef>
                        <a:spcAft>
                          <a:spcPts val="0"/>
                        </a:spcAft>
                        <a:buClr>
                          <a:srgbClr val="000000"/>
                        </a:buClr>
                        <a:buFont typeface="Arial" panose="020B0604020202020204" pitchFamily="34" charset="0"/>
                        <a:buChar char="•"/>
                      </a:pPr>
                      <a:r>
                        <a:rPr lang="en-US" sz="1600" kern="1200" dirty="0">
                          <a:solidFill>
                            <a:schemeClr val="tx1"/>
                          </a:solidFill>
                          <a:effectLst/>
                          <a:latin typeface="Calibri" panose="020F0502020204030204" pitchFamily="34" charset="0"/>
                          <a:cs typeface="+mn-cs"/>
                        </a:rPr>
                        <a:t>Power Control</a:t>
                      </a:r>
                    </a:p>
                    <a:p>
                      <a:pPr marL="285750" marR="0" lvl="0" indent="-285750" algn="l">
                        <a:spcBef>
                          <a:spcPts val="0"/>
                        </a:spcBef>
                        <a:spcAft>
                          <a:spcPts val="0"/>
                        </a:spcAft>
                        <a:buClr>
                          <a:srgbClr val="000000"/>
                        </a:buClr>
                        <a:buFont typeface="Arial" panose="020B0604020202020204" pitchFamily="34" charset="0"/>
                        <a:buChar char="•"/>
                      </a:pPr>
                      <a:r>
                        <a:rPr lang="en-US" sz="1600" kern="1200" dirty="0">
                          <a:solidFill>
                            <a:schemeClr val="tx1"/>
                          </a:solidFill>
                          <a:effectLst/>
                          <a:latin typeface="Calibri" panose="020F0502020204030204" pitchFamily="34" charset="0"/>
                          <a:cs typeface="+mn-cs"/>
                        </a:rPr>
                        <a:t>Limited number of sensing responders in the same TXOP</a:t>
                      </a:r>
                    </a:p>
                    <a:p>
                      <a:pPr marL="285750" marR="0" lvl="0" indent="-285750" algn="l">
                        <a:spcBef>
                          <a:spcPts val="0"/>
                        </a:spcBef>
                        <a:spcAft>
                          <a:spcPts val="0"/>
                        </a:spcAft>
                        <a:buClr>
                          <a:srgbClr val="000000"/>
                        </a:buClr>
                        <a:buFont typeface="Arial" panose="020B0604020202020204" pitchFamily="34" charset="0"/>
                        <a:buChar char="•"/>
                      </a:pPr>
                      <a:r>
                        <a:rPr lang="en-US" sz="1600" kern="1200" dirty="0">
                          <a:solidFill>
                            <a:schemeClr val="tx1"/>
                          </a:solidFill>
                          <a:effectLst/>
                          <a:latin typeface="Calibri" panose="020F0502020204030204" pitchFamily="34" charset="0"/>
                          <a:ea typeface="Calibri" panose="020F0502020204030204" pitchFamily="34" charset="0"/>
                          <a:cs typeface="+mn-cs"/>
                        </a:rPr>
                        <a:t>Limit the use of the available bandwidth</a:t>
                      </a:r>
                    </a:p>
                  </a:txBody>
                  <a:tcPr marL="57669" marR="5766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0" indent="-342900" algn="l">
                        <a:spcBef>
                          <a:spcPts val="0"/>
                        </a:spcBef>
                        <a:spcAft>
                          <a:spcPts val="0"/>
                        </a:spcAft>
                        <a:buClr>
                          <a:srgbClr val="000000"/>
                        </a:buClr>
                        <a:buFont typeface="Arial" panose="020B0604020202020204" pitchFamily="34" charset="0"/>
                        <a:buChar char="•"/>
                      </a:pPr>
                      <a:r>
                        <a:rPr lang="en-US" sz="1600" kern="1200" dirty="0">
                          <a:solidFill>
                            <a:schemeClr val="tx1"/>
                          </a:solidFill>
                          <a:effectLst/>
                          <a:latin typeface="Calibri" panose="020F0502020204030204" pitchFamily="34" charset="0"/>
                          <a:cs typeface="+mn-cs"/>
                        </a:rPr>
                        <a:t>Complex allocation of uplink resources</a:t>
                      </a:r>
                    </a:p>
                    <a:p>
                      <a:pPr marL="342900" marR="0" lvl="0" indent="-342900" algn="l">
                        <a:spcBef>
                          <a:spcPts val="0"/>
                        </a:spcBef>
                        <a:spcAft>
                          <a:spcPts val="0"/>
                        </a:spcAft>
                        <a:buClr>
                          <a:srgbClr val="000000"/>
                        </a:buClr>
                        <a:buFont typeface="Arial" panose="020B0604020202020204" pitchFamily="34" charset="0"/>
                        <a:buChar char="•"/>
                      </a:pPr>
                      <a:r>
                        <a:rPr lang="en-US" sz="1600" kern="1200" dirty="0">
                          <a:solidFill>
                            <a:schemeClr val="tx1"/>
                          </a:solidFill>
                          <a:effectLst/>
                          <a:latin typeface="Calibri" panose="020F0502020204030204" pitchFamily="34" charset="0"/>
                          <a:cs typeface="+mn-cs"/>
                        </a:rPr>
                        <a:t>Limited number of sensing responders in the same TXOP</a:t>
                      </a:r>
                    </a:p>
                    <a:p>
                      <a:pPr marL="342900" marR="0" lvl="0" indent="-342900" algn="l">
                        <a:spcBef>
                          <a:spcPts val="0"/>
                        </a:spcBef>
                        <a:spcAft>
                          <a:spcPts val="0"/>
                        </a:spcAft>
                        <a:buClr>
                          <a:srgbClr val="000000"/>
                        </a:buClr>
                        <a:buFont typeface="Arial" panose="020B0604020202020204" pitchFamily="34" charset="0"/>
                        <a:buChar char="•"/>
                      </a:pPr>
                      <a:r>
                        <a:rPr lang="en-US" sz="1600" kern="1200" dirty="0">
                          <a:solidFill>
                            <a:schemeClr val="tx1"/>
                          </a:solidFill>
                          <a:effectLst/>
                          <a:latin typeface="Calibri" panose="020F0502020204030204" pitchFamily="34" charset="0"/>
                          <a:cs typeface="+mn-cs"/>
                        </a:rPr>
                        <a:t>Less sensing accuracy (smaller bandwidth is used for sensing) </a:t>
                      </a:r>
                    </a:p>
                    <a:p>
                      <a:pPr marL="342900" marR="0" lvl="0" indent="-342900" algn="l">
                        <a:spcBef>
                          <a:spcPts val="0"/>
                        </a:spcBef>
                        <a:spcAft>
                          <a:spcPts val="0"/>
                        </a:spcAft>
                        <a:buClr>
                          <a:srgbClr val="000000"/>
                        </a:buClr>
                        <a:buFont typeface="Arial" panose="020B0604020202020204" pitchFamily="34" charset="0"/>
                        <a:buChar char="•"/>
                      </a:pPr>
                      <a:r>
                        <a:rPr lang="en-US" sz="1600" kern="1200" dirty="0">
                          <a:solidFill>
                            <a:schemeClr val="tx1"/>
                          </a:solidFill>
                          <a:effectLst/>
                          <a:latin typeface="Calibri" panose="020F0502020204030204" pitchFamily="34" charset="0"/>
                          <a:ea typeface="Calibri" panose="020F0502020204030204" pitchFamily="34" charset="0"/>
                          <a:cs typeface="+mn-cs"/>
                        </a:rPr>
                        <a:t>Not supported in the current specs</a:t>
                      </a:r>
                    </a:p>
                  </a:txBody>
                  <a:tcPr marL="57669" marR="5766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52304284"/>
                  </a:ext>
                </a:extLst>
              </a:tr>
            </a:tbl>
          </a:graphicData>
        </a:graphic>
      </p:graphicFrame>
    </p:spTree>
    <p:extLst>
      <p:ext uri="{BB962C8B-B14F-4D97-AF65-F5344CB8AC3E}">
        <p14:creationId xmlns:p14="http://schemas.microsoft.com/office/powerpoint/2010/main" val="38348967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9851B2-C3A8-02FE-C002-E6EC9FEC921E}"/>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292FC61A-BADE-7A9E-7E0C-9BBD1F1D765A}"/>
              </a:ext>
            </a:extLst>
          </p:cNvPr>
          <p:cNvSpPr>
            <a:spLocks noGrp="1"/>
          </p:cNvSpPr>
          <p:nvPr>
            <p:ph idx="1"/>
          </p:nvPr>
        </p:nvSpPr>
        <p:spPr/>
        <p:txBody>
          <a:bodyPr/>
          <a:lstStyle/>
          <a:p>
            <a:pPr>
              <a:buFont typeface="Arial" panose="020B0604020202020204" pitchFamily="34" charset="0"/>
              <a:buChar char="•"/>
            </a:pPr>
            <a:r>
              <a:rPr lang="en-US" dirty="0"/>
              <a:t>Multiplexing the NDP in Spatial domain or Frequency domain is discussed and the pros and cons of each scheme are presented </a:t>
            </a:r>
          </a:p>
          <a:p>
            <a:pPr>
              <a:buFont typeface="Arial" panose="020B0604020202020204" pitchFamily="34" charset="0"/>
              <a:buChar char="•"/>
            </a:pPr>
            <a:endParaRPr lang="en-US" dirty="0"/>
          </a:p>
          <a:p>
            <a:pPr>
              <a:buFont typeface="Arial" panose="020B0604020202020204" pitchFamily="34" charset="0"/>
              <a:buChar char="•"/>
            </a:pPr>
            <a:r>
              <a:rPr lang="en-US" dirty="0"/>
              <a:t>The numerical analysis shows that a limited number of responder transmitters may participate in the TF Sounding phase in one TXOP</a:t>
            </a:r>
          </a:p>
          <a:p>
            <a:pPr>
              <a:buFont typeface="Arial" panose="020B0604020202020204" pitchFamily="34" charset="0"/>
              <a:buChar char="•"/>
            </a:pPr>
            <a:endParaRPr lang="en-US" dirty="0"/>
          </a:p>
          <a:p>
            <a:pPr>
              <a:buFont typeface="Arial" panose="020B0604020202020204" pitchFamily="34" charset="0"/>
              <a:buChar char="•"/>
            </a:pPr>
            <a:r>
              <a:rPr lang="en-US" dirty="0"/>
              <a:t>Better techniques are required to improve the sensing efficiency in the TF Sounding phase</a:t>
            </a:r>
          </a:p>
        </p:txBody>
      </p:sp>
      <p:sp>
        <p:nvSpPr>
          <p:cNvPr id="4" name="Slide Number Placeholder 3">
            <a:extLst>
              <a:ext uri="{FF2B5EF4-FFF2-40B4-BE49-F238E27FC236}">
                <a16:creationId xmlns:a16="http://schemas.microsoft.com/office/drawing/2014/main" id="{F55A6A08-DA34-7FEB-A84B-68B2D6814FC4}"/>
              </a:ext>
            </a:extLst>
          </p:cNvPr>
          <p:cNvSpPr>
            <a:spLocks noGrp="1"/>
          </p:cNvSpPr>
          <p:nvPr>
            <p:ph type="sldNum" idx="12"/>
          </p:nvPr>
        </p:nvSpPr>
        <p:spPr/>
        <p:txBody>
          <a:bodyPr/>
          <a:lstStyle/>
          <a:p>
            <a:r>
              <a:rPr lang="en-GB"/>
              <a:t>Slide </a:t>
            </a:r>
            <a:fld id="{440F5867-744E-4AA6-B0ED-4C44D2DFBB7B}" type="slidenum">
              <a:rPr lang="en-GB" smtClean="0"/>
              <a:pPr/>
              <a:t>17</a:t>
            </a:fld>
            <a:endParaRPr lang="en-GB"/>
          </a:p>
        </p:txBody>
      </p:sp>
      <p:sp>
        <p:nvSpPr>
          <p:cNvPr id="5" name="Footer Placeholder 4">
            <a:extLst>
              <a:ext uri="{FF2B5EF4-FFF2-40B4-BE49-F238E27FC236}">
                <a16:creationId xmlns:a16="http://schemas.microsoft.com/office/drawing/2014/main" id="{7D235933-6B80-D803-656C-B6EB0CA1222B}"/>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C3BAA3F4-B7BF-C02F-0C8A-426430A723D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6652890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B631D-B840-4574-8A38-A7F8BE75C49D}"/>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B36732E1-7368-413C-A2AE-D138C480BFBC}"/>
              </a:ext>
            </a:extLst>
          </p:cNvPr>
          <p:cNvSpPr>
            <a:spLocks noGrp="1"/>
          </p:cNvSpPr>
          <p:nvPr>
            <p:ph idx="1"/>
          </p:nvPr>
        </p:nvSpPr>
        <p:spPr/>
        <p:txBody>
          <a:bodyPr/>
          <a:lstStyle/>
          <a:p>
            <a:r>
              <a:rPr lang="en-US" dirty="0">
                <a:ea typeface="+mn-lt"/>
                <a:cs typeface="+mn-lt"/>
              </a:rPr>
              <a:t>Do you agree that in TF Sounding phase, considering scenarios with large number of responders determined in the association</a:t>
            </a:r>
            <a:r>
              <a:rPr lang="en-US">
                <a:ea typeface="+mn-lt"/>
                <a:cs typeface="+mn-lt"/>
              </a:rPr>
              <a:t>, the </a:t>
            </a:r>
            <a:r>
              <a:rPr lang="en-US" dirty="0">
                <a:ea typeface="+mn-lt"/>
                <a:cs typeface="+mn-lt"/>
              </a:rPr>
              <a:t>TXOP duration will limit the number of Responder transmitters that can be triggered in the TF Sounding phase considering Method 2a in Slide 5.</a:t>
            </a:r>
          </a:p>
          <a:p>
            <a:endParaRPr lang="en-US" dirty="0">
              <a:ea typeface="+mn-lt"/>
              <a:cs typeface="+mn-lt"/>
            </a:endParaRPr>
          </a:p>
          <a:p>
            <a:pPr marL="457200" indent="-457200">
              <a:buAutoNum type="alphaLcParenR"/>
            </a:pPr>
            <a:r>
              <a:rPr lang="en-US" dirty="0">
                <a:ea typeface="+mn-lt"/>
                <a:cs typeface="+mn-lt"/>
              </a:rPr>
              <a:t>Yes</a:t>
            </a:r>
          </a:p>
          <a:p>
            <a:pPr marL="457200" indent="-457200">
              <a:buAutoNum type="alphaLcParenR"/>
            </a:pPr>
            <a:r>
              <a:rPr lang="en-US" dirty="0">
                <a:ea typeface="+mn-lt"/>
                <a:cs typeface="+mn-lt"/>
              </a:rPr>
              <a:t>No</a:t>
            </a:r>
          </a:p>
          <a:p>
            <a:pPr marL="457200" indent="-457200">
              <a:buAutoNum type="alphaLcParenR"/>
            </a:pPr>
            <a:r>
              <a:rPr lang="en-US" dirty="0">
                <a:ea typeface="+mn-lt"/>
                <a:cs typeface="+mn-lt"/>
              </a:rPr>
              <a:t>Abstain</a:t>
            </a:r>
            <a:endParaRPr lang="en-US" dirty="0"/>
          </a:p>
        </p:txBody>
      </p:sp>
      <p:sp>
        <p:nvSpPr>
          <p:cNvPr id="4" name="Slide Number Placeholder 3">
            <a:extLst>
              <a:ext uri="{FF2B5EF4-FFF2-40B4-BE49-F238E27FC236}">
                <a16:creationId xmlns:a16="http://schemas.microsoft.com/office/drawing/2014/main" id="{75421BEF-5E75-43AE-BCA6-A19C1AAD4F30}"/>
              </a:ext>
            </a:extLst>
          </p:cNvPr>
          <p:cNvSpPr>
            <a:spLocks noGrp="1"/>
          </p:cNvSpPr>
          <p:nvPr>
            <p:ph type="sldNum" idx="12"/>
          </p:nvPr>
        </p:nvSpPr>
        <p:spPr/>
        <p:txBody>
          <a:bodyPr/>
          <a:lstStyle/>
          <a:p>
            <a:r>
              <a:rPr lang="en-GB"/>
              <a:t>Slide </a:t>
            </a:r>
            <a:fld id="{440F5867-744E-4AA6-B0ED-4C44D2DFBB7B}" type="slidenum">
              <a:rPr lang="en-GB" smtClean="0"/>
              <a:pPr/>
              <a:t>18</a:t>
            </a:fld>
            <a:endParaRPr lang="en-GB"/>
          </a:p>
        </p:txBody>
      </p:sp>
      <p:sp>
        <p:nvSpPr>
          <p:cNvPr id="5" name="Footer Placeholder 4">
            <a:extLst>
              <a:ext uri="{FF2B5EF4-FFF2-40B4-BE49-F238E27FC236}">
                <a16:creationId xmlns:a16="http://schemas.microsoft.com/office/drawing/2014/main" id="{A4F58AA8-2FED-47DB-9D84-3D41C995B068}"/>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644468B2-CF71-4B7F-A9F0-E974CA8B3DDC}"/>
              </a:ext>
            </a:extLst>
          </p:cNvPr>
          <p:cNvSpPr>
            <a:spLocks noGrp="1"/>
          </p:cNvSpPr>
          <p:nvPr>
            <p:ph type="dt" idx="15"/>
          </p:nvPr>
        </p:nvSpPr>
        <p:spPr/>
        <p:txBody>
          <a:bodyPr/>
          <a:lstStyle/>
          <a:p>
            <a:r>
              <a:rPr lang="en-US"/>
              <a:t>June 2022</a:t>
            </a:r>
            <a:endParaRPr lang="en-GB"/>
          </a:p>
        </p:txBody>
      </p:sp>
    </p:spTree>
    <p:extLst>
      <p:ext uri="{BB962C8B-B14F-4D97-AF65-F5344CB8AC3E}">
        <p14:creationId xmlns:p14="http://schemas.microsoft.com/office/powerpoint/2010/main" val="13900022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GB" sz="2000" dirty="0"/>
              <a:t>[1] 802.11-22/0654r0, Discussion on NDP Transmission in TF Sounding Phase, April 2022.</a:t>
            </a:r>
          </a:p>
          <a:p>
            <a:r>
              <a:rPr lang="en-GB" sz="2000" dirty="0"/>
              <a:t>[2] </a:t>
            </a:r>
            <a:r>
              <a:rPr lang="en-US" sz="2000" dirty="0"/>
              <a:t>“IEEE P802.11bf™/D0.01, Amendment 2: Enhancements for WLAN Sensing”, March 2022.</a:t>
            </a:r>
          </a:p>
          <a:p>
            <a:pPr algn="l"/>
            <a:r>
              <a:rPr lang="en-GB" sz="2000" dirty="0"/>
              <a:t>[3] </a:t>
            </a:r>
            <a:r>
              <a:rPr lang="en-US" sz="2000" dirty="0"/>
              <a:t>“IEEE P802.11be™/D2.0, Amendment 8: Enhancements for extremely high throughput (EHT)”, March 2022.</a:t>
            </a:r>
          </a:p>
          <a:p>
            <a:endParaRPr lang="en-US" sz="2000" dirty="0"/>
          </a:p>
          <a:p>
            <a:endParaRPr lang="en-US" sz="2000" dirty="0"/>
          </a:p>
          <a:p>
            <a:endParaRPr lang="en-US" sz="2000" dirty="0"/>
          </a:p>
          <a:p>
            <a:endParaRPr lang="en-US" sz="2400" b="0" i="0" u="none" strike="noStrike" dirty="0">
              <a:effectLst/>
              <a:latin typeface="Arial" panose="020B0604020202020204" pitchFamily="34" charset="0"/>
            </a:endParaRPr>
          </a:p>
          <a:p>
            <a:r>
              <a:rPr lang="en-GB" dirty="0"/>
              <a:t>  </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19</a:t>
            </a:fld>
            <a:endParaRPr lang="en-GB"/>
          </a:p>
        </p:txBody>
      </p:sp>
      <p:sp>
        <p:nvSpPr>
          <p:cNvPr id="5" name="Footer Placeholder 4"/>
          <p:cNvSpPr>
            <a:spLocks noGrp="1"/>
          </p:cNvSpPr>
          <p:nvPr>
            <p:ph type="ftr" idx="14"/>
          </p:nvPr>
        </p:nvSpPr>
        <p:spPr/>
        <p:txBody>
          <a:bodyPr/>
          <a:lstStyle/>
          <a:p>
            <a:r>
              <a:rPr lang="en-GB"/>
              <a:t>Mahmoud Kamel, </a:t>
            </a:r>
            <a:r>
              <a:rPr lang="en-GB" err="1"/>
              <a:t>InterDigital</a:t>
            </a:r>
            <a:endParaRPr lang="en-GB"/>
          </a:p>
        </p:txBody>
      </p:sp>
      <p:sp>
        <p:nvSpPr>
          <p:cNvPr id="4" name="Date Placeholder 3"/>
          <p:cNvSpPr>
            <a:spLocks noGrp="1"/>
          </p:cNvSpPr>
          <p:nvPr>
            <p:ph type="dt" idx="15"/>
          </p:nvPr>
        </p:nvSpPr>
        <p:spPr/>
        <p:txBody>
          <a:bodyPr/>
          <a:lstStyle/>
          <a:p>
            <a:r>
              <a:rPr lang="en-US"/>
              <a:t>June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Mahmoud Kamel, </a:t>
            </a:r>
            <a:r>
              <a:rPr lang="en-GB" err="1"/>
              <a:t>InterDigital</a:t>
            </a:r>
            <a:endParaRPr lang="en-GB"/>
          </a:p>
        </p:txBody>
      </p:sp>
      <p:sp>
        <p:nvSpPr>
          <p:cNvPr id="4" name="Date Placeholder 3"/>
          <p:cNvSpPr>
            <a:spLocks noGrp="1"/>
          </p:cNvSpPr>
          <p:nvPr>
            <p:ph type="dt" idx="15"/>
          </p:nvPr>
        </p:nvSpPr>
        <p:spPr/>
        <p:txBody>
          <a:bodyPr/>
          <a:lstStyle/>
          <a:p>
            <a:r>
              <a:rPr lang="en-US"/>
              <a:t>June 2022</a:t>
            </a:r>
            <a:endParaRPr lang="en-GB" dirty="0"/>
          </a:p>
        </p:txBody>
      </p:sp>
      <p:sp>
        <p:nvSpPr>
          <p:cNvPr id="3" name="Content Placeholder 2">
            <a:extLst>
              <a:ext uri="{FF2B5EF4-FFF2-40B4-BE49-F238E27FC236}">
                <a16:creationId xmlns:a16="http://schemas.microsoft.com/office/drawing/2014/main" id="{85CA0EA1-981E-42CE-84AB-E401C5D0F395}"/>
              </a:ext>
            </a:extLst>
          </p:cNvPr>
          <p:cNvSpPr>
            <a:spLocks noGrp="1"/>
          </p:cNvSpPr>
          <p:nvPr>
            <p:ph idx="1"/>
          </p:nvPr>
        </p:nvSpPr>
        <p:spPr/>
        <p:txBody>
          <a:bodyPr/>
          <a:lstStyle/>
          <a:p>
            <a:pPr>
              <a:buFont typeface="Arial" panose="020B0604020202020204" pitchFamily="34" charset="0"/>
              <a:buChar char="•"/>
            </a:pPr>
            <a:r>
              <a:rPr lang="en-US" dirty="0"/>
              <a:t>In a previous contribution [1], we discussed several methods for how the NDPs may be multiplexed from responder transmitters in the TF sounding phase of the TB Measurement Instance </a:t>
            </a:r>
          </a:p>
          <a:p>
            <a:pPr>
              <a:buFont typeface="Arial" panose="020B0604020202020204" pitchFamily="34" charset="0"/>
              <a:buChar char="•"/>
            </a:pPr>
            <a:endParaRPr lang="en-US" dirty="0"/>
          </a:p>
          <a:p>
            <a:pPr>
              <a:buFont typeface="Arial" panose="020B0604020202020204" pitchFamily="34" charset="0"/>
              <a:buChar char="•"/>
            </a:pPr>
            <a:r>
              <a:rPr lang="en-US" dirty="0"/>
              <a:t>In this contribution, we follow up on the discussion and show the pros and cons of multiplexing the NDPs in the spatial domain and the frequency domain. We also show an analysis of how many responders may be triggered in one TXOP</a:t>
            </a:r>
            <a:endParaRPr lang="en-US" dirty="0">
              <a:highlight>
                <a:srgbClr val="FFFF00"/>
              </a:highlight>
              <a:cs typeface="Times New Roman"/>
            </a:endParaRPr>
          </a:p>
          <a:p>
            <a:pPr>
              <a:buFont typeface="Arial" panose="020B0604020202020204" pitchFamily="34" charset="0"/>
              <a:buChar char="•"/>
            </a:pP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9C126-3AD2-70B9-83B4-B4B78B5BD5A7}"/>
              </a:ext>
            </a:extLst>
          </p:cNvPr>
          <p:cNvSpPr>
            <a:spLocks noGrp="1"/>
          </p:cNvSpPr>
          <p:nvPr>
            <p:ph type="title"/>
          </p:nvPr>
        </p:nvSpPr>
        <p:spPr/>
        <p:txBody>
          <a:bodyPr/>
          <a:lstStyle/>
          <a:p>
            <a:r>
              <a:rPr lang="en-US" dirty="0"/>
              <a:t>Trigger Frame Format</a:t>
            </a:r>
          </a:p>
        </p:txBody>
      </p:sp>
      <p:sp>
        <p:nvSpPr>
          <p:cNvPr id="4" name="Slide Number Placeholder 3">
            <a:extLst>
              <a:ext uri="{FF2B5EF4-FFF2-40B4-BE49-F238E27FC236}">
                <a16:creationId xmlns:a16="http://schemas.microsoft.com/office/drawing/2014/main" id="{F9CC12C1-FCC7-06D7-553C-CAF032493401}"/>
              </a:ext>
            </a:extLst>
          </p:cNvPr>
          <p:cNvSpPr>
            <a:spLocks noGrp="1"/>
          </p:cNvSpPr>
          <p:nvPr>
            <p:ph type="sldNum" idx="12"/>
          </p:nvPr>
        </p:nvSpPr>
        <p:spPr/>
        <p:txBody>
          <a:bodyPr/>
          <a:lstStyle/>
          <a:p>
            <a:r>
              <a:rPr lang="en-GB"/>
              <a:t>Slide </a:t>
            </a:r>
            <a:fld id="{440F5867-744E-4AA6-B0ED-4C44D2DFBB7B}" type="slidenum">
              <a:rPr lang="en-GB" smtClean="0"/>
              <a:pPr/>
              <a:t>20</a:t>
            </a:fld>
            <a:endParaRPr lang="en-GB"/>
          </a:p>
        </p:txBody>
      </p:sp>
      <p:sp>
        <p:nvSpPr>
          <p:cNvPr id="5" name="Footer Placeholder 4">
            <a:extLst>
              <a:ext uri="{FF2B5EF4-FFF2-40B4-BE49-F238E27FC236}">
                <a16:creationId xmlns:a16="http://schemas.microsoft.com/office/drawing/2014/main" id="{6996ADB7-FE45-98E2-7477-34BFC9B8B607}"/>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3281C8E5-0016-7F9E-BDB9-FD7D6E5B0F39}"/>
              </a:ext>
            </a:extLst>
          </p:cNvPr>
          <p:cNvSpPr>
            <a:spLocks noGrp="1"/>
          </p:cNvSpPr>
          <p:nvPr>
            <p:ph type="dt" idx="15"/>
          </p:nvPr>
        </p:nvSpPr>
        <p:spPr/>
        <p:txBody>
          <a:bodyPr/>
          <a:lstStyle/>
          <a:p>
            <a:r>
              <a:rPr lang="en-US"/>
              <a:t>June 2022</a:t>
            </a:r>
            <a:endParaRPr lang="en-GB" dirty="0"/>
          </a:p>
        </p:txBody>
      </p:sp>
      <p:pic>
        <p:nvPicPr>
          <p:cNvPr id="2050" name="Picture 2" descr="Machine generated alternative text:&#10;Octets: &#10;Frame &#10;Control &#10;2 &#10;MAC header &#10;Duration &#10;2 &#10;6 &#10;6 &#10;Common &#10;Info &#10;8 or more &#10;LJser Info &#10;List &#10;variable &#10;Padding &#10;variable &#10;4 &#10;Figure 9-64a—Trigger frame format ">
            <a:extLst>
              <a:ext uri="{FF2B5EF4-FFF2-40B4-BE49-F238E27FC236}">
                <a16:creationId xmlns:a16="http://schemas.microsoft.com/office/drawing/2014/main" id="{95258C3B-DD23-EBAA-B0CB-38EDA548BF0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94506" y="2090566"/>
            <a:ext cx="9376179" cy="29536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57760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F3FA4-3528-18E7-5484-CAD670B82093}"/>
              </a:ext>
            </a:extLst>
          </p:cNvPr>
          <p:cNvSpPr>
            <a:spLocks noGrp="1"/>
          </p:cNvSpPr>
          <p:nvPr>
            <p:ph type="title"/>
          </p:nvPr>
        </p:nvSpPr>
        <p:spPr/>
        <p:txBody>
          <a:bodyPr/>
          <a:lstStyle/>
          <a:p>
            <a:r>
              <a:rPr lang="en-US" dirty="0"/>
              <a:t>CTS-to-Self</a:t>
            </a:r>
            <a:endParaRPr lang="en-US"/>
          </a:p>
        </p:txBody>
      </p:sp>
      <p:sp>
        <p:nvSpPr>
          <p:cNvPr id="4" name="Slide Number Placeholder 3">
            <a:extLst>
              <a:ext uri="{FF2B5EF4-FFF2-40B4-BE49-F238E27FC236}">
                <a16:creationId xmlns:a16="http://schemas.microsoft.com/office/drawing/2014/main" id="{A40C66ED-8C75-0098-0F63-868362649F58}"/>
              </a:ext>
            </a:extLst>
          </p:cNvPr>
          <p:cNvSpPr>
            <a:spLocks noGrp="1"/>
          </p:cNvSpPr>
          <p:nvPr>
            <p:ph type="sldNum" idx="12"/>
          </p:nvPr>
        </p:nvSpPr>
        <p:spPr/>
        <p:txBody>
          <a:bodyPr/>
          <a:lstStyle/>
          <a:p>
            <a:r>
              <a:rPr lang="en-GB"/>
              <a:t>Slide </a:t>
            </a:r>
            <a:fld id="{440F5867-744E-4AA6-B0ED-4C44D2DFBB7B}" type="slidenum">
              <a:rPr lang="en-GB" smtClean="0"/>
              <a:pPr/>
              <a:t>21</a:t>
            </a:fld>
            <a:endParaRPr lang="en-GB"/>
          </a:p>
        </p:txBody>
      </p:sp>
      <p:sp>
        <p:nvSpPr>
          <p:cNvPr id="5" name="Footer Placeholder 4">
            <a:extLst>
              <a:ext uri="{FF2B5EF4-FFF2-40B4-BE49-F238E27FC236}">
                <a16:creationId xmlns:a16="http://schemas.microsoft.com/office/drawing/2014/main" id="{6B57EAEB-CAB0-1DFE-C802-58B16E88B27C}"/>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28DB51A6-2535-5DF6-3340-DA49646E91D4}"/>
              </a:ext>
            </a:extLst>
          </p:cNvPr>
          <p:cNvSpPr>
            <a:spLocks noGrp="1"/>
          </p:cNvSpPr>
          <p:nvPr>
            <p:ph type="dt" idx="15"/>
          </p:nvPr>
        </p:nvSpPr>
        <p:spPr/>
        <p:txBody>
          <a:bodyPr/>
          <a:lstStyle/>
          <a:p>
            <a:r>
              <a:rPr lang="en-US"/>
              <a:t>June 2022</a:t>
            </a:r>
            <a:endParaRPr lang="en-GB" dirty="0"/>
          </a:p>
        </p:txBody>
      </p:sp>
      <p:pic>
        <p:nvPicPr>
          <p:cNvPr id="1026" name="Picture 2" descr="image">
            <a:extLst>
              <a:ext uri="{FF2B5EF4-FFF2-40B4-BE49-F238E27FC236}">
                <a16:creationId xmlns:a16="http://schemas.microsoft.com/office/drawing/2014/main" id="{5852949B-DBA7-F165-4E5D-55CA6D44353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34327" y="2878847"/>
            <a:ext cx="8598005" cy="246873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A421C150-4472-3356-6B3C-7FFA0636FF0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18487" y="1976386"/>
            <a:ext cx="7779910" cy="5093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83901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EFF8CD-413D-9B37-1F8B-582E08B985A2}"/>
              </a:ext>
            </a:extLst>
          </p:cNvPr>
          <p:cNvSpPr>
            <a:spLocks noGrp="1"/>
          </p:cNvSpPr>
          <p:nvPr>
            <p:ph type="title"/>
          </p:nvPr>
        </p:nvSpPr>
        <p:spPr/>
        <p:txBody>
          <a:bodyPr/>
          <a:lstStyle/>
          <a:p>
            <a:r>
              <a:rPr lang="en-US" dirty="0"/>
              <a:t>HE TB Ranging NDP Format</a:t>
            </a:r>
          </a:p>
        </p:txBody>
      </p:sp>
      <p:sp>
        <p:nvSpPr>
          <p:cNvPr id="4" name="Slide Number Placeholder 3">
            <a:extLst>
              <a:ext uri="{FF2B5EF4-FFF2-40B4-BE49-F238E27FC236}">
                <a16:creationId xmlns:a16="http://schemas.microsoft.com/office/drawing/2014/main" id="{FB25912E-076D-AA42-8D3C-1A12527E43F7}"/>
              </a:ext>
            </a:extLst>
          </p:cNvPr>
          <p:cNvSpPr>
            <a:spLocks noGrp="1"/>
          </p:cNvSpPr>
          <p:nvPr>
            <p:ph type="sldNum" idx="12"/>
          </p:nvPr>
        </p:nvSpPr>
        <p:spPr/>
        <p:txBody>
          <a:bodyPr/>
          <a:lstStyle/>
          <a:p>
            <a:r>
              <a:rPr lang="en-GB"/>
              <a:t>Slide </a:t>
            </a:r>
            <a:fld id="{440F5867-744E-4AA6-B0ED-4C44D2DFBB7B}" type="slidenum">
              <a:rPr lang="en-GB" smtClean="0"/>
              <a:pPr/>
              <a:t>22</a:t>
            </a:fld>
            <a:endParaRPr lang="en-GB"/>
          </a:p>
        </p:txBody>
      </p:sp>
      <p:sp>
        <p:nvSpPr>
          <p:cNvPr id="5" name="Footer Placeholder 4">
            <a:extLst>
              <a:ext uri="{FF2B5EF4-FFF2-40B4-BE49-F238E27FC236}">
                <a16:creationId xmlns:a16="http://schemas.microsoft.com/office/drawing/2014/main" id="{ED7C7DDE-E57F-0799-6EF5-6FB1BEA07216}"/>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625D067C-2A80-5EFB-8566-3B3ADD5FDCF4}"/>
              </a:ext>
            </a:extLst>
          </p:cNvPr>
          <p:cNvSpPr>
            <a:spLocks noGrp="1"/>
          </p:cNvSpPr>
          <p:nvPr>
            <p:ph type="dt" idx="15"/>
          </p:nvPr>
        </p:nvSpPr>
        <p:spPr/>
        <p:txBody>
          <a:bodyPr/>
          <a:lstStyle/>
          <a:p>
            <a:r>
              <a:rPr lang="en-US"/>
              <a:t>June 2022</a:t>
            </a:r>
            <a:endParaRPr lang="en-GB" dirty="0"/>
          </a:p>
        </p:txBody>
      </p:sp>
      <p:pic>
        <p:nvPicPr>
          <p:cNvPr id="7" name="Picture 6">
            <a:extLst>
              <a:ext uri="{FF2B5EF4-FFF2-40B4-BE49-F238E27FC236}">
                <a16:creationId xmlns:a16="http://schemas.microsoft.com/office/drawing/2014/main" id="{1A55C01B-AE16-4D49-876E-B855A2F21608}"/>
              </a:ext>
            </a:extLst>
          </p:cNvPr>
          <p:cNvPicPr>
            <a:picLocks noChangeAspect="1"/>
          </p:cNvPicPr>
          <p:nvPr/>
        </p:nvPicPr>
        <p:blipFill>
          <a:blip r:embed="rId2"/>
          <a:stretch>
            <a:fillRect/>
          </a:stretch>
        </p:blipFill>
        <p:spPr>
          <a:xfrm>
            <a:off x="1352674" y="2586037"/>
            <a:ext cx="9486652" cy="1685925"/>
          </a:xfrm>
          <a:prstGeom prst="rect">
            <a:avLst/>
          </a:prstGeom>
        </p:spPr>
      </p:pic>
    </p:spTree>
    <p:extLst>
      <p:ext uri="{BB962C8B-B14F-4D97-AF65-F5344CB8AC3E}">
        <p14:creationId xmlns:p14="http://schemas.microsoft.com/office/powerpoint/2010/main" val="26922741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4B1F7-79F1-7B8B-9186-75943CEE77D8}"/>
              </a:ext>
            </a:extLst>
          </p:cNvPr>
          <p:cNvSpPr>
            <a:spLocks noGrp="1"/>
          </p:cNvSpPr>
          <p:nvPr>
            <p:ph type="title"/>
          </p:nvPr>
        </p:nvSpPr>
        <p:spPr/>
        <p:txBody>
          <a:bodyPr/>
          <a:lstStyle/>
          <a:p>
            <a:r>
              <a:rPr lang="en-US" dirty="0"/>
              <a:t>Non-HT Packet Structure</a:t>
            </a:r>
          </a:p>
        </p:txBody>
      </p:sp>
      <p:sp>
        <p:nvSpPr>
          <p:cNvPr id="4" name="Slide Number Placeholder 3">
            <a:extLst>
              <a:ext uri="{FF2B5EF4-FFF2-40B4-BE49-F238E27FC236}">
                <a16:creationId xmlns:a16="http://schemas.microsoft.com/office/drawing/2014/main" id="{EF42CBB3-88BC-429F-6DB4-A66648DAEE65}"/>
              </a:ext>
            </a:extLst>
          </p:cNvPr>
          <p:cNvSpPr>
            <a:spLocks noGrp="1"/>
          </p:cNvSpPr>
          <p:nvPr>
            <p:ph type="sldNum" idx="12"/>
          </p:nvPr>
        </p:nvSpPr>
        <p:spPr/>
        <p:txBody>
          <a:bodyPr/>
          <a:lstStyle/>
          <a:p>
            <a:r>
              <a:rPr lang="en-GB"/>
              <a:t>Slide </a:t>
            </a:r>
            <a:fld id="{440F5867-744E-4AA6-B0ED-4C44D2DFBB7B}" type="slidenum">
              <a:rPr lang="en-GB" smtClean="0"/>
              <a:pPr/>
              <a:t>23</a:t>
            </a:fld>
            <a:endParaRPr lang="en-GB"/>
          </a:p>
        </p:txBody>
      </p:sp>
      <p:sp>
        <p:nvSpPr>
          <p:cNvPr id="5" name="Footer Placeholder 4">
            <a:extLst>
              <a:ext uri="{FF2B5EF4-FFF2-40B4-BE49-F238E27FC236}">
                <a16:creationId xmlns:a16="http://schemas.microsoft.com/office/drawing/2014/main" id="{6E40C265-BD86-39C4-D8EC-2DDA359500B6}"/>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DD33011F-4826-2C15-4843-E67B6C966259}"/>
              </a:ext>
            </a:extLst>
          </p:cNvPr>
          <p:cNvSpPr>
            <a:spLocks noGrp="1"/>
          </p:cNvSpPr>
          <p:nvPr>
            <p:ph type="dt" idx="15"/>
          </p:nvPr>
        </p:nvSpPr>
        <p:spPr/>
        <p:txBody>
          <a:bodyPr/>
          <a:lstStyle/>
          <a:p>
            <a:r>
              <a:rPr lang="en-US"/>
              <a:t>June 2022</a:t>
            </a:r>
            <a:endParaRPr lang="en-GB" dirty="0"/>
          </a:p>
        </p:txBody>
      </p:sp>
      <p:pic>
        <p:nvPicPr>
          <p:cNvPr id="7" name="Picture 6">
            <a:extLst>
              <a:ext uri="{FF2B5EF4-FFF2-40B4-BE49-F238E27FC236}">
                <a16:creationId xmlns:a16="http://schemas.microsoft.com/office/drawing/2014/main" id="{E35D0769-5189-379D-06BF-10519CB7B186}"/>
              </a:ext>
            </a:extLst>
          </p:cNvPr>
          <p:cNvPicPr>
            <a:picLocks noChangeAspect="1"/>
          </p:cNvPicPr>
          <p:nvPr/>
        </p:nvPicPr>
        <p:blipFill>
          <a:blip r:embed="rId2"/>
          <a:stretch>
            <a:fillRect/>
          </a:stretch>
        </p:blipFill>
        <p:spPr>
          <a:xfrm>
            <a:off x="2067460" y="1830390"/>
            <a:ext cx="8466801" cy="3071450"/>
          </a:xfrm>
          <a:prstGeom prst="rect">
            <a:avLst/>
          </a:prstGeom>
        </p:spPr>
      </p:pic>
    </p:spTree>
    <p:extLst>
      <p:ext uri="{BB962C8B-B14F-4D97-AF65-F5344CB8AC3E}">
        <p14:creationId xmlns:p14="http://schemas.microsoft.com/office/powerpoint/2010/main" val="2442945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ED15F-CD22-52E3-7D68-BF0F5D844781}"/>
              </a:ext>
            </a:extLst>
          </p:cNvPr>
          <p:cNvSpPr>
            <a:spLocks noGrp="1"/>
          </p:cNvSpPr>
          <p:nvPr>
            <p:ph type="title"/>
          </p:nvPr>
        </p:nvSpPr>
        <p:spPr/>
        <p:txBody>
          <a:bodyPr/>
          <a:lstStyle/>
          <a:p>
            <a:r>
              <a:rPr lang="en-US" dirty="0"/>
              <a:t>TXTIME for HE Ranging NDP</a:t>
            </a:r>
          </a:p>
        </p:txBody>
      </p:sp>
      <p:sp>
        <p:nvSpPr>
          <p:cNvPr id="4" name="Slide Number Placeholder 3">
            <a:extLst>
              <a:ext uri="{FF2B5EF4-FFF2-40B4-BE49-F238E27FC236}">
                <a16:creationId xmlns:a16="http://schemas.microsoft.com/office/drawing/2014/main" id="{0AEE049F-C365-9F11-A43A-EC3076B37681}"/>
              </a:ext>
            </a:extLst>
          </p:cNvPr>
          <p:cNvSpPr>
            <a:spLocks noGrp="1"/>
          </p:cNvSpPr>
          <p:nvPr>
            <p:ph type="sldNum" idx="12"/>
          </p:nvPr>
        </p:nvSpPr>
        <p:spPr/>
        <p:txBody>
          <a:bodyPr/>
          <a:lstStyle/>
          <a:p>
            <a:r>
              <a:rPr lang="en-GB"/>
              <a:t>Slide </a:t>
            </a:r>
            <a:fld id="{440F5867-744E-4AA6-B0ED-4C44D2DFBB7B}" type="slidenum">
              <a:rPr lang="en-GB" smtClean="0"/>
              <a:pPr/>
              <a:t>24</a:t>
            </a:fld>
            <a:endParaRPr lang="en-GB"/>
          </a:p>
        </p:txBody>
      </p:sp>
      <p:sp>
        <p:nvSpPr>
          <p:cNvPr id="5" name="Footer Placeholder 4">
            <a:extLst>
              <a:ext uri="{FF2B5EF4-FFF2-40B4-BE49-F238E27FC236}">
                <a16:creationId xmlns:a16="http://schemas.microsoft.com/office/drawing/2014/main" id="{B2546E32-9D3A-6DA9-03F6-635EAA8FF15C}"/>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AF4313A7-DCD1-3841-E138-4944B00D57D9}"/>
              </a:ext>
            </a:extLst>
          </p:cNvPr>
          <p:cNvSpPr>
            <a:spLocks noGrp="1"/>
          </p:cNvSpPr>
          <p:nvPr>
            <p:ph type="dt" idx="15"/>
          </p:nvPr>
        </p:nvSpPr>
        <p:spPr/>
        <p:txBody>
          <a:bodyPr/>
          <a:lstStyle/>
          <a:p>
            <a:r>
              <a:rPr lang="en-US"/>
              <a:t>June 2022</a:t>
            </a:r>
            <a:endParaRPr lang="en-GB" dirty="0"/>
          </a:p>
        </p:txBody>
      </p:sp>
      <p:pic>
        <p:nvPicPr>
          <p:cNvPr id="7" name="Picture 6">
            <a:extLst>
              <a:ext uri="{FF2B5EF4-FFF2-40B4-BE49-F238E27FC236}">
                <a16:creationId xmlns:a16="http://schemas.microsoft.com/office/drawing/2014/main" id="{25D5549B-CF17-425D-A70D-FF4E06F846EC}"/>
              </a:ext>
            </a:extLst>
          </p:cNvPr>
          <p:cNvPicPr>
            <a:picLocks noChangeAspect="1"/>
          </p:cNvPicPr>
          <p:nvPr/>
        </p:nvPicPr>
        <p:blipFill>
          <a:blip r:embed="rId2"/>
          <a:stretch>
            <a:fillRect/>
          </a:stretch>
        </p:blipFill>
        <p:spPr>
          <a:xfrm>
            <a:off x="929217" y="2586220"/>
            <a:ext cx="10802856" cy="3516059"/>
          </a:xfrm>
          <a:prstGeom prst="rect">
            <a:avLst/>
          </a:prstGeom>
        </p:spPr>
      </p:pic>
    </p:spTree>
    <p:extLst>
      <p:ext uri="{BB962C8B-B14F-4D97-AF65-F5344CB8AC3E}">
        <p14:creationId xmlns:p14="http://schemas.microsoft.com/office/powerpoint/2010/main" val="2858539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9B2BD-1765-3624-9D1B-5D0B278A1FEA}"/>
              </a:ext>
            </a:extLst>
          </p:cNvPr>
          <p:cNvSpPr>
            <a:spLocks noGrp="1"/>
          </p:cNvSpPr>
          <p:nvPr>
            <p:ph type="title"/>
          </p:nvPr>
        </p:nvSpPr>
        <p:spPr/>
        <p:txBody>
          <a:bodyPr/>
          <a:lstStyle/>
          <a:p>
            <a:r>
              <a:rPr lang="en-US" dirty="0"/>
              <a:t>TXOP Limits</a:t>
            </a:r>
          </a:p>
        </p:txBody>
      </p:sp>
      <p:sp>
        <p:nvSpPr>
          <p:cNvPr id="4" name="Slide Number Placeholder 3">
            <a:extLst>
              <a:ext uri="{FF2B5EF4-FFF2-40B4-BE49-F238E27FC236}">
                <a16:creationId xmlns:a16="http://schemas.microsoft.com/office/drawing/2014/main" id="{8E0CF224-4000-1356-50B7-D8419656BE0A}"/>
              </a:ext>
            </a:extLst>
          </p:cNvPr>
          <p:cNvSpPr>
            <a:spLocks noGrp="1"/>
          </p:cNvSpPr>
          <p:nvPr>
            <p:ph type="sldNum" idx="12"/>
          </p:nvPr>
        </p:nvSpPr>
        <p:spPr/>
        <p:txBody>
          <a:bodyPr/>
          <a:lstStyle/>
          <a:p>
            <a:r>
              <a:rPr lang="en-GB"/>
              <a:t>Slide </a:t>
            </a:r>
            <a:fld id="{440F5867-744E-4AA6-B0ED-4C44D2DFBB7B}" type="slidenum">
              <a:rPr lang="en-GB" smtClean="0"/>
              <a:pPr/>
              <a:t>25</a:t>
            </a:fld>
            <a:endParaRPr lang="en-GB"/>
          </a:p>
        </p:txBody>
      </p:sp>
      <p:sp>
        <p:nvSpPr>
          <p:cNvPr id="5" name="Footer Placeholder 4">
            <a:extLst>
              <a:ext uri="{FF2B5EF4-FFF2-40B4-BE49-F238E27FC236}">
                <a16:creationId xmlns:a16="http://schemas.microsoft.com/office/drawing/2014/main" id="{A8162FC6-0028-45B5-3F81-81D767514E8C}"/>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A1807F04-86B9-946D-0A61-9E120568B39F}"/>
              </a:ext>
            </a:extLst>
          </p:cNvPr>
          <p:cNvSpPr>
            <a:spLocks noGrp="1"/>
          </p:cNvSpPr>
          <p:nvPr>
            <p:ph type="dt" idx="15"/>
          </p:nvPr>
        </p:nvSpPr>
        <p:spPr/>
        <p:txBody>
          <a:bodyPr/>
          <a:lstStyle/>
          <a:p>
            <a:r>
              <a:rPr lang="en-US"/>
              <a:t>June 2022</a:t>
            </a:r>
            <a:endParaRPr lang="en-GB" dirty="0"/>
          </a:p>
        </p:txBody>
      </p:sp>
      <p:pic>
        <p:nvPicPr>
          <p:cNvPr id="1026" name="Picture 2">
            <a:extLst>
              <a:ext uri="{FF2B5EF4-FFF2-40B4-BE49-F238E27FC236}">
                <a16:creationId xmlns:a16="http://schemas.microsoft.com/office/drawing/2014/main" id="{279C0CFD-C63B-F1AB-4D08-64E5F02AEC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0618" y="1751014"/>
            <a:ext cx="7645400" cy="45904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4221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965BE-88E1-4C8A-B9F5-FC5785535904}"/>
              </a:ext>
            </a:extLst>
          </p:cNvPr>
          <p:cNvSpPr>
            <a:spLocks noGrp="1"/>
          </p:cNvSpPr>
          <p:nvPr>
            <p:ph type="title"/>
          </p:nvPr>
        </p:nvSpPr>
        <p:spPr/>
        <p:txBody>
          <a:bodyPr/>
          <a:lstStyle/>
          <a:p>
            <a:r>
              <a:rPr lang="en-US">
                <a:ea typeface="+mj-lt"/>
                <a:cs typeface="+mj-lt"/>
              </a:rPr>
              <a:t>Recap of TF Sounding Phase</a:t>
            </a:r>
            <a:endParaRPr lang="en-US"/>
          </a:p>
        </p:txBody>
      </p:sp>
      <p:sp>
        <p:nvSpPr>
          <p:cNvPr id="3" name="Content Placeholder 2">
            <a:extLst>
              <a:ext uri="{FF2B5EF4-FFF2-40B4-BE49-F238E27FC236}">
                <a16:creationId xmlns:a16="http://schemas.microsoft.com/office/drawing/2014/main" id="{1F23F279-5A24-4D59-A0C5-21976E679749}"/>
              </a:ext>
            </a:extLst>
          </p:cNvPr>
          <p:cNvSpPr>
            <a:spLocks noGrp="1"/>
          </p:cNvSpPr>
          <p:nvPr>
            <p:ph idx="1"/>
          </p:nvPr>
        </p:nvSpPr>
        <p:spPr>
          <a:xfrm>
            <a:off x="497935" y="1981201"/>
            <a:ext cx="5181599" cy="4113213"/>
          </a:xfrm>
        </p:spPr>
        <p:txBody>
          <a:bodyPr/>
          <a:lstStyle/>
          <a:p>
            <a:pPr>
              <a:buFont typeface="Arial" panose="020B0604020202020204" pitchFamily="34" charset="0"/>
              <a:buChar char="•"/>
            </a:pPr>
            <a:r>
              <a:rPr lang="en-US" dirty="0">
                <a:cs typeface="Times New Roman"/>
              </a:rPr>
              <a:t>TB Measurement Instance[2]</a:t>
            </a:r>
          </a:p>
          <a:p>
            <a:pPr lvl="1">
              <a:buFont typeface="Arial" panose="020B0604020202020204" pitchFamily="34" charset="0"/>
              <a:buChar char="•"/>
            </a:pPr>
            <a:r>
              <a:rPr lang="en-US" dirty="0">
                <a:cs typeface="Times New Roman"/>
              </a:rPr>
              <a:t>In TF Sounding phase:</a:t>
            </a:r>
          </a:p>
          <a:p>
            <a:pPr lvl="2">
              <a:buFont typeface="Arial" panose="020B0604020202020204" pitchFamily="34" charset="0"/>
              <a:buChar char="•"/>
            </a:pPr>
            <a:r>
              <a:rPr lang="en-US" dirty="0">
                <a:cs typeface="Times New Roman"/>
              </a:rPr>
              <a:t>The AP shall transmit a Sensing Sounding TF to solicit R2I NDP transmissions</a:t>
            </a:r>
          </a:p>
          <a:p>
            <a:pPr lvl="2">
              <a:buFont typeface="Arial" panose="020B0604020202020204" pitchFamily="34" charset="0"/>
              <a:buChar char="•"/>
            </a:pPr>
            <a:r>
              <a:rPr lang="en-US" dirty="0">
                <a:cs typeface="Times New Roman"/>
              </a:rPr>
              <a:t>The Sensing Sounding Trigger frame shall allocate uplink resources for one or more STA’s R2I NDP transmission covering the full bandwidth </a:t>
            </a:r>
          </a:p>
          <a:p>
            <a:pPr lvl="2">
              <a:buFont typeface="Arial" panose="020B0604020202020204" pitchFamily="34" charset="0"/>
              <a:buChar char="•"/>
            </a:pPr>
            <a:r>
              <a:rPr lang="en-US" dirty="0">
                <a:solidFill>
                  <a:schemeClr val="tx1"/>
                </a:solidFill>
                <a:cs typeface="Times New Roman"/>
              </a:rPr>
              <a:t>NOTE—If the number of available sensing transmitters exceeds the available uplink resources, multiple sequential trigger frames can be transmitted within the acquired TXOP</a:t>
            </a:r>
          </a:p>
          <a:p>
            <a:pPr lvl="2">
              <a:buFont typeface="Arial" panose="020B0604020202020204" pitchFamily="34" charset="0"/>
              <a:buChar char="•"/>
            </a:pPr>
            <a:endParaRPr lang="en-US" dirty="0">
              <a:cs typeface="Times New Roman"/>
            </a:endParaRP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marL="114300" lvl="1" indent="0">
              <a:spcBef>
                <a:spcPts val="0"/>
              </a:spcBef>
              <a:spcAft>
                <a:spcPts val="0"/>
              </a:spcAft>
            </a:pPr>
            <a:endParaRPr lang="en-US" dirty="0">
              <a:cs typeface="Times New Roman"/>
            </a:endParaRP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E922E3BF-0EC3-4778-96A0-D4A148832420}"/>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5" name="Footer Placeholder 4">
            <a:extLst>
              <a:ext uri="{FF2B5EF4-FFF2-40B4-BE49-F238E27FC236}">
                <a16:creationId xmlns:a16="http://schemas.microsoft.com/office/drawing/2014/main" id="{448C30B6-DA1E-40BB-84FD-46D603B3BFF5}"/>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1EFB4A6C-F5B8-4FB4-9116-B891259CD25C}"/>
              </a:ext>
            </a:extLst>
          </p:cNvPr>
          <p:cNvSpPr>
            <a:spLocks noGrp="1"/>
          </p:cNvSpPr>
          <p:nvPr>
            <p:ph type="dt" idx="15"/>
          </p:nvPr>
        </p:nvSpPr>
        <p:spPr/>
        <p:txBody>
          <a:bodyPr/>
          <a:lstStyle/>
          <a:p>
            <a:r>
              <a:rPr lang="en-US"/>
              <a:t>June 2022</a:t>
            </a:r>
            <a:endParaRPr lang="en-GB"/>
          </a:p>
        </p:txBody>
      </p:sp>
      <p:pic>
        <p:nvPicPr>
          <p:cNvPr id="8" name="Picture 7">
            <a:extLst>
              <a:ext uri="{FF2B5EF4-FFF2-40B4-BE49-F238E27FC236}">
                <a16:creationId xmlns:a16="http://schemas.microsoft.com/office/drawing/2014/main" id="{35179013-28B2-4253-94BB-F8788D612A21}"/>
              </a:ext>
            </a:extLst>
          </p:cNvPr>
          <p:cNvPicPr>
            <a:picLocks noChangeAspect="1"/>
          </p:cNvPicPr>
          <p:nvPr/>
        </p:nvPicPr>
        <p:blipFill rotWithShape="1">
          <a:blip r:embed="rId3"/>
          <a:srcRect l="4963" r="4661"/>
          <a:stretch/>
        </p:blipFill>
        <p:spPr>
          <a:xfrm>
            <a:off x="6019650" y="2114816"/>
            <a:ext cx="6084833" cy="4061157"/>
          </a:xfrm>
          <a:prstGeom prst="rect">
            <a:avLst/>
          </a:prstGeom>
        </p:spPr>
      </p:pic>
      <p:sp>
        <p:nvSpPr>
          <p:cNvPr id="9" name="Rectangle: Rounded Corners 8">
            <a:extLst>
              <a:ext uri="{FF2B5EF4-FFF2-40B4-BE49-F238E27FC236}">
                <a16:creationId xmlns:a16="http://schemas.microsoft.com/office/drawing/2014/main" id="{7514864F-476D-1839-D863-9378ED3248D7}"/>
              </a:ext>
            </a:extLst>
          </p:cNvPr>
          <p:cNvSpPr/>
          <p:nvPr/>
        </p:nvSpPr>
        <p:spPr bwMode="auto">
          <a:xfrm>
            <a:off x="8949791" y="2273862"/>
            <a:ext cx="1539537" cy="3609048"/>
          </a:xfrm>
          <a:prstGeom prst="round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955494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A0A71-7C50-471E-BD3B-B729A214529B}"/>
              </a:ext>
            </a:extLst>
          </p:cNvPr>
          <p:cNvSpPr>
            <a:spLocks noGrp="1"/>
          </p:cNvSpPr>
          <p:nvPr>
            <p:ph type="title"/>
          </p:nvPr>
        </p:nvSpPr>
        <p:spPr/>
        <p:txBody>
          <a:bodyPr/>
          <a:lstStyle/>
          <a:p>
            <a:r>
              <a:rPr lang="en-US" dirty="0"/>
              <a:t>Methods to Transmit R2I NDP in TF Sounding Phase </a:t>
            </a:r>
          </a:p>
        </p:txBody>
      </p:sp>
      <p:sp>
        <p:nvSpPr>
          <p:cNvPr id="3" name="Content Placeholder 2">
            <a:extLst>
              <a:ext uri="{FF2B5EF4-FFF2-40B4-BE49-F238E27FC236}">
                <a16:creationId xmlns:a16="http://schemas.microsoft.com/office/drawing/2014/main" id="{2095A187-BAEC-4177-91F0-9146FA6861A8}"/>
              </a:ext>
            </a:extLst>
          </p:cNvPr>
          <p:cNvSpPr>
            <a:spLocks noGrp="1"/>
          </p:cNvSpPr>
          <p:nvPr>
            <p:ph idx="1"/>
          </p:nvPr>
        </p:nvSpPr>
        <p:spPr/>
        <p:txBody>
          <a:bodyPr/>
          <a:lstStyle/>
          <a:p>
            <a:pPr>
              <a:buFont typeface="Arial" panose="020B0604020202020204" pitchFamily="34" charset="0"/>
              <a:buChar char="•"/>
            </a:pPr>
            <a:r>
              <a:rPr lang="en-US" dirty="0"/>
              <a:t>Method 1: Sensing Responder Transmitters transmit the NDP sequentially</a:t>
            </a:r>
          </a:p>
          <a:p>
            <a:pPr lvl="1">
              <a:buFont typeface="Arial" panose="020B0604020202020204" pitchFamily="34" charset="0"/>
              <a:buChar char="•"/>
            </a:pPr>
            <a:r>
              <a:rPr lang="en-US" dirty="0"/>
              <a:t>The NDP PPDU covers the full bandwidth</a:t>
            </a:r>
          </a:p>
          <a:p>
            <a:pPr>
              <a:buFont typeface="Arial" panose="020B0604020202020204" pitchFamily="34" charset="0"/>
              <a:buChar char="•"/>
            </a:pPr>
            <a:r>
              <a:rPr lang="en-US" dirty="0"/>
              <a:t>Method 2: Sensing Responder Transmitters transmit the NDP parallelly</a:t>
            </a:r>
            <a:endParaRPr lang="en-US" dirty="0">
              <a:cs typeface="Times New Roman"/>
            </a:endParaRPr>
          </a:p>
          <a:p>
            <a:pPr marL="457200" lvl="1" indent="0"/>
            <a:r>
              <a:rPr lang="en-US" b="1" dirty="0"/>
              <a:t>a)</a:t>
            </a:r>
            <a:r>
              <a:rPr lang="en-US" dirty="0"/>
              <a:t> The NDP PPDUs are sent at the same time and multiplexed in the spatial domain </a:t>
            </a:r>
            <a:endParaRPr lang="en-US" dirty="0">
              <a:cs typeface="Times New Roman"/>
            </a:endParaRPr>
          </a:p>
          <a:p>
            <a:pPr marL="457200" lvl="1" indent="0"/>
            <a:r>
              <a:rPr lang="en-US" b="1" dirty="0">
                <a:ea typeface="+mn-lt"/>
                <a:cs typeface="+mn-lt"/>
              </a:rPr>
              <a:t>b) </a:t>
            </a:r>
            <a:r>
              <a:rPr lang="en-US" dirty="0">
                <a:ea typeface="+mn-lt"/>
                <a:cs typeface="+mn-lt"/>
              </a:rPr>
              <a:t>The NDP PPDUs are sent at the same time and multiplexed in the frequency domain </a:t>
            </a:r>
          </a:p>
          <a:p>
            <a:pPr>
              <a:buFont typeface="Arial" panose="020B0604020202020204" pitchFamily="34" charset="0"/>
              <a:buChar char="•"/>
            </a:pPr>
            <a:r>
              <a:rPr lang="en-US" dirty="0"/>
              <a:t>Method 3: Sensing Responder Transmitters transmit the NDP parallelly</a:t>
            </a:r>
          </a:p>
          <a:p>
            <a:pPr lvl="1">
              <a:buFont typeface="Arial" panose="020B0604020202020204" pitchFamily="34" charset="0"/>
              <a:buChar char="•"/>
            </a:pPr>
            <a:r>
              <a:rPr lang="en-US" dirty="0"/>
              <a:t>The NDP PPDUs are sent at the same time using the same frequency and spatial resource </a:t>
            </a:r>
          </a:p>
          <a:p>
            <a:pPr>
              <a:buFont typeface="Arial" panose="020B0604020202020204" pitchFamily="34" charset="0"/>
              <a:buChar char="•"/>
            </a:pPr>
            <a:r>
              <a:rPr lang="en-US" dirty="0"/>
              <a:t>Method 4: Combination of Methods 1-3</a:t>
            </a:r>
            <a:endParaRPr lang="en-US" dirty="0">
              <a:cs typeface="Times New Roman"/>
            </a:endParaRPr>
          </a:p>
          <a:p>
            <a:pPr marL="0" indent="0"/>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A727BF82-743D-4533-AE9F-2BB674FF8BF2}"/>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5" name="Footer Placeholder 4">
            <a:extLst>
              <a:ext uri="{FF2B5EF4-FFF2-40B4-BE49-F238E27FC236}">
                <a16:creationId xmlns:a16="http://schemas.microsoft.com/office/drawing/2014/main" id="{9CC6CDBD-CC01-4589-ABEA-0811276BA03F}"/>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E41555D3-03A0-4745-B58B-BA566CAA95D9}"/>
              </a:ext>
            </a:extLst>
          </p:cNvPr>
          <p:cNvSpPr>
            <a:spLocks noGrp="1"/>
          </p:cNvSpPr>
          <p:nvPr>
            <p:ph type="dt" idx="15"/>
          </p:nvPr>
        </p:nvSpPr>
        <p:spPr/>
        <p:txBody>
          <a:bodyPr/>
          <a:lstStyle/>
          <a:p>
            <a:r>
              <a:rPr lang="en-US"/>
              <a:t>June 2022</a:t>
            </a:r>
            <a:endParaRPr lang="en-GB"/>
          </a:p>
        </p:txBody>
      </p:sp>
    </p:spTree>
    <p:extLst>
      <p:ext uri="{BB962C8B-B14F-4D97-AF65-F5344CB8AC3E}">
        <p14:creationId xmlns:p14="http://schemas.microsoft.com/office/powerpoint/2010/main" val="27729008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9EB73A-F3BF-4782-ECD4-62DD4874EE68}"/>
              </a:ext>
            </a:extLst>
          </p:cNvPr>
          <p:cNvSpPr>
            <a:spLocks noGrp="1"/>
          </p:cNvSpPr>
          <p:nvPr>
            <p:ph type="title"/>
          </p:nvPr>
        </p:nvSpPr>
        <p:spPr/>
        <p:txBody>
          <a:bodyPr/>
          <a:lstStyle/>
          <a:p>
            <a:r>
              <a:rPr lang="en-US" dirty="0"/>
              <a:t>Methods to Transmit R2I NDP in TF Sounding Phase </a:t>
            </a:r>
          </a:p>
        </p:txBody>
      </p:sp>
      <p:sp>
        <p:nvSpPr>
          <p:cNvPr id="4" name="Slide Number Placeholder 3">
            <a:extLst>
              <a:ext uri="{FF2B5EF4-FFF2-40B4-BE49-F238E27FC236}">
                <a16:creationId xmlns:a16="http://schemas.microsoft.com/office/drawing/2014/main" id="{DA004FA3-FF51-6455-347A-250BC149CC35}"/>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5" name="Footer Placeholder 4">
            <a:extLst>
              <a:ext uri="{FF2B5EF4-FFF2-40B4-BE49-F238E27FC236}">
                <a16:creationId xmlns:a16="http://schemas.microsoft.com/office/drawing/2014/main" id="{6662627B-C33C-650E-E27A-6BA1A7B425B5}"/>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878552B4-1C24-67C5-4D45-358337ABD108}"/>
              </a:ext>
            </a:extLst>
          </p:cNvPr>
          <p:cNvSpPr>
            <a:spLocks noGrp="1"/>
          </p:cNvSpPr>
          <p:nvPr>
            <p:ph type="dt" idx="15"/>
          </p:nvPr>
        </p:nvSpPr>
        <p:spPr/>
        <p:txBody>
          <a:bodyPr/>
          <a:lstStyle/>
          <a:p>
            <a:r>
              <a:rPr lang="en-US"/>
              <a:t>June 2022</a:t>
            </a:r>
            <a:endParaRPr lang="en-GB" dirty="0"/>
          </a:p>
        </p:txBody>
      </p:sp>
      <p:pic>
        <p:nvPicPr>
          <p:cNvPr id="7" name="Picture 6">
            <a:extLst>
              <a:ext uri="{FF2B5EF4-FFF2-40B4-BE49-F238E27FC236}">
                <a16:creationId xmlns:a16="http://schemas.microsoft.com/office/drawing/2014/main" id="{5E9077BE-2019-BB16-C3F4-18416E214281}"/>
              </a:ext>
            </a:extLst>
          </p:cNvPr>
          <p:cNvPicPr>
            <a:picLocks noChangeAspect="1"/>
          </p:cNvPicPr>
          <p:nvPr/>
        </p:nvPicPr>
        <p:blipFill>
          <a:blip r:embed="rId2"/>
          <a:stretch>
            <a:fillRect/>
          </a:stretch>
        </p:blipFill>
        <p:spPr>
          <a:xfrm>
            <a:off x="984219" y="2314510"/>
            <a:ext cx="10172700" cy="3243263"/>
          </a:xfrm>
          <a:prstGeom prst="rect">
            <a:avLst/>
          </a:prstGeom>
        </p:spPr>
      </p:pic>
    </p:spTree>
    <p:extLst>
      <p:ext uri="{BB962C8B-B14F-4D97-AF65-F5344CB8AC3E}">
        <p14:creationId xmlns:p14="http://schemas.microsoft.com/office/powerpoint/2010/main" val="17538838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9EB73A-F3BF-4782-ECD4-62DD4874EE68}"/>
              </a:ext>
            </a:extLst>
          </p:cNvPr>
          <p:cNvSpPr>
            <a:spLocks noGrp="1"/>
          </p:cNvSpPr>
          <p:nvPr>
            <p:ph type="title"/>
          </p:nvPr>
        </p:nvSpPr>
        <p:spPr/>
        <p:txBody>
          <a:bodyPr/>
          <a:lstStyle/>
          <a:p>
            <a:r>
              <a:rPr lang="en-US" dirty="0"/>
              <a:t>Methods to Transmit R2I NDP in TF Sounding Phase </a:t>
            </a:r>
          </a:p>
        </p:txBody>
      </p:sp>
      <p:sp>
        <p:nvSpPr>
          <p:cNvPr id="4" name="Slide Number Placeholder 3">
            <a:extLst>
              <a:ext uri="{FF2B5EF4-FFF2-40B4-BE49-F238E27FC236}">
                <a16:creationId xmlns:a16="http://schemas.microsoft.com/office/drawing/2014/main" id="{DA004FA3-FF51-6455-347A-250BC149CC35}"/>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5" name="Footer Placeholder 4">
            <a:extLst>
              <a:ext uri="{FF2B5EF4-FFF2-40B4-BE49-F238E27FC236}">
                <a16:creationId xmlns:a16="http://schemas.microsoft.com/office/drawing/2014/main" id="{6662627B-C33C-650E-E27A-6BA1A7B425B5}"/>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878552B4-1C24-67C5-4D45-358337ABD108}"/>
              </a:ext>
            </a:extLst>
          </p:cNvPr>
          <p:cNvSpPr>
            <a:spLocks noGrp="1"/>
          </p:cNvSpPr>
          <p:nvPr>
            <p:ph type="dt" idx="15"/>
          </p:nvPr>
        </p:nvSpPr>
        <p:spPr/>
        <p:txBody>
          <a:bodyPr/>
          <a:lstStyle/>
          <a:p>
            <a:r>
              <a:rPr lang="en-US"/>
              <a:t>June 2022</a:t>
            </a:r>
            <a:endParaRPr lang="en-GB" dirty="0"/>
          </a:p>
        </p:txBody>
      </p:sp>
      <p:sp>
        <p:nvSpPr>
          <p:cNvPr id="3" name="Rectangle: Rounded Corners 2">
            <a:extLst>
              <a:ext uri="{FF2B5EF4-FFF2-40B4-BE49-F238E27FC236}">
                <a16:creationId xmlns:a16="http://schemas.microsoft.com/office/drawing/2014/main" id="{92ECD3D3-E8E2-C370-05C2-AFF7C034FA31}"/>
              </a:ext>
            </a:extLst>
          </p:cNvPr>
          <p:cNvSpPr/>
          <p:nvPr/>
        </p:nvSpPr>
        <p:spPr bwMode="auto">
          <a:xfrm>
            <a:off x="5051517" y="1936404"/>
            <a:ext cx="3755570" cy="3609048"/>
          </a:xfrm>
          <a:prstGeom prst="round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solidFill>
                <a:schemeClr val="bg1"/>
              </a:solidFill>
              <a:effectLst/>
              <a:latin typeface="Times New Roman" pitchFamily="16" charset="0"/>
              <a:ea typeface="MS Gothic" charset="-128"/>
            </a:endParaRPr>
          </a:p>
        </p:txBody>
      </p:sp>
      <p:pic>
        <p:nvPicPr>
          <p:cNvPr id="7" name="Picture 6">
            <a:extLst>
              <a:ext uri="{FF2B5EF4-FFF2-40B4-BE49-F238E27FC236}">
                <a16:creationId xmlns:a16="http://schemas.microsoft.com/office/drawing/2014/main" id="{CDDA7D01-DA6D-E637-F861-C59D6BE6BDF6}"/>
              </a:ext>
            </a:extLst>
          </p:cNvPr>
          <p:cNvPicPr>
            <a:picLocks noChangeAspect="1"/>
          </p:cNvPicPr>
          <p:nvPr/>
        </p:nvPicPr>
        <p:blipFill>
          <a:blip r:embed="rId2"/>
          <a:stretch>
            <a:fillRect/>
          </a:stretch>
        </p:blipFill>
        <p:spPr>
          <a:xfrm>
            <a:off x="984219" y="2314510"/>
            <a:ext cx="10172700" cy="3243263"/>
          </a:xfrm>
          <a:prstGeom prst="rect">
            <a:avLst/>
          </a:prstGeom>
        </p:spPr>
      </p:pic>
      <p:sp>
        <p:nvSpPr>
          <p:cNvPr id="12" name="Rectangle: Rounded Corners 11">
            <a:extLst>
              <a:ext uri="{FF2B5EF4-FFF2-40B4-BE49-F238E27FC236}">
                <a16:creationId xmlns:a16="http://schemas.microsoft.com/office/drawing/2014/main" id="{851DEE43-2ED3-A332-1672-5D6B32BF83D7}"/>
              </a:ext>
            </a:extLst>
          </p:cNvPr>
          <p:cNvSpPr/>
          <p:nvPr/>
        </p:nvSpPr>
        <p:spPr bwMode="auto">
          <a:xfrm>
            <a:off x="8845187" y="1921084"/>
            <a:ext cx="2544597" cy="3609048"/>
          </a:xfrm>
          <a:prstGeom prst="roundRect">
            <a:avLst/>
          </a:prstGeom>
          <a:solidFill>
            <a:schemeClr val="bg1">
              <a:lumMod val="95000"/>
              <a:alpha val="60000"/>
            </a:schemeClr>
          </a:solidFill>
          <a:ln w="2857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solidFill>
                <a:schemeClr val="bg1"/>
              </a:solidFill>
              <a:effectLst/>
              <a:latin typeface="Times New Roman" pitchFamily="16" charset="0"/>
              <a:ea typeface="MS Gothic" charset="-128"/>
            </a:endParaRPr>
          </a:p>
        </p:txBody>
      </p:sp>
      <p:sp>
        <p:nvSpPr>
          <p:cNvPr id="10" name="Rectangle: Rounded Corners 9">
            <a:extLst>
              <a:ext uri="{FF2B5EF4-FFF2-40B4-BE49-F238E27FC236}">
                <a16:creationId xmlns:a16="http://schemas.microsoft.com/office/drawing/2014/main" id="{734B9562-5C87-52DF-FDD1-EF0CA7064C66}"/>
              </a:ext>
            </a:extLst>
          </p:cNvPr>
          <p:cNvSpPr/>
          <p:nvPr/>
        </p:nvSpPr>
        <p:spPr bwMode="auto">
          <a:xfrm>
            <a:off x="1947581" y="1921084"/>
            <a:ext cx="3067916" cy="3609048"/>
          </a:xfrm>
          <a:prstGeom prst="roundRect">
            <a:avLst/>
          </a:prstGeom>
          <a:solidFill>
            <a:schemeClr val="bg1">
              <a:lumMod val="95000"/>
              <a:alpha val="60000"/>
            </a:schemeClr>
          </a:solidFill>
          <a:ln w="2857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7698484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E2B79-A037-7254-36FA-005414902BE7}"/>
              </a:ext>
            </a:extLst>
          </p:cNvPr>
          <p:cNvSpPr>
            <a:spLocks noGrp="1"/>
          </p:cNvSpPr>
          <p:nvPr>
            <p:ph type="title"/>
          </p:nvPr>
        </p:nvSpPr>
        <p:spPr/>
        <p:txBody>
          <a:bodyPr/>
          <a:lstStyle/>
          <a:p>
            <a:r>
              <a:rPr lang="en-US" dirty="0"/>
              <a:t>Method 2a (Spatial Domain Multiplexing) - Pros</a:t>
            </a:r>
          </a:p>
        </p:txBody>
      </p:sp>
      <p:sp>
        <p:nvSpPr>
          <p:cNvPr id="3" name="Content Placeholder 2">
            <a:extLst>
              <a:ext uri="{FF2B5EF4-FFF2-40B4-BE49-F238E27FC236}">
                <a16:creationId xmlns:a16="http://schemas.microsoft.com/office/drawing/2014/main" id="{A8491734-BC5A-97B2-8537-0089F342FEB2}"/>
              </a:ext>
            </a:extLst>
          </p:cNvPr>
          <p:cNvSpPr>
            <a:spLocks noGrp="1"/>
          </p:cNvSpPr>
          <p:nvPr>
            <p:ph idx="1"/>
          </p:nvPr>
        </p:nvSpPr>
        <p:spPr/>
        <p:txBody>
          <a:bodyPr/>
          <a:lstStyle/>
          <a:p>
            <a:pPr>
              <a:buFont typeface="Arial" panose="020B0604020202020204" pitchFamily="34" charset="0"/>
              <a:buChar char="•"/>
            </a:pPr>
            <a:r>
              <a:rPr lang="en-US" dirty="0"/>
              <a:t>Provides a simple way to multiplex multiple NDPs in the uplink</a:t>
            </a:r>
          </a:p>
          <a:p>
            <a:pPr lvl="1">
              <a:buFont typeface="Arial" panose="020B0604020202020204" pitchFamily="34" charset="0"/>
              <a:buChar char="•"/>
            </a:pPr>
            <a:r>
              <a:rPr lang="en-US" dirty="0"/>
              <a:t>This mode of multiplexing the NDP transmission has been specified in 11az</a:t>
            </a:r>
          </a:p>
          <a:p>
            <a:pPr lvl="1">
              <a:buFont typeface="Arial" panose="020B0604020202020204" pitchFamily="34" charset="0"/>
              <a:buChar char="•"/>
            </a:pPr>
            <a:r>
              <a:rPr lang="en-US" dirty="0"/>
              <a:t>The HE TB NDP format is defined and no additional PHY changes are needed to enable this mode</a:t>
            </a:r>
          </a:p>
          <a:p>
            <a:pPr>
              <a:buFont typeface="Arial" panose="020B0604020202020204" pitchFamily="34" charset="0"/>
              <a:buChar char="•"/>
            </a:pPr>
            <a:r>
              <a:rPr lang="en-US" dirty="0"/>
              <a:t>Would allow up to 8 responder transmitters to transmit NDPs simultaneously</a:t>
            </a:r>
          </a:p>
          <a:p>
            <a:pPr lvl="1">
              <a:buFont typeface="Arial" panose="020B0604020202020204" pitchFamily="34" charset="0"/>
              <a:buChar char="•"/>
            </a:pPr>
            <a:r>
              <a:rPr lang="en-US" dirty="0"/>
              <a:t>Assuming that the number of the receive antennas at the initiator AP is 8</a:t>
            </a:r>
          </a:p>
          <a:p>
            <a:pPr marL="800100" lvl="1" indent="-342900">
              <a:buFont typeface="Arial" panose="020B0604020202020204" pitchFamily="34" charset="0"/>
              <a:buChar char="•"/>
            </a:pPr>
            <a:r>
              <a:rPr lang="en-US" dirty="0"/>
              <a:t>In case of large number of responders, the initiator AP may need to solicit the NDP transmission in multiple triggering sequences</a:t>
            </a:r>
          </a:p>
          <a:p>
            <a:pPr marL="1200150" lvl="2" indent="-342900">
              <a:buFont typeface="Arial" panose="020B0604020202020204" pitchFamily="34" charset="0"/>
              <a:buChar char="•"/>
            </a:pPr>
            <a:endParaRPr lang="en-US" dirty="0"/>
          </a:p>
          <a:p>
            <a:pPr marL="800100" lvl="1" indent="-342900">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ECA31C3-60F1-8D44-9520-564DFA612236}"/>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5" name="Footer Placeholder 4">
            <a:extLst>
              <a:ext uri="{FF2B5EF4-FFF2-40B4-BE49-F238E27FC236}">
                <a16:creationId xmlns:a16="http://schemas.microsoft.com/office/drawing/2014/main" id="{BF3B686C-70AD-6EC9-1214-89BA9B326C02}"/>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F9A48519-1842-1919-3BD4-430AB3EDBB1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6128308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E2B79-A037-7254-36FA-005414902BE7}"/>
              </a:ext>
            </a:extLst>
          </p:cNvPr>
          <p:cNvSpPr>
            <a:spLocks noGrp="1"/>
          </p:cNvSpPr>
          <p:nvPr>
            <p:ph type="title"/>
          </p:nvPr>
        </p:nvSpPr>
        <p:spPr/>
        <p:txBody>
          <a:bodyPr/>
          <a:lstStyle/>
          <a:p>
            <a:r>
              <a:rPr lang="en-US" dirty="0"/>
              <a:t>Method 2a (Spatial Domain Multiplexing) - Cons</a:t>
            </a:r>
          </a:p>
        </p:txBody>
      </p:sp>
      <p:sp>
        <p:nvSpPr>
          <p:cNvPr id="3" name="Content Placeholder 2">
            <a:extLst>
              <a:ext uri="{FF2B5EF4-FFF2-40B4-BE49-F238E27FC236}">
                <a16:creationId xmlns:a16="http://schemas.microsoft.com/office/drawing/2014/main" id="{A8491734-BC5A-97B2-8537-0089F342FEB2}"/>
              </a:ext>
            </a:extLst>
          </p:cNvPr>
          <p:cNvSpPr>
            <a:spLocks noGrp="1"/>
          </p:cNvSpPr>
          <p:nvPr>
            <p:ph idx="1"/>
          </p:nvPr>
        </p:nvSpPr>
        <p:spPr/>
        <p:txBody>
          <a:bodyPr/>
          <a:lstStyle/>
          <a:p>
            <a:pPr>
              <a:buFont typeface="Arial" panose="020B0604020202020204" pitchFamily="34" charset="0"/>
              <a:buChar char="•"/>
            </a:pPr>
            <a:r>
              <a:rPr lang="en-US" dirty="0"/>
              <a:t>TXOP duration will limit the number of responder transmitters that can be triggered</a:t>
            </a:r>
          </a:p>
          <a:p>
            <a:pPr lvl="1">
              <a:buFont typeface="Arial" panose="020B0604020202020204" pitchFamily="34" charset="0"/>
              <a:buChar char="•"/>
            </a:pPr>
            <a:r>
              <a:rPr lang="en-US" dirty="0"/>
              <a:t>Long TXOP duration for sensing may be not desirable for communication services and would disrupt other traffic in the BSS such as low latency traffic  </a:t>
            </a:r>
          </a:p>
          <a:p>
            <a:pPr lvl="1">
              <a:buFont typeface="Arial" panose="020B0604020202020204" pitchFamily="34" charset="0"/>
              <a:buChar char="•"/>
            </a:pPr>
            <a:r>
              <a:rPr lang="en-US" dirty="0"/>
              <a:t>In a later contribution, we may discuss how long should be the TXOP duration for sensing </a:t>
            </a:r>
          </a:p>
          <a:p>
            <a:pPr>
              <a:buFont typeface="Arial" panose="020B0604020202020204" pitchFamily="34" charset="0"/>
              <a:buChar char="•"/>
            </a:pPr>
            <a:r>
              <a:rPr lang="en-US" dirty="0"/>
              <a:t>Limit the use of the available bandwidth if any of the responder transmitters</a:t>
            </a:r>
            <a:r>
              <a:rPr lang="en-US"/>
              <a:t> </a:t>
            </a:r>
            <a:r>
              <a:rPr lang="en-US" dirty="0"/>
              <a:t>is 20 or 80 MHz operating STAs</a:t>
            </a:r>
            <a:r>
              <a:rPr lang="en-US"/>
              <a:t> </a:t>
            </a:r>
            <a:endParaRPr lang="en-US">
              <a:cs typeface="Times New Roman"/>
            </a:endParaRPr>
          </a:p>
          <a:p>
            <a:pPr lvl="1">
              <a:buFont typeface="Arial" panose="020B0604020202020204" pitchFamily="34" charset="0"/>
              <a:buChar char="•"/>
            </a:pPr>
            <a:r>
              <a:rPr lang="en-US" dirty="0"/>
              <a:t>The initiator AP needs to set the UL BW of the Common field of the trigger frame in the TF Sounding phase to a single value</a:t>
            </a:r>
          </a:p>
          <a:p>
            <a:pPr lvl="1">
              <a:buFont typeface="Arial" panose="020B0604020202020204" pitchFamily="34" charset="0"/>
              <a:buChar char="•"/>
            </a:pPr>
            <a:r>
              <a:rPr lang="en-US" dirty="0"/>
              <a:t>All responders shall use the same bandwidth when transmitting their NDPs</a:t>
            </a:r>
          </a:p>
          <a:p>
            <a:pPr lvl="1">
              <a:buFont typeface="Arial" panose="020B0604020202020204" pitchFamily="34" charset="0"/>
              <a:buChar char="•"/>
            </a:pPr>
            <a:r>
              <a:rPr lang="en-US" dirty="0"/>
              <a:t>We may need to group the responders based on their operating bandwidth and trigger each group in one triggering sequence</a:t>
            </a:r>
          </a:p>
          <a:p>
            <a:pPr marL="0" indent="0"/>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ECA31C3-60F1-8D44-9520-564DFA612236}"/>
              </a:ext>
            </a:extLst>
          </p:cNvPr>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5" name="Footer Placeholder 4">
            <a:extLst>
              <a:ext uri="{FF2B5EF4-FFF2-40B4-BE49-F238E27FC236}">
                <a16:creationId xmlns:a16="http://schemas.microsoft.com/office/drawing/2014/main" id="{BF3B686C-70AD-6EC9-1214-89BA9B326C02}"/>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F9A48519-1842-1919-3BD4-430AB3EDBB1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0877801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Content Placeholder 2">
            <a:extLst>
              <a:ext uri="{FF2B5EF4-FFF2-40B4-BE49-F238E27FC236}">
                <a16:creationId xmlns:a16="http://schemas.microsoft.com/office/drawing/2014/main" id="{51B24FAD-84C5-733F-8F43-1D3B15E063C9}"/>
              </a:ext>
            </a:extLst>
          </p:cNvPr>
          <p:cNvSpPr>
            <a:spLocks noGrp="1"/>
          </p:cNvSpPr>
          <p:nvPr>
            <p:ph idx="1"/>
          </p:nvPr>
        </p:nvSpPr>
        <p:spPr>
          <a:xfrm>
            <a:off x="736233" y="1938101"/>
            <a:ext cx="10598226" cy="4490993"/>
          </a:xfrm>
        </p:spPr>
        <p:txBody>
          <a:bodyPr/>
          <a:lstStyle/>
          <a:p>
            <a:pPr>
              <a:buFont typeface="Arial" panose="020B0604020202020204" pitchFamily="34" charset="0"/>
              <a:buChar char="•"/>
            </a:pPr>
            <a:r>
              <a:rPr lang="en-US" dirty="0"/>
              <a:t>In this numerical analysis, we estimate how many responders may be triggered in one TXOP</a:t>
            </a:r>
          </a:p>
          <a:p>
            <a:pPr lvl="1">
              <a:buFont typeface="Arial" panose="020B0604020202020204" pitchFamily="34" charset="0"/>
              <a:buChar char="•"/>
            </a:pPr>
            <a:r>
              <a:rPr lang="en-US" dirty="0">
                <a:solidFill>
                  <a:schemeClr val="tx1"/>
                </a:solidFill>
              </a:rPr>
              <a:t>O</a:t>
            </a:r>
            <a:r>
              <a:rPr lang="en-US" sz="2000" dirty="0">
                <a:solidFill>
                  <a:schemeClr val="tx1"/>
                </a:solidFill>
              </a:rPr>
              <a:t>nly Polling phase and TF Sounding phase are considered.</a:t>
            </a:r>
            <a:r>
              <a:rPr lang="en-US" dirty="0"/>
              <a:t> </a:t>
            </a:r>
          </a:p>
          <a:p>
            <a:pPr marL="857250" lvl="2" indent="0"/>
            <a:endParaRPr lang="en-US" dirty="0"/>
          </a:p>
          <a:p>
            <a:pPr marL="800100" lvl="1" indent="-342900">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2" name="Title 1">
            <a:extLst>
              <a:ext uri="{FF2B5EF4-FFF2-40B4-BE49-F238E27FC236}">
                <a16:creationId xmlns:a16="http://schemas.microsoft.com/office/drawing/2014/main" id="{5B7407D0-57FD-9DD9-8D5C-2B78BA206FE2}"/>
              </a:ext>
            </a:extLst>
          </p:cNvPr>
          <p:cNvSpPr>
            <a:spLocks noGrp="1"/>
          </p:cNvSpPr>
          <p:nvPr>
            <p:ph type="title"/>
          </p:nvPr>
        </p:nvSpPr>
        <p:spPr/>
        <p:txBody>
          <a:bodyPr/>
          <a:lstStyle/>
          <a:p>
            <a:r>
              <a:rPr lang="en-US" dirty="0"/>
              <a:t>Numerical Analysis – TB Measurement Instance Phases</a:t>
            </a:r>
          </a:p>
        </p:txBody>
      </p:sp>
      <p:sp>
        <p:nvSpPr>
          <p:cNvPr id="4" name="Slide Number Placeholder 3">
            <a:extLst>
              <a:ext uri="{FF2B5EF4-FFF2-40B4-BE49-F238E27FC236}">
                <a16:creationId xmlns:a16="http://schemas.microsoft.com/office/drawing/2014/main" id="{D7579128-96A0-8D05-CB8A-D70FEC82B36E}"/>
              </a:ext>
            </a:extLst>
          </p:cNvPr>
          <p:cNvSpPr>
            <a:spLocks noGrp="1"/>
          </p:cNvSpPr>
          <p:nvPr>
            <p:ph type="sldNum" idx="12"/>
          </p:nvPr>
        </p:nvSpPr>
        <p:spPr/>
        <p:txBody>
          <a:bodyPr/>
          <a:lstStyle/>
          <a:p>
            <a:r>
              <a:rPr lang="en-GB"/>
              <a:t>Slide </a:t>
            </a:r>
            <a:fld id="{440F5867-744E-4AA6-B0ED-4C44D2DFBB7B}" type="slidenum">
              <a:rPr lang="en-GB" smtClean="0"/>
              <a:pPr/>
              <a:t>9</a:t>
            </a:fld>
            <a:endParaRPr lang="en-GB"/>
          </a:p>
        </p:txBody>
      </p:sp>
      <p:sp>
        <p:nvSpPr>
          <p:cNvPr id="5" name="Footer Placeholder 4">
            <a:extLst>
              <a:ext uri="{FF2B5EF4-FFF2-40B4-BE49-F238E27FC236}">
                <a16:creationId xmlns:a16="http://schemas.microsoft.com/office/drawing/2014/main" id="{E4172B8B-645A-EE98-DADE-E45B5F19AFE9}"/>
              </a:ext>
            </a:extLst>
          </p:cNvPr>
          <p:cNvSpPr>
            <a:spLocks noGrp="1"/>
          </p:cNvSpPr>
          <p:nvPr>
            <p:ph type="ftr" idx="14"/>
          </p:nvPr>
        </p:nvSpPr>
        <p:spPr/>
        <p:txBody>
          <a:bodyPr/>
          <a:lstStyle/>
          <a:p>
            <a:r>
              <a:rPr lang="en-GB"/>
              <a:t>Mahmoud Kamel, </a:t>
            </a:r>
            <a:r>
              <a:rPr lang="en-GB" dirty="0" err="1"/>
              <a:t>InterDigital</a:t>
            </a:r>
            <a:endParaRPr lang="en-GB"/>
          </a:p>
        </p:txBody>
      </p:sp>
      <p:sp>
        <p:nvSpPr>
          <p:cNvPr id="6" name="Date Placeholder 5">
            <a:extLst>
              <a:ext uri="{FF2B5EF4-FFF2-40B4-BE49-F238E27FC236}">
                <a16:creationId xmlns:a16="http://schemas.microsoft.com/office/drawing/2014/main" id="{AF52A84E-227A-15D4-6BB8-25B1C7AEDD04}"/>
              </a:ext>
            </a:extLst>
          </p:cNvPr>
          <p:cNvSpPr>
            <a:spLocks noGrp="1"/>
          </p:cNvSpPr>
          <p:nvPr>
            <p:ph type="dt" idx="15"/>
          </p:nvPr>
        </p:nvSpPr>
        <p:spPr/>
        <p:txBody>
          <a:bodyPr/>
          <a:lstStyle/>
          <a:p>
            <a:r>
              <a:rPr lang="en-US"/>
              <a:t>June 2022</a:t>
            </a:r>
            <a:endParaRPr lang="en-GB" dirty="0"/>
          </a:p>
        </p:txBody>
      </p:sp>
      <p:grpSp>
        <p:nvGrpSpPr>
          <p:cNvPr id="7" name="Group 6">
            <a:extLst>
              <a:ext uri="{FF2B5EF4-FFF2-40B4-BE49-F238E27FC236}">
                <a16:creationId xmlns:a16="http://schemas.microsoft.com/office/drawing/2014/main" id="{17176C7E-DEBA-D96A-BCB3-4D9AFAF3B17D}"/>
              </a:ext>
            </a:extLst>
          </p:cNvPr>
          <p:cNvGrpSpPr/>
          <p:nvPr/>
        </p:nvGrpSpPr>
        <p:grpSpPr>
          <a:xfrm>
            <a:off x="802222" y="3355527"/>
            <a:ext cx="10715914" cy="471343"/>
            <a:chOff x="549345" y="2119024"/>
            <a:chExt cx="10715914" cy="471343"/>
          </a:xfrm>
        </p:grpSpPr>
        <p:grpSp>
          <p:nvGrpSpPr>
            <p:cNvPr id="57" name="Group 56">
              <a:extLst>
                <a:ext uri="{FF2B5EF4-FFF2-40B4-BE49-F238E27FC236}">
                  <a16:creationId xmlns:a16="http://schemas.microsoft.com/office/drawing/2014/main" id="{0BF4C566-67F3-B362-52CB-F35778F85076}"/>
                </a:ext>
              </a:extLst>
            </p:cNvPr>
            <p:cNvGrpSpPr/>
            <p:nvPr/>
          </p:nvGrpSpPr>
          <p:grpSpPr>
            <a:xfrm>
              <a:off x="2446483" y="2119024"/>
              <a:ext cx="3895489" cy="471343"/>
              <a:chOff x="2446483" y="2119024"/>
              <a:chExt cx="3895489" cy="471343"/>
            </a:xfrm>
          </p:grpSpPr>
          <p:sp>
            <p:nvSpPr>
              <p:cNvPr id="8" name="Rectangle: Rounded Corners 7">
                <a:extLst>
                  <a:ext uri="{FF2B5EF4-FFF2-40B4-BE49-F238E27FC236}">
                    <a16:creationId xmlns:a16="http://schemas.microsoft.com/office/drawing/2014/main" id="{FF4B40D1-A61E-AF99-B694-15C21ADEFAA7}"/>
                  </a:ext>
                </a:extLst>
              </p:cNvPr>
              <p:cNvSpPr/>
              <p:nvPr/>
            </p:nvSpPr>
            <p:spPr bwMode="auto">
              <a:xfrm>
                <a:off x="2446483" y="2182863"/>
                <a:ext cx="1416535" cy="407504"/>
              </a:xfrm>
              <a:prstGeom prst="roundRect">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solidFill>
                      <a:schemeClr val="tx1"/>
                    </a:solidFill>
                    <a:latin typeface="Areal"/>
                    <a:ea typeface="MS Gothic"/>
                  </a:rPr>
                  <a:t>Polling TF</a:t>
                </a:r>
                <a:endParaRPr lang="en-US" sz="1800" i="0" u="none" strike="noStrike" cap="none" normalizeH="0" baseline="0" dirty="0">
                  <a:ln>
                    <a:noFill/>
                  </a:ln>
                  <a:solidFill>
                    <a:schemeClr val="tx1"/>
                  </a:solidFill>
                  <a:effectLst/>
                  <a:latin typeface="Areal"/>
                  <a:ea typeface="MS Gothic"/>
                </a:endParaRPr>
              </a:p>
            </p:txBody>
          </p:sp>
          <p:sp>
            <p:nvSpPr>
              <p:cNvPr id="9" name="Rectangle: Rounded Corners 8">
                <a:extLst>
                  <a:ext uri="{FF2B5EF4-FFF2-40B4-BE49-F238E27FC236}">
                    <a16:creationId xmlns:a16="http://schemas.microsoft.com/office/drawing/2014/main" id="{CCC5D8F4-2958-3910-8B8B-F99B8036E49F}"/>
                  </a:ext>
                </a:extLst>
              </p:cNvPr>
              <p:cNvSpPr/>
              <p:nvPr/>
            </p:nvSpPr>
            <p:spPr bwMode="auto">
              <a:xfrm>
                <a:off x="4473017" y="2182863"/>
                <a:ext cx="1258956" cy="407504"/>
              </a:xfrm>
              <a:prstGeom prst="roundRect">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solidFill>
                      <a:schemeClr val="tx1"/>
                    </a:solidFill>
                    <a:latin typeface="Areal"/>
                    <a:ea typeface="MS Gothic" charset="-128"/>
                  </a:rPr>
                  <a:t>CTS-to-Self</a:t>
                </a:r>
                <a:endParaRPr kumimoji="0" lang="en-US" sz="1800" b="0" i="0" u="none" strike="noStrike" cap="none" normalizeH="0" baseline="0" dirty="0">
                  <a:ln>
                    <a:noFill/>
                  </a:ln>
                  <a:solidFill>
                    <a:schemeClr val="tx1"/>
                  </a:solidFill>
                  <a:effectLst/>
                  <a:latin typeface="Areal"/>
                  <a:ea typeface="MS Gothic" charset="-128"/>
                </a:endParaRPr>
              </a:p>
            </p:txBody>
          </p:sp>
          <p:cxnSp>
            <p:nvCxnSpPr>
              <p:cNvPr id="13" name="Straight Arrow Connector 12">
                <a:extLst>
                  <a:ext uri="{FF2B5EF4-FFF2-40B4-BE49-F238E27FC236}">
                    <a16:creationId xmlns:a16="http://schemas.microsoft.com/office/drawing/2014/main" id="{F5C150A3-BAC1-6293-7E91-C4B4C2D99C83}"/>
                  </a:ext>
                </a:extLst>
              </p:cNvPr>
              <p:cNvCxnSpPr>
                <a:cxnSpLocks/>
              </p:cNvCxnSpPr>
              <p:nvPr/>
            </p:nvCxnSpPr>
            <p:spPr bwMode="auto">
              <a:xfrm>
                <a:off x="3863018" y="2386615"/>
                <a:ext cx="609999" cy="0"/>
              </a:xfrm>
              <a:prstGeom prst="straightConnector1">
                <a:avLst/>
              </a:prstGeom>
              <a:solidFill>
                <a:srgbClr val="00B8FF"/>
              </a:solidFill>
              <a:ln w="28575" cap="flat" cmpd="sng" algn="ctr">
                <a:solidFill>
                  <a:schemeClr val="tx1"/>
                </a:solidFill>
                <a:prstDash val="solid"/>
                <a:round/>
                <a:headEnd type="stealth" w="med" len="med"/>
                <a:tailEnd type="stealth" w="med" len="med"/>
              </a:ln>
              <a:effectLst/>
            </p:spPr>
          </p:cxnSp>
          <p:cxnSp>
            <p:nvCxnSpPr>
              <p:cNvPr id="17" name="Straight Arrow Connector 16">
                <a:extLst>
                  <a:ext uri="{FF2B5EF4-FFF2-40B4-BE49-F238E27FC236}">
                    <a16:creationId xmlns:a16="http://schemas.microsoft.com/office/drawing/2014/main" id="{37BCC65F-9CA0-1F58-CEDF-5A272AF6A7B9}"/>
                  </a:ext>
                </a:extLst>
              </p:cNvPr>
              <p:cNvCxnSpPr>
                <a:cxnSpLocks/>
              </p:cNvCxnSpPr>
              <p:nvPr/>
            </p:nvCxnSpPr>
            <p:spPr bwMode="auto">
              <a:xfrm>
                <a:off x="5731973" y="2386615"/>
                <a:ext cx="609999" cy="0"/>
              </a:xfrm>
              <a:prstGeom prst="straightConnector1">
                <a:avLst/>
              </a:prstGeom>
              <a:solidFill>
                <a:srgbClr val="00B8FF"/>
              </a:solidFill>
              <a:ln w="28575" cap="flat" cmpd="sng" algn="ctr">
                <a:solidFill>
                  <a:schemeClr val="tx1"/>
                </a:solidFill>
                <a:prstDash val="solid"/>
                <a:round/>
                <a:headEnd type="stealth" w="med" len="med"/>
                <a:tailEnd type="stealth" w="med" len="med"/>
              </a:ln>
              <a:effectLst/>
            </p:spPr>
          </p:cxnSp>
          <p:sp>
            <p:nvSpPr>
              <p:cNvPr id="18" name="TextBox 17">
                <a:extLst>
                  <a:ext uri="{FF2B5EF4-FFF2-40B4-BE49-F238E27FC236}">
                    <a16:creationId xmlns:a16="http://schemas.microsoft.com/office/drawing/2014/main" id="{D109E3E6-FDAE-3FDE-C711-FF1016E9C14B}"/>
                  </a:ext>
                </a:extLst>
              </p:cNvPr>
              <p:cNvSpPr txBox="1"/>
              <p:nvPr/>
            </p:nvSpPr>
            <p:spPr>
              <a:xfrm>
                <a:off x="3951740" y="2119024"/>
                <a:ext cx="472245" cy="307777"/>
              </a:xfrm>
              <a:prstGeom prst="rect">
                <a:avLst/>
              </a:prstGeom>
              <a:noFill/>
            </p:spPr>
            <p:txBody>
              <a:bodyPr wrap="none" rtlCol="0">
                <a:spAutoFit/>
              </a:bodyPr>
              <a:lstStyle/>
              <a:p>
                <a:r>
                  <a:rPr lang="en-US" sz="1400" dirty="0">
                    <a:solidFill>
                      <a:schemeClr val="tx1"/>
                    </a:solidFill>
                    <a:latin typeface="Areal"/>
                  </a:rPr>
                  <a:t>SIFS</a:t>
                </a:r>
              </a:p>
            </p:txBody>
          </p:sp>
          <p:sp>
            <p:nvSpPr>
              <p:cNvPr id="20" name="TextBox 19">
                <a:extLst>
                  <a:ext uri="{FF2B5EF4-FFF2-40B4-BE49-F238E27FC236}">
                    <a16:creationId xmlns:a16="http://schemas.microsoft.com/office/drawing/2014/main" id="{03FBE264-691D-DB23-143F-F594DF97A974}"/>
                  </a:ext>
                </a:extLst>
              </p:cNvPr>
              <p:cNvSpPr txBox="1"/>
              <p:nvPr/>
            </p:nvSpPr>
            <p:spPr>
              <a:xfrm>
                <a:off x="5824042" y="2119024"/>
                <a:ext cx="472245" cy="307777"/>
              </a:xfrm>
              <a:prstGeom prst="rect">
                <a:avLst/>
              </a:prstGeom>
              <a:noFill/>
            </p:spPr>
            <p:txBody>
              <a:bodyPr wrap="none" rtlCol="0">
                <a:spAutoFit/>
              </a:bodyPr>
              <a:lstStyle/>
              <a:p>
                <a:r>
                  <a:rPr lang="en-US" sz="1400" dirty="0">
                    <a:solidFill>
                      <a:schemeClr val="tx1"/>
                    </a:solidFill>
                    <a:latin typeface="Areal"/>
                  </a:rPr>
                  <a:t>SIFS</a:t>
                </a:r>
              </a:p>
            </p:txBody>
          </p:sp>
        </p:grpSp>
        <p:sp>
          <p:nvSpPr>
            <p:cNvPr id="22" name="TextBox 21">
              <a:extLst>
                <a:ext uri="{FF2B5EF4-FFF2-40B4-BE49-F238E27FC236}">
                  <a16:creationId xmlns:a16="http://schemas.microsoft.com/office/drawing/2014/main" id="{00D9E95D-54A5-4C12-73A1-80B50EA52E76}"/>
                </a:ext>
              </a:extLst>
            </p:cNvPr>
            <p:cNvSpPr txBox="1"/>
            <p:nvPr/>
          </p:nvSpPr>
          <p:spPr>
            <a:xfrm>
              <a:off x="549345" y="2172811"/>
              <a:ext cx="1585690" cy="400110"/>
            </a:xfrm>
            <a:prstGeom prst="rect">
              <a:avLst/>
            </a:prstGeom>
            <a:noFill/>
          </p:spPr>
          <p:txBody>
            <a:bodyPr wrap="none" rtlCol="0">
              <a:spAutoFit/>
            </a:bodyPr>
            <a:lstStyle/>
            <a:p>
              <a:r>
                <a:rPr lang="en-US" sz="2000" dirty="0">
                  <a:solidFill>
                    <a:schemeClr val="tx1"/>
                  </a:solidFill>
                </a:rPr>
                <a:t>Polling Phase</a:t>
              </a:r>
            </a:p>
          </p:txBody>
        </p:sp>
        <mc:AlternateContent xmlns:mc="http://schemas.openxmlformats.org/markup-compatibility/2006">
          <mc:Choice xmlns:a14="http://schemas.microsoft.com/office/drawing/2010/main" Requires="a14">
            <p:sp>
              <p:nvSpPr>
                <p:cNvPr id="23" name="TextBox 22">
                  <a:extLst>
                    <a:ext uri="{FF2B5EF4-FFF2-40B4-BE49-F238E27FC236}">
                      <a16:creationId xmlns:a16="http://schemas.microsoft.com/office/drawing/2014/main" id="{EFDC89B2-D9BF-E0FA-3A1A-AA9A059EC7B0}"/>
                    </a:ext>
                  </a:extLst>
                </p:cNvPr>
                <p:cNvSpPr txBox="1"/>
                <p:nvPr/>
              </p:nvSpPr>
              <p:spPr>
                <a:xfrm>
                  <a:off x="6798908" y="2154993"/>
                  <a:ext cx="4466351" cy="33272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000" b="0" i="1" smtClean="0">
                                <a:solidFill>
                                  <a:schemeClr val="tx1"/>
                                </a:solidFill>
                                <a:latin typeface="Cambria Math" panose="02040503050406030204" pitchFamily="18" charset="0"/>
                              </a:rPr>
                            </m:ctrlPr>
                          </m:sSubPr>
                          <m:e>
                            <m:r>
                              <a:rPr lang="en-US" sz="2000" b="0" i="1" smtClean="0">
                                <a:solidFill>
                                  <a:schemeClr val="tx1"/>
                                </a:solidFill>
                                <a:latin typeface="Cambria Math" panose="02040503050406030204" pitchFamily="18" charset="0"/>
                              </a:rPr>
                              <m:t>𝑇</m:t>
                            </m:r>
                          </m:e>
                          <m:sub>
                            <m:r>
                              <a:rPr lang="en-US" sz="2000" b="0" i="1" smtClean="0">
                                <a:solidFill>
                                  <a:schemeClr val="tx1"/>
                                </a:solidFill>
                                <a:latin typeface="Cambria Math" panose="02040503050406030204" pitchFamily="18" charset="0"/>
                              </a:rPr>
                              <m:t>𝑃𝑜𝑙𝑙𝑖𝑛𝑔</m:t>
                            </m:r>
                          </m:sub>
                        </m:sSub>
                        <m:r>
                          <a:rPr lang="en-US" sz="2000" b="0" i="1" smtClean="0">
                            <a:solidFill>
                              <a:schemeClr val="tx1"/>
                            </a:solidFill>
                            <a:latin typeface="Cambria Math" panose="02040503050406030204" pitchFamily="18" charset="0"/>
                          </a:rPr>
                          <m:t>=</m:t>
                        </m:r>
                        <m:sSub>
                          <m:sSubPr>
                            <m:ctrlPr>
                              <a:rPr lang="en-US" sz="2000" b="0" i="1" smtClean="0">
                                <a:solidFill>
                                  <a:schemeClr val="tx1"/>
                                </a:solidFill>
                                <a:latin typeface="Cambria Math" panose="02040503050406030204" pitchFamily="18" charset="0"/>
                              </a:rPr>
                            </m:ctrlPr>
                          </m:sSubPr>
                          <m:e>
                            <m:r>
                              <a:rPr lang="en-US" sz="2000" b="0" i="1" smtClean="0">
                                <a:solidFill>
                                  <a:schemeClr val="tx1"/>
                                </a:solidFill>
                                <a:latin typeface="Cambria Math" panose="02040503050406030204" pitchFamily="18" charset="0"/>
                              </a:rPr>
                              <m:t>𝑇</m:t>
                            </m:r>
                          </m:e>
                          <m:sub>
                            <m:r>
                              <a:rPr lang="en-US" sz="2000" b="0" i="1" smtClean="0">
                                <a:solidFill>
                                  <a:schemeClr val="tx1"/>
                                </a:solidFill>
                                <a:latin typeface="Cambria Math" panose="02040503050406030204" pitchFamily="18" charset="0"/>
                              </a:rPr>
                              <m:t>𝑃</m:t>
                            </m:r>
                            <m:r>
                              <a:rPr lang="en-US" sz="2000" b="0" i="1" smtClean="0">
                                <a:solidFill>
                                  <a:schemeClr val="tx1"/>
                                </a:solidFill>
                                <a:latin typeface="Cambria Math" panose="02040503050406030204" pitchFamily="18" charset="0"/>
                              </a:rPr>
                              <m:t>−</m:t>
                            </m:r>
                            <m:r>
                              <a:rPr lang="en-US" sz="2000" b="0" i="1" smtClean="0">
                                <a:solidFill>
                                  <a:schemeClr val="tx1"/>
                                </a:solidFill>
                                <a:latin typeface="Cambria Math" panose="02040503050406030204" pitchFamily="18" charset="0"/>
                              </a:rPr>
                              <m:t>𝑇𝐹</m:t>
                            </m:r>
                          </m:sub>
                        </m:sSub>
                        <m:r>
                          <a:rPr lang="en-US" sz="2000" b="0" i="1" smtClean="0">
                            <a:solidFill>
                              <a:schemeClr val="tx1"/>
                            </a:solidFill>
                            <a:latin typeface="Cambria Math" panose="02040503050406030204" pitchFamily="18" charset="0"/>
                          </a:rPr>
                          <m:t>+</m:t>
                        </m:r>
                        <m:sSub>
                          <m:sSubPr>
                            <m:ctrlPr>
                              <a:rPr lang="en-US" sz="2000" b="0" i="1" smtClean="0">
                                <a:solidFill>
                                  <a:schemeClr val="tx1"/>
                                </a:solidFill>
                                <a:latin typeface="Cambria Math" panose="02040503050406030204" pitchFamily="18" charset="0"/>
                              </a:rPr>
                            </m:ctrlPr>
                          </m:sSubPr>
                          <m:e>
                            <m:r>
                              <a:rPr lang="en-US" sz="2000" b="0" i="1" smtClean="0">
                                <a:solidFill>
                                  <a:schemeClr val="tx1"/>
                                </a:solidFill>
                                <a:latin typeface="Cambria Math" panose="02040503050406030204" pitchFamily="18" charset="0"/>
                              </a:rPr>
                              <m:t>𝑇</m:t>
                            </m:r>
                          </m:e>
                          <m:sub>
                            <m:r>
                              <a:rPr lang="en-US" sz="2000" b="0" i="1" smtClean="0">
                                <a:solidFill>
                                  <a:schemeClr val="tx1"/>
                                </a:solidFill>
                                <a:latin typeface="Cambria Math" panose="02040503050406030204" pitchFamily="18" charset="0"/>
                              </a:rPr>
                              <m:t>𝐶𝑇𝑆</m:t>
                            </m:r>
                            <m:r>
                              <a:rPr lang="en-US" sz="2000" b="0" i="1" smtClean="0">
                                <a:solidFill>
                                  <a:schemeClr val="tx1"/>
                                </a:solidFill>
                                <a:latin typeface="Cambria Math" panose="02040503050406030204" pitchFamily="18" charset="0"/>
                              </a:rPr>
                              <m:t>−</m:t>
                            </m:r>
                            <m:r>
                              <a:rPr lang="en-US" sz="2000" b="0" i="1" smtClean="0">
                                <a:solidFill>
                                  <a:schemeClr val="tx1"/>
                                </a:solidFill>
                                <a:latin typeface="Cambria Math" panose="02040503050406030204" pitchFamily="18" charset="0"/>
                              </a:rPr>
                              <m:t>𝑡𝑜</m:t>
                            </m:r>
                            <m:r>
                              <a:rPr lang="en-US" sz="2000" b="0" i="1" smtClean="0">
                                <a:solidFill>
                                  <a:schemeClr val="tx1"/>
                                </a:solidFill>
                                <a:latin typeface="Cambria Math" panose="02040503050406030204" pitchFamily="18" charset="0"/>
                              </a:rPr>
                              <m:t>−</m:t>
                            </m:r>
                            <m:r>
                              <a:rPr lang="en-US" sz="2000" b="0" i="1" smtClean="0">
                                <a:solidFill>
                                  <a:schemeClr val="tx1"/>
                                </a:solidFill>
                                <a:latin typeface="Cambria Math" panose="02040503050406030204" pitchFamily="18" charset="0"/>
                              </a:rPr>
                              <m:t>𝑆𝑒𝑙𝑓</m:t>
                            </m:r>
                          </m:sub>
                        </m:sSub>
                        <m:r>
                          <a:rPr lang="en-US" sz="2000" b="0" i="1" smtClean="0">
                            <a:solidFill>
                              <a:schemeClr val="tx1"/>
                            </a:solidFill>
                            <a:latin typeface="Cambria Math" panose="02040503050406030204" pitchFamily="18" charset="0"/>
                          </a:rPr>
                          <m:t>+2</m:t>
                        </m:r>
                        <m:r>
                          <a:rPr lang="en-US" sz="2000" b="0" i="1" smtClean="0">
                            <a:solidFill>
                              <a:schemeClr val="tx1"/>
                            </a:solidFill>
                            <a:latin typeface="Cambria Math" panose="02040503050406030204" pitchFamily="18" charset="0"/>
                          </a:rPr>
                          <m:t>𝑆𝐼𝐹𝑆</m:t>
                        </m:r>
                      </m:oMath>
                    </m:oMathPara>
                  </a14:m>
                  <a:endParaRPr lang="en-US" sz="2000" dirty="0"/>
                </a:p>
              </p:txBody>
            </p:sp>
          </mc:Choice>
          <mc:Fallback>
            <p:sp>
              <p:nvSpPr>
                <p:cNvPr id="23" name="TextBox 22">
                  <a:extLst>
                    <a:ext uri="{FF2B5EF4-FFF2-40B4-BE49-F238E27FC236}">
                      <a16:creationId xmlns:a16="http://schemas.microsoft.com/office/drawing/2014/main" id="{EFDC89B2-D9BF-E0FA-3A1A-AA9A059EC7B0}"/>
                    </a:ext>
                  </a:extLst>
                </p:cNvPr>
                <p:cNvSpPr txBox="1">
                  <a:spLocks noRot="1" noChangeAspect="1" noMove="1" noResize="1" noEditPoints="1" noAdjustHandles="1" noChangeArrowheads="1" noChangeShapeType="1" noTextEdit="1"/>
                </p:cNvSpPr>
                <p:nvPr/>
              </p:nvSpPr>
              <p:spPr>
                <a:xfrm>
                  <a:off x="6798908" y="2154993"/>
                  <a:ext cx="4466351" cy="332720"/>
                </a:xfrm>
                <a:prstGeom prst="rect">
                  <a:avLst/>
                </a:prstGeom>
                <a:blipFill>
                  <a:blip r:embed="rId3"/>
                  <a:stretch>
                    <a:fillRect l="-820" r="-683" b="-25455"/>
                  </a:stretch>
                </a:blipFill>
              </p:spPr>
              <p:txBody>
                <a:bodyPr/>
                <a:lstStyle/>
                <a:p>
                  <a:r>
                    <a:rPr lang="en-US">
                      <a:noFill/>
                    </a:rPr>
                    <a:t> </a:t>
                  </a:r>
                </a:p>
              </p:txBody>
            </p:sp>
          </mc:Fallback>
        </mc:AlternateContent>
      </p:grpSp>
      <p:grpSp>
        <p:nvGrpSpPr>
          <p:cNvPr id="10" name="Group 9">
            <a:extLst>
              <a:ext uri="{FF2B5EF4-FFF2-40B4-BE49-F238E27FC236}">
                <a16:creationId xmlns:a16="http://schemas.microsoft.com/office/drawing/2014/main" id="{7DAF6A48-2588-C99C-2523-4FA2302CB58D}"/>
              </a:ext>
            </a:extLst>
          </p:cNvPr>
          <p:cNvGrpSpPr/>
          <p:nvPr/>
        </p:nvGrpSpPr>
        <p:grpSpPr>
          <a:xfrm>
            <a:off x="802222" y="3969624"/>
            <a:ext cx="10406236" cy="707886"/>
            <a:chOff x="557915" y="3462222"/>
            <a:chExt cx="10406236" cy="707886"/>
          </a:xfrm>
        </p:grpSpPr>
        <p:grpSp>
          <p:nvGrpSpPr>
            <p:cNvPr id="58" name="Group 57">
              <a:extLst>
                <a:ext uri="{FF2B5EF4-FFF2-40B4-BE49-F238E27FC236}">
                  <a16:creationId xmlns:a16="http://schemas.microsoft.com/office/drawing/2014/main" id="{E6F658E0-2390-8D29-EE42-554ED494E270}"/>
                </a:ext>
              </a:extLst>
            </p:cNvPr>
            <p:cNvGrpSpPr/>
            <p:nvPr/>
          </p:nvGrpSpPr>
          <p:grpSpPr>
            <a:xfrm>
              <a:off x="2456293" y="3598962"/>
              <a:ext cx="3885679" cy="471343"/>
              <a:chOff x="2456293" y="3500568"/>
              <a:chExt cx="3885679" cy="471343"/>
            </a:xfrm>
          </p:grpSpPr>
          <p:sp>
            <p:nvSpPr>
              <p:cNvPr id="40" name="Rectangle: Rounded Corners 39">
                <a:extLst>
                  <a:ext uri="{FF2B5EF4-FFF2-40B4-BE49-F238E27FC236}">
                    <a16:creationId xmlns:a16="http://schemas.microsoft.com/office/drawing/2014/main" id="{CD1716CA-F0DA-BE9C-06F2-24D8E7F1DF86}"/>
                  </a:ext>
                </a:extLst>
              </p:cNvPr>
              <p:cNvSpPr/>
              <p:nvPr/>
            </p:nvSpPr>
            <p:spPr bwMode="auto">
              <a:xfrm>
                <a:off x="2456293" y="3564407"/>
                <a:ext cx="1406725" cy="407504"/>
              </a:xfrm>
              <a:prstGeom prst="roundRect">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solidFill>
                      <a:schemeClr val="tx1"/>
                    </a:solidFill>
                    <a:latin typeface="Areal"/>
                    <a:ea typeface="MS Gothic" charset="-128"/>
                  </a:rPr>
                  <a:t>NDPA</a:t>
                </a:r>
                <a:endParaRPr kumimoji="0" lang="en-US" sz="1800" b="0" i="0" u="none" strike="noStrike" cap="none" normalizeH="0" baseline="0" dirty="0">
                  <a:ln>
                    <a:noFill/>
                  </a:ln>
                  <a:solidFill>
                    <a:schemeClr val="tx1"/>
                  </a:solidFill>
                  <a:effectLst/>
                  <a:latin typeface="Areal"/>
                  <a:ea typeface="MS Gothic" charset="-128"/>
                </a:endParaRPr>
              </a:p>
            </p:txBody>
          </p:sp>
          <p:sp>
            <p:nvSpPr>
              <p:cNvPr id="41" name="Rectangle: Rounded Corners 40">
                <a:extLst>
                  <a:ext uri="{FF2B5EF4-FFF2-40B4-BE49-F238E27FC236}">
                    <a16:creationId xmlns:a16="http://schemas.microsoft.com/office/drawing/2014/main" id="{0DDDBA97-83DD-5A84-B872-BBECB3EEDE44}"/>
                  </a:ext>
                </a:extLst>
              </p:cNvPr>
              <p:cNvSpPr/>
              <p:nvPr/>
            </p:nvSpPr>
            <p:spPr bwMode="auto">
              <a:xfrm>
                <a:off x="4473017" y="3564407"/>
                <a:ext cx="1258956" cy="407504"/>
              </a:xfrm>
              <a:prstGeom prst="roundRect">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solidFill>
                      <a:schemeClr val="tx1"/>
                    </a:solidFill>
                    <a:latin typeface="Areal"/>
                    <a:ea typeface="MS Gothic" charset="-128"/>
                  </a:rPr>
                  <a:t>I2R-NDP</a:t>
                </a:r>
                <a:endParaRPr kumimoji="0" lang="en-US" sz="1800" b="0" i="0" u="none" strike="noStrike" cap="none" normalizeH="0" baseline="0" dirty="0">
                  <a:ln>
                    <a:noFill/>
                  </a:ln>
                  <a:solidFill>
                    <a:schemeClr val="tx1"/>
                  </a:solidFill>
                  <a:effectLst/>
                  <a:latin typeface="Areal"/>
                  <a:ea typeface="MS Gothic" charset="-128"/>
                </a:endParaRPr>
              </a:p>
            </p:txBody>
          </p:sp>
          <p:cxnSp>
            <p:nvCxnSpPr>
              <p:cNvPr id="42" name="Straight Arrow Connector 41">
                <a:extLst>
                  <a:ext uri="{FF2B5EF4-FFF2-40B4-BE49-F238E27FC236}">
                    <a16:creationId xmlns:a16="http://schemas.microsoft.com/office/drawing/2014/main" id="{8E041E49-77E3-1463-35B5-FE30D50570D2}"/>
                  </a:ext>
                </a:extLst>
              </p:cNvPr>
              <p:cNvCxnSpPr>
                <a:cxnSpLocks/>
              </p:cNvCxnSpPr>
              <p:nvPr/>
            </p:nvCxnSpPr>
            <p:spPr bwMode="auto">
              <a:xfrm>
                <a:off x="3863018" y="3768159"/>
                <a:ext cx="609999" cy="0"/>
              </a:xfrm>
              <a:prstGeom prst="straightConnector1">
                <a:avLst/>
              </a:prstGeom>
              <a:solidFill>
                <a:srgbClr val="00B8FF"/>
              </a:solidFill>
              <a:ln w="28575" cap="flat" cmpd="sng" algn="ctr">
                <a:solidFill>
                  <a:schemeClr val="tx1"/>
                </a:solidFill>
                <a:prstDash val="solid"/>
                <a:round/>
                <a:headEnd type="stealth" w="med" len="med"/>
                <a:tailEnd type="stealth" w="med" len="med"/>
              </a:ln>
              <a:effectLst/>
            </p:spPr>
          </p:cxnSp>
          <p:cxnSp>
            <p:nvCxnSpPr>
              <p:cNvPr id="43" name="Straight Arrow Connector 42">
                <a:extLst>
                  <a:ext uri="{FF2B5EF4-FFF2-40B4-BE49-F238E27FC236}">
                    <a16:creationId xmlns:a16="http://schemas.microsoft.com/office/drawing/2014/main" id="{A0946278-F4FE-A439-2DD2-9AC07F4F658B}"/>
                  </a:ext>
                </a:extLst>
              </p:cNvPr>
              <p:cNvCxnSpPr>
                <a:cxnSpLocks/>
              </p:cNvCxnSpPr>
              <p:nvPr/>
            </p:nvCxnSpPr>
            <p:spPr bwMode="auto">
              <a:xfrm>
                <a:off x="5731973" y="3768159"/>
                <a:ext cx="609999" cy="0"/>
              </a:xfrm>
              <a:prstGeom prst="straightConnector1">
                <a:avLst/>
              </a:prstGeom>
              <a:solidFill>
                <a:srgbClr val="00B8FF"/>
              </a:solidFill>
              <a:ln w="28575" cap="flat" cmpd="sng" algn="ctr">
                <a:solidFill>
                  <a:schemeClr val="tx1"/>
                </a:solidFill>
                <a:prstDash val="solid"/>
                <a:round/>
                <a:headEnd type="stealth" w="med" len="med"/>
                <a:tailEnd type="stealth" w="med" len="med"/>
              </a:ln>
              <a:effectLst/>
            </p:spPr>
          </p:cxnSp>
          <p:sp>
            <p:nvSpPr>
              <p:cNvPr id="44" name="TextBox 43">
                <a:extLst>
                  <a:ext uri="{FF2B5EF4-FFF2-40B4-BE49-F238E27FC236}">
                    <a16:creationId xmlns:a16="http://schemas.microsoft.com/office/drawing/2014/main" id="{EF8B858F-BB39-C057-1BFF-D6477405B330}"/>
                  </a:ext>
                </a:extLst>
              </p:cNvPr>
              <p:cNvSpPr txBox="1"/>
              <p:nvPr/>
            </p:nvSpPr>
            <p:spPr>
              <a:xfrm>
                <a:off x="3951740" y="3500568"/>
                <a:ext cx="472245" cy="307777"/>
              </a:xfrm>
              <a:prstGeom prst="rect">
                <a:avLst/>
              </a:prstGeom>
              <a:noFill/>
            </p:spPr>
            <p:txBody>
              <a:bodyPr wrap="none" rtlCol="0">
                <a:spAutoFit/>
              </a:bodyPr>
              <a:lstStyle/>
              <a:p>
                <a:r>
                  <a:rPr lang="en-US" sz="1400" dirty="0">
                    <a:solidFill>
                      <a:schemeClr val="tx1"/>
                    </a:solidFill>
                    <a:latin typeface="Areal"/>
                  </a:rPr>
                  <a:t>SIFS</a:t>
                </a:r>
              </a:p>
            </p:txBody>
          </p:sp>
          <p:sp>
            <p:nvSpPr>
              <p:cNvPr id="45" name="TextBox 44">
                <a:extLst>
                  <a:ext uri="{FF2B5EF4-FFF2-40B4-BE49-F238E27FC236}">
                    <a16:creationId xmlns:a16="http://schemas.microsoft.com/office/drawing/2014/main" id="{4CFA705C-CA60-73B2-63DB-9EDD9380D9A3}"/>
                  </a:ext>
                </a:extLst>
              </p:cNvPr>
              <p:cNvSpPr txBox="1"/>
              <p:nvPr/>
            </p:nvSpPr>
            <p:spPr>
              <a:xfrm>
                <a:off x="5824042" y="3500568"/>
                <a:ext cx="472245" cy="307777"/>
              </a:xfrm>
              <a:prstGeom prst="rect">
                <a:avLst/>
              </a:prstGeom>
              <a:noFill/>
            </p:spPr>
            <p:txBody>
              <a:bodyPr wrap="none" rtlCol="0">
                <a:spAutoFit/>
              </a:bodyPr>
              <a:lstStyle/>
              <a:p>
                <a:r>
                  <a:rPr lang="en-US" sz="1400" dirty="0">
                    <a:solidFill>
                      <a:schemeClr val="tx1"/>
                    </a:solidFill>
                    <a:latin typeface="Areal"/>
                  </a:rPr>
                  <a:t>SIFS</a:t>
                </a:r>
              </a:p>
            </p:txBody>
          </p:sp>
        </p:grpSp>
        <p:sp>
          <p:nvSpPr>
            <p:cNvPr id="46" name="TextBox 45">
              <a:extLst>
                <a:ext uri="{FF2B5EF4-FFF2-40B4-BE49-F238E27FC236}">
                  <a16:creationId xmlns:a16="http://schemas.microsoft.com/office/drawing/2014/main" id="{405B58BA-BD2D-7BA4-EA09-EF1489A639AD}"/>
                </a:ext>
              </a:extLst>
            </p:cNvPr>
            <p:cNvSpPr txBox="1"/>
            <p:nvPr/>
          </p:nvSpPr>
          <p:spPr>
            <a:xfrm>
              <a:off x="557915" y="3462222"/>
              <a:ext cx="2066139" cy="707886"/>
            </a:xfrm>
            <a:prstGeom prst="rect">
              <a:avLst/>
            </a:prstGeom>
            <a:noFill/>
          </p:spPr>
          <p:txBody>
            <a:bodyPr wrap="square" rtlCol="0">
              <a:spAutoFit/>
            </a:bodyPr>
            <a:lstStyle/>
            <a:p>
              <a:r>
                <a:rPr lang="en-US" sz="2000" dirty="0">
                  <a:solidFill>
                    <a:schemeClr val="tx1"/>
                  </a:solidFill>
                </a:rPr>
                <a:t>NDPA Sounding</a:t>
              </a:r>
            </a:p>
            <a:p>
              <a:r>
                <a:rPr lang="en-US" sz="2000" dirty="0">
                  <a:solidFill>
                    <a:schemeClr val="tx1"/>
                  </a:solidFill>
                </a:rPr>
                <a:t>Phase</a:t>
              </a:r>
            </a:p>
          </p:txBody>
        </p:sp>
        <mc:AlternateContent xmlns:mc="http://schemas.openxmlformats.org/markup-compatibility/2006">
          <mc:Choice xmlns:a14="http://schemas.microsoft.com/office/drawing/2010/main" Requires="a14">
            <p:sp>
              <p:nvSpPr>
                <p:cNvPr id="47" name="TextBox 46">
                  <a:extLst>
                    <a:ext uri="{FF2B5EF4-FFF2-40B4-BE49-F238E27FC236}">
                      <a16:creationId xmlns:a16="http://schemas.microsoft.com/office/drawing/2014/main" id="{F8519AC0-81AC-A258-1F21-FB80B98106DF}"/>
                    </a:ext>
                  </a:extLst>
                </p:cNvPr>
                <p:cNvSpPr txBox="1"/>
                <p:nvPr/>
              </p:nvSpPr>
              <p:spPr>
                <a:xfrm>
                  <a:off x="6798908" y="3634931"/>
                  <a:ext cx="4165243" cy="31797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000" b="0" i="1" smtClean="0">
                                <a:solidFill>
                                  <a:schemeClr val="tx1"/>
                                </a:solidFill>
                                <a:latin typeface="Cambria Math" panose="02040503050406030204" pitchFamily="18" charset="0"/>
                              </a:rPr>
                            </m:ctrlPr>
                          </m:sSubPr>
                          <m:e>
                            <m:r>
                              <a:rPr lang="en-US" sz="2000" b="0" i="1" smtClean="0">
                                <a:solidFill>
                                  <a:schemeClr val="tx1"/>
                                </a:solidFill>
                                <a:latin typeface="Cambria Math" panose="02040503050406030204" pitchFamily="18" charset="0"/>
                              </a:rPr>
                              <m:t>𝑇</m:t>
                            </m:r>
                          </m:e>
                          <m:sub>
                            <m:r>
                              <a:rPr lang="en-US" sz="2000" b="0" i="1" smtClean="0">
                                <a:solidFill>
                                  <a:schemeClr val="tx1"/>
                                </a:solidFill>
                                <a:latin typeface="Cambria Math" panose="02040503050406030204" pitchFamily="18" charset="0"/>
                              </a:rPr>
                              <m:t>𝑁𝐷𝑃𝐴</m:t>
                            </m:r>
                            <m:r>
                              <a:rPr lang="en-US" sz="2000" b="0" i="1" smtClean="0">
                                <a:solidFill>
                                  <a:schemeClr val="tx1"/>
                                </a:solidFill>
                                <a:latin typeface="Cambria Math" panose="02040503050406030204" pitchFamily="18" charset="0"/>
                              </a:rPr>
                              <m:t>_</m:t>
                            </m:r>
                            <m:r>
                              <a:rPr lang="en-US" sz="2000" b="0" i="1" smtClean="0">
                                <a:solidFill>
                                  <a:schemeClr val="tx1"/>
                                </a:solidFill>
                                <a:latin typeface="Cambria Math" panose="02040503050406030204" pitchFamily="18" charset="0"/>
                              </a:rPr>
                              <m:t>𝑃</m:t>
                            </m:r>
                          </m:sub>
                        </m:sSub>
                        <m:r>
                          <a:rPr lang="en-US" sz="2000" b="0" i="1" smtClean="0">
                            <a:solidFill>
                              <a:schemeClr val="tx1"/>
                            </a:solidFill>
                            <a:latin typeface="Cambria Math" panose="02040503050406030204" pitchFamily="18" charset="0"/>
                          </a:rPr>
                          <m:t>=</m:t>
                        </m:r>
                        <m:sSub>
                          <m:sSubPr>
                            <m:ctrlPr>
                              <a:rPr lang="en-US" sz="2000" b="0" i="1" smtClean="0">
                                <a:solidFill>
                                  <a:schemeClr val="tx1"/>
                                </a:solidFill>
                                <a:latin typeface="Cambria Math" panose="02040503050406030204" pitchFamily="18" charset="0"/>
                              </a:rPr>
                            </m:ctrlPr>
                          </m:sSubPr>
                          <m:e>
                            <m:r>
                              <a:rPr lang="en-US" sz="2000" b="0" i="1" smtClean="0">
                                <a:solidFill>
                                  <a:schemeClr val="tx1"/>
                                </a:solidFill>
                                <a:latin typeface="Cambria Math" panose="02040503050406030204" pitchFamily="18" charset="0"/>
                              </a:rPr>
                              <m:t>𝑇</m:t>
                            </m:r>
                          </m:e>
                          <m:sub>
                            <m:r>
                              <a:rPr lang="en-US" sz="2000" b="0" i="1" smtClean="0">
                                <a:solidFill>
                                  <a:schemeClr val="tx1"/>
                                </a:solidFill>
                                <a:latin typeface="Cambria Math" panose="02040503050406030204" pitchFamily="18" charset="0"/>
                              </a:rPr>
                              <m:t>𝑁𝐷𝑃𝐴</m:t>
                            </m:r>
                          </m:sub>
                        </m:sSub>
                        <m:r>
                          <a:rPr lang="en-US" sz="2000" b="0" i="1" smtClean="0">
                            <a:solidFill>
                              <a:schemeClr val="tx1"/>
                            </a:solidFill>
                            <a:latin typeface="Cambria Math" panose="02040503050406030204" pitchFamily="18" charset="0"/>
                          </a:rPr>
                          <m:t>+</m:t>
                        </m:r>
                        <m:sSub>
                          <m:sSubPr>
                            <m:ctrlPr>
                              <a:rPr lang="en-US" sz="2000" b="0" i="1" smtClean="0">
                                <a:solidFill>
                                  <a:schemeClr val="tx1"/>
                                </a:solidFill>
                                <a:latin typeface="Cambria Math" panose="02040503050406030204" pitchFamily="18" charset="0"/>
                              </a:rPr>
                            </m:ctrlPr>
                          </m:sSubPr>
                          <m:e>
                            <m:r>
                              <a:rPr lang="en-US" sz="2000" b="0" i="1" smtClean="0">
                                <a:solidFill>
                                  <a:schemeClr val="tx1"/>
                                </a:solidFill>
                                <a:latin typeface="Cambria Math" panose="02040503050406030204" pitchFamily="18" charset="0"/>
                              </a:rPr>
                              <m:t>𝑇</m:t>
                            </m:r>
                          </m:e>
                          <m:sub>
                            <m:r>
                              <a:rPr lang="en-US" sz="2000" b="0" i="1" smtClean="0">
                                <a:solidFill>
                                  <a:schemeClr val="tx1"/>
                                </a:solidFill>
                                <a:latin typeface="Cambria Math" panose="02040503050406030204" pitchFamily="18" charset="0"/>
                              </a:rPr>
                              <m:t>𝐼</m:t>
                            </m:r>
                            <m:r>
                              <a:rPr lang="en-US" sz="2000" b="0" i="1" smtClean="0">
                                <a:solidFill>
                                  <a:schemeClr val="tx1"/>
                                </a:solidFill>
                                <a:latin typeface="Cambria Math" panose="02040503050406030204" pitchFamily="18" charset="0"/>
                              </a:rPr>
                              <m:t>2</m:t>
                            </m:r>
                            <m:r>
                              <a:rPr lang="en-US" sz="2000" b="0" i="1" smtClean="0">
                                <a:solidFill>
                                  <a:schemeClr val="tx1"/>
                                </a:solidFill>
                                <a:latin typeface="Cambria Math" panose="02040503050406030204" pitchFamily="18" charset="0"/>
                              </a:rPr>
                              <m:t>𝑅</m:t>
                            </m:r>
                            <m:r>
                              <a:rPr lang="en-US" sz="2000" b="0" i="1" smtClean="0">
                                <a:solidFill>
                                  <a:schemeClr val="tx1"/>
                                </a:solidFill>
                                <a:latin typeface="Cambria Math" panose="02040503050406030204" pitchFamily="18" charset="0"/>
                              </a:rPr>
                              <m:t>−</m:t>
                            </m:r>
                            <m:r>
                              <a:rPr lang="en-US" sz="2000" b="0" i="1" smtClean="0">
                                <a:solidFill>
                                  <a:schemeClr val="tx1"/>
                                </a:solidFill>
                                <a:latin typeface="Cambria Math" panose="02040503050406030204" pitchFamily="18" charset="0"/>
                              </a:rPr>
                              <m:t>𝑁𝐷𝑃</m:t>
                            </m:r>
                          </m:sub>
                        </m:sSub>
                        <m:r>
                          <a:rPr lang="en-US" sz="2000" b="0" i="1" smtClean="0">
                            <a:solidFill>
                              <a:schemeClr val="tx1"/>
                            </a:solidFill>
                            <a:latin typeface="Cambria Math" panose="02040503050406030204" pitchFamily="18" charset="0"/>
                          </a:rPr>
                          <m:t>+2</m:t>
                        </m:r>
                        <m:r>
                          <a:rPr lang="en-US" sz="2000" b="0" i="1" smtClean="0">
                            <a:solidFill>
                              <a:schemeClr val="tx1"/>
                            </a:solidFill>
                            <a:latin typeface="Cambria Math" panose="02040503050406030204" pitchFamily="18" charset="0"/>
                          </a:rPr>
                          <m:t>𝑆𝐼𝐹𝑆</m:t>
                        </m:r>
                      </m:oMath>
                    </m:oMathPara>
                  </a14:m>
                  <a:endParaRPr lang="en-US" sz="2000" dirty="0"/>
                </a:p>
              </p:txBody>
            </p:sp>
          </mc:Choice>
          <mc:Fallback>
            <p:sp>
              <p:nvSpPr>
                <p:cNvPr id="47" name="TextBox 46">
                  <a:extLst>
                    <a:ext uri="{FF2B5EF4-FFF2-40B4-BE49-F238E27FC236}">
                      <a16:creationId xmlns:a16="http://schemas.microsoft.com/office/drawing/2014/main" id="{F8519AC0-81AC-A258-1F21-FB80B98106DF}"/>
                    </a:ext>
                  </a:extLst>
                </p:cNvPr>
                <p:cNvSpPr txBox="1">
                  <a:spLocks noRot="1" noChangeAspect="1" noMove="1" noResize="1" noEditPoints="1" noAdjustHandles="1" noChangeArrowheads="1" noChangeShapeType="1" noTextEdit="1"/>
                </p:cNvSpPr>
                <p:nvPr/>
              </p:nvSpPr>
              <p:spPr>
                <a:xfrm>
                  <a:off x="6798908" y="3634931"/>
                  <a:ext cx="4165243" cy="317972"/>
                </a:xfrm>
                <a:prstGeom prst="rect">
                  <a:avLst/>
                </a:prstGeom>
                <a:blipFill>
                  <a:blip r:embed="rId4"/>
                  <a:stretch>
                    <a:fillRect l="-1023" r="-877" b="-13462"/>
                  </a:stretch>
                </a:blipFill>
              </p:spPr>
              <p:txBody>
                <a:bodyPr/>
                <a:lstStyle/>
                <a:p>
                  <a:r>
                    <a:rPr lang="en-US">
                      <a:noFill/>
                    </a:rPr>
                    <a:t> </a:t>
                  </a:r>
                </a:p>
              </p:txBody>
            </p:sp>
          </mc:Fallback>
        </mc:AlternateContent>
      </p:grpSp>
      <p:grpSp>
        <p:nvGrpSpPr>
          <p:cNvPr id="11" name="Group 10">
            <a:extLst>
              <a:ext uri="{FF2B5EF4-FFF2-40B4-BE49-F238E27FC236}">
                <a16:creationId xmlns:a16="http://schemas.microsoft.com/office/drawing/2014/main" id="{381539BC-F634-CFF8-C6C2-581387D5B9E0}"/>
              </a:ext>
            </a:extLst>
          </p:cNvPr>
          <p:cNvGrpSpPr/>
          <p:nvPr/>
        </p:nvGrpSpPr>
        <p:grpSpPr>
          <a:xfrm>
            <a:off x="802222" y="4820264"/>
            <a:ext cx="10115198" cy="707886"/>
            <a:chOff x="528721" y="4883501"/>
            <a:chExt cx="10115198" cy="707886"/>
          </a:xfrm>
        </p:grpSpPr>
        <p:grpSp>
          <p:nvGrpSpPr>
            <p:cNvPr id="59" name="Group 58">
              <a:extLst>
                <a:ext uri="{FF2B5EF4-FFF2-40B4-BE49-F238E27FC236}">
                  <a16:creationId xmlns:a16="http://schemas.microsoft.com/office/drawing/2014/main" id="{5103E750-495D-0DB5-C64F-4B439D7B0B4A}"/>
                </a:ext>
              </a:extLst>
            </p:cNvPr>
            <p:cNvGrpSpPr/>
            <p:nvPr/>
          </p:nvGrpSpPr>
          <p:grpSpPr>
            <a:xfrm>
              <a:off x="2439371" y="5003702"/>
              <a:ext cx="3904059" cy="471343"/>
              <a:chOff x="2439371" y="4905308"/>
              <a:chExt cx="3904059" cy="471343"/>
            </a:xfrm>
          </p:grpSpPr>
          <p:sp>
            <p:nvSpPr>
              <p:cNvPr id="49" name="Rectangle: Rounded Corners 48">
                <a:extLst>
                  <a:ext uri="{FF2B5EF4-FFF2-40B4-BE49-F238E27FC236}">
                    <a16:creationId xmlns:a16="http://schemas.microsoft.com/office/drawing/2014/main" id="{129E423A-0765-E098-9DFF-A45E12DA8E8C}"/>
                  </a:ext>
                </a:extLst>
              </p:cNvPr>
              <p:cNvSpPr/>
              <p:nvPr/>
            </p:nvSpPr>
            <p:spPr bwMode="auto">
              <a:xfrm>
                <a:off x="2439371" y="4969147"/>
                <a:ext cx="1425105" cy="407504"/>
              </a:xfrm>
              <a:prstGeom prst="roundRect">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solidFill>
                      <a:schemeClr val="tx1"/>
                    </a:solidFill>
                    <a:latin typeface="Areal"/>
                    <a:ea typeface="MS Gothic" charset="-128"/>
                  </a:rPr>
                  <a:t>Sounding TF</a:t>
                </a:r>
                <a:endParaRPr kumimoji="0" lang="en-US" sz="1800" b="0" i="0" u="none" strike="noStrike" cap="none" normalizeH="0" baseline="0" dirty="0">
                  <a:ln>
                    <a:noFill/>
                  </a:ln>
                  <a:solidFill>
                    <a:schemeClr val="tx1"/>
                  </a:solidFill>
                  <a:effectLst/>
                  <a:latin typeface="Areal"/>
                  <a:ea typeface="MS Gothic" charset="-128"/>
                </a:endParaRPr>
              </a:p>
            </p:txBody>
          </p:sp>
          <p:sp>
            <p:nvSpPr>
              <p:cNvPr id="50" name="Rectangle: Rounded Corners 49">
                <a:extLst>
                  <a:ext uri="{FF2B5EF4-FFF2-40B4-BE49-F238E27FC236}">
                    <a16:creationId xmlns:a16="http://schemas.microsoft.com/office/drawing/2014/main" id="{5B0CB4EC-7D43-CABE-E313-56E440AFE79A}"/>
                  </a:ext>
                </a:extLst>
              </p:cNvPr>
              <p:cNvSpPr/>
              <p:nvPr/>
            </p:nvSpPr>
            <p:spPr bwMode="auto">
              <a:xfrm>
                <a:off x="4474475" y="4969147"/>
                <a:ext cx="1258956" cy="407504"/>
              </a:xfrm>
              <a:prstGeom prst="roundRect">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solidFill>
                      <a:schemeClr val="tx1"/>
                    </a:solidFill>
                    <a:latin typeface="Areal"/>
                    <a:ea typeface="MS Gothic" charset="-128"/>
                  </a:rPr>
                  <a:t>R2I-NDP</a:t>
                </a:r>
                <a:endParaRPr kumimoji="0" lang="en-US" sz="1800" b="0" i="0" u="none" strike="noStrike" cap="none" normalizeH="0" baseline="0" dirty="0">
                  <a:ln>
                    <a:noFill/>
                  </a:ln>
                  <a:solidFill>
                    <a:schemeClr val="tx1"/>
                  </a:solidFill>
                  <a:effectLst/>
                  <a:latin typeface="Areal"/>
                  <a:ea typeface="MS Gothic" charset="-128"/>
                </a:endParaRPr>
              </a:p>
            </p:txBody>
          </p:sp>
          <p:cxnSp>
            <p:nvCxnSpPr>
              <p:cNvPr id="51" name="Straight Arrow Connector 50">
                <a:extLst>
                  <a:ext uri="{FF2B5EF4-FFF2-40B4-BE49-F238E27FC236}">
                    <a16:creationId xmlns:a16="http://schemas.microsoft.com/office/drawing/2014/main" id="{6413959B-C0F2-950B-FBB3-9E9C88D2482F}"/>
                  </a:ext>
                </a:extLst>
              </p:cNvPr>
              <p:cNvCxnSpPr>
                <a:cxnSpLocks/>
              </p:cNvCxnSpPr>
              <p:nvPr/>
            </p:nvCxnSpPr>
            <p:spPr bwMode="auto">
              <a:xfrm>
                <a:off x="3864476" y="5172899"/>
                <a:ext cx="609999" cy="0"/>
              </a:xfrm>
              <a:prstGeom prst="straightConnector1">
                <a:avLst/>
              </a:prstGeom>
              <a:solidFill>
                <a:srgbClr val="00B8FF"/>
              </a:solidFill>
              <a:ln w="28575" cap="flat" cmpd="sng" algn="ctr">
                <a:solidFill>
                  <a:schemeClr val="tx1"/>
                </a:solidFill>
                <a:prstDash val="solid"/>
                <a:round/>
                <a:headEnd type="stealth" w="med" len="med"/>
                <a:tailEnd type="stealth" w="med" len="med"/>
              </a:ln>
              <a:effectLst/>
            </p:spPr>
          </p:cxnSp>
          <p:cxnSp>
            <p:nvCxnSpPr>
              <p:cNvPr id="52" name="Straight Arrow Connector 51">
                <a:extLst>
                  <a:ext uri="{FF2B5EF4-FFF2-40B4-BE49-F238E27FC236}">
                    <a16:creationId xmlns:a16="http://schemas.microsoft.com/office/drawing/2014/main" id="{2833D32E-795B-FCBC-FD73-D2167CAD252F}"/>
                  </a:ext>
                </a:extLst>
              </p:cNvPr>
              <p:cNvCxnSpPr>
                <a:cxnSpLocks/>
              </p:cNvCxnSpPr>
              <p:nvPr/>
            </p:nvCxnSpPr>
            <p:spPr bwMode="auto">
              <a:xfrm>
                <a:off x="5733431" y="5172899"/>
                <a:ext cx="609999" cy="0"/>
              </a:xfrm>
              <a:prstGeom prst="straightConnector1">
                <a:avLst/>
              </a:prstGeom>
              <a:solidFill>
                <a:srgbClr val="00B8FF"/>
              </a:solidFill>
              <a:ln w="28575" cap="flat" cmpd="sng" algn="ctr">
                <a:solidFill>
                  <a:schemeClr val="tx1"/>
                </a:solidFill>
                <a:prstDash val="solid"/>
                <a:round/>
                <a:headEnd type="stealth" w="med" len="med"/>
                <a:tailEnd type="stealth" w="med" len="med"/>
              </a:ln>
              <a:effectLst/>
            </p:spPr>
          </p:cxnSp>
          <p:sp>
            <p:nvSpPr>
              <p:cNvPr id="53" name="TextBox 52">
                <a:extLst>
                  <a:ext uri="{FF2B5EF4-FFF2-40B4-BE49-F238E27FC236}">
                    <a16:creationId xmlns:a16="http://schemas.microsoft.com/office/drawing/2014/main" id="{12CD630A-A7D6-7107-F6F0-53DF3815ECD2}"/>
                  </a:ext>
                </a:extLst>
              </p:cNvPr>
              <p:cNvSpPr txBox="1"/>
              <p:nvPr/>
            </p:nvSpPr>
            <p:spPr>
              <a:xfrm>
                <a:off x="3953198" y="4905308"/>
                <a:ext cx="472245" cy="307777"/>
              </a:xfrm>
              <a:prstGeom prst="rect">
                <a:avLst/>
              </a:prstGeom>
              <a:noFill/>
            </p:spPr>
            <p:txBody>
              <a:bodyPr wrap="none" rtlCol="0">
                <a:spAutoFit/>
              </a:bodyPr>
              <a:lstStyle/>
              <a:p>
                <a:r>
                  <a:rPr lang="en-US" sz="1400" dirty="0">
                    <a:solidFill>
                      <a:schemeClr val="tx1"/>
                    </a:solidFill>
                    <a:latin typeface="Areal"/>
                  </a:rPr>
                  <a:t>SIFS</a:t>
                </a:r>
              </a:p>
            </p:txBody>
          </p:sp>
          <p:sp>
            <p:nvSpPr>
              <p:cNvPr id="54" name="TextBox 53">
                <a:extLst>
                  <a:ext uri="{FF2B5EF4-FFF2-40B4-BE49-F238E27FC236}">
                    <a16:creationId xmlns:a16="http://schemas.microsoft.com/office/drawing/2014/main" id="{906EB1BA-7F2A-AC09-79F7-9CE53DB0035D}"/>
                  </a:ext>
                </a:extLst>
              </p:cNvPr>
              <p:cNvSpPr txBox="1"/>
              <p:nvPr/>
            </p:nvSpPr>
            <p:spPr>
              <a:xfrm>
                <a:off x="5825500" y="4905308"/>
                <a:ext cx="472245" cy="307777"/>
              </a:xfrm>
              <a:prstGeom prst="rect">
                <a:avLst/>
              </a:prstGeom>
              <a:noFill/>
            </p:spPr>
            <p:txBody>
              <a:bodyPr wrap="none" rtlCol="0">
                <a:spAutoFit/>
              </a:bodyPr>
              <a:lstStyle/>
              <a:p>
                <a:r>
                  <a:rPr lang="en-US" sz="1400" dirty="0">
                    <a:solidFill>
                      <a:schemeClr val="tx1"/>
                    </a:solidFill>
                    <a:latin typeface="Areal"/>
                  </a:rPr>
                  <a:t>SIFS</a:t>
                </a:r>
              </a:p>
            </p:txBody>
          </p:sp>
        </p:grpSp>
        <p:sp>
          <p:nvSpPr>
            <p:cNvPr id="55" name="TextBox 54">
              <a:extLst>
                <a:ext uri="{FF2B5EF4-FFF2-40B4-BE49-F238E27FC236}">
                  <a16:creationId xmlns:a16="http://schemas.microsoft.com/office/drawing/2014/main" id="{E6D5396A-5C38-5A29-9AA6-634CAD161179}"/>
                </a:ext>
              </a:extLst>
            </p:cNvPr>
            <p:cNvSpPr txBox="1"/>
            <p:nvPr/>
          </p:nvSpPr>
          <p:spPr>
            <a:xfrm>
              <a:off x="528721" y="4883501"/>
              <a:ext cx="1531188" cy="707886"/>
            </a:xfrm>
            <a:prstGeom prst="rect">
              <a:avLst/>
            </a:prstGeom>
            <a:noFill/>
          </p:spPr>
          <p:txBody>
            <a:bodyPr wrap="none" rtlCol="0">
              <a:spAutoFit/>
            </a:bodyPr>
            <a:lstStyle/>
            <a:p>
              <a:r>
                <a:rPr lang="en-US" sz="2000" dirty="0">
                  <a:solidFill>
                    <a:schemeClr val="tx1"/>
                  </a:solidFill>
                </a:rPr>
                <a:t>TF Sounding</a:t>
              </a:r>
            </a:p>
            <a:p>
              <a:r>
                <a:rPr lang="en-US" sz="2000" dirty="0">
                  <a:solidFill>
                    <a:schemeClr val="tx1"/>
                  </a:solidFill>
                </a:rPr>
                <a:t>Phase</a:t>
              </a:r>
            </a:p>
          </p:txBody>
        </p:sp>
        <mc:AlternateContent xmlns:mc="http://schemas.openxmlformats.org/markup-compatibility/2006">
          <mc:Choice xmlns:a14="http://schemas.microsoft.com/office/drawing/2010/main" Requires="a14">
            <p:sp>
              <p:nvSpPr>
                <p:cNvPr id="56" name="TextBox 55">
                  <a:extLst>
                    <a:ext uri="{FF2B5EF4-FFF2-40B4-BE49-F238E27FC236}">
                      <a16:creationId xmlns:a16="http://schemas.microsoft.com/office/drawing/2014/main" id="{D77FC3AB-AA41-9ED8-2B1E-03665B07F249}"/>
                    </a:ext>
                  </a:extLst>
                </p:cNvPr>
                <p:cNvSpPr txBox="1"/>
                <p:nvPr/>
              </p:nvSpPr>
              <p:spPr>
                <a:xfrm>
                  <a:off x="6800366" y="5039671"/>
                  <a:ext cx="3843553" cy="31797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000" b="0" i="1" smtClean="0">
                                <a:solidFill>
                                  <a:schemeClr val="tx1"/>
                                </a:solidFill>
                                <a:latin typeface="Cambria Math" panose="02040503050406030204" pitchFamily="18" charset="0"/>
                              </a:rPr>
                            </m:ctrlPr>
                          </m:sSubPr>
                          <m:e>
                            <m:r>
                              <a:rPr lang="en-US" sz="2000" b="0" i="1" smtClean="0">
                                <a:solidFill>
                                  <a:schemeClr val="tx1"/>
                                </a:solidFill>
                                <a:latin typeface="Cambria Math" panose="02040503050406030204" pitchFamily="18" charset="0"/>
                              </a:rPr>
                              <m:t>𝑇</m:t>
                            </m:r>
                          </m:e>
                          <m:sub>
                            <m:r>
                              <a:rPr lang="en-US" sz="2000" b="0" i="1" smtClean="0">
                                <a:solidFill>
                                  <a:schemeClr val="tx1"/>
                                </a:solidFill>
                                <a:latin typeface="Cambria Math" panose="02040503050406030204" pitchFamily="18" charset="0"/>
                              </a:rPr>
                              <m:t>𝑇𝐹</m:t>
                            </m:r>
                            <m:r>
                              <a:rPr lang="en-US" sz="2000" b="0" i="1" smtClean="0">
                                <a:solidFill>
                                  <a:schemeClr val="tx1"/>
                                </a:solidFill>
                                <a:latin typeface="Cambria Math" panose="02040503050406030204" pitchFamily="18" charset="0"/>
                              </a:rPr>
                              <m:t>_</m:t>
                            </m:r>
                            <m:r>
                              <a:rPr lang="en-US" sz="2000" b="0" i="1" smtClean="0">
                                <a:solidFill>
                                  <a:schemeClr val="tx1"/>
                                </a:solidFill>
                                <a:latin typeface="Cambria Math" panose="02040503050406030204" pitchFamily="18" charset="0"/>
                              </a:rPr>
                              <m:t>𝑃</m:t>
                            </m:r>
                          </m:sub>
                        </m:sSub>
                        <m:r>
                          <a:rPr lang="en-US" sz="2000" b="0" i="1" smtClean="0">
                            <a:solidFill>
                              <a:schemeClr val="tx1"/>
                            </a:solidFill>
                            <a:latin typeface="Cambria Math" panose="02040503050406030204" pitchFamily="18" charset="0"/>
                          </a:rPr>
                          <m:t>=</m:t>
                        </m:r>
                        <m:sSub>
                          <m:sSubPr>
                            <m:ctrlPr>
                              <a:rPr lang="en-US" sz="2000" b="0" i="1" smtClean="0">
                                <a:solidFill>
                                  <a:schemeClr val="tx1"/>
                                </a:solidFill>
                                <a:latin typeface="Cambria Math" panose="02040503050406030204" pitchFamily="18" charset="0"/>
                              </a:rPr>
                            </m:ctrlPr>
                          </m:sSubPr>
                          <m:e>
                            <m:r>
                              <a:rPr lang="en-US" sz="2000" b="0" i="1" smtClean="0">
                                <a:solidFill>
                                  <a:schemeClr val="tx1"/>
                                </a:solidFill>
                                <a:latin typeface="Cambria Math" panose="02040503050406030204" pitchFamily="18" charset="0"/>
                              </a:rPr>
                              <m:t>𝑇</m:t>
                            </m:r>
                          </m:e>
                          <m:sub>
                            <m:r>
                              <a:rPr lang="en-US" sz="2000" b="0" i="1" smtClean="0">
                                <a:solidFill>
                                  <a:schemeClr val="tx1"/>
                                </a:solidFill>
                                <a:latin typeface="Cambria Math" panose="02040503050406030204" pitchFamily="18" charset="0"/>
                              </a:rPr>
                              <m:t>𝑆</m:t>
                            </m:r>
                            <m:r>
                              <a:rPr lang="en-US" sz="2000" b="0" i="1" smtClean="0">
                                <a:solidFill>
                                  <a:schemeClr val="tx1"/>
                                </a:solidFill>
                                <a:latin typeface="Cambria Math" panose="02040503050406030204" pitchFamily="18" charset="0"/>
                              </a:rPr>
                              <m:t>−</m:t>
                            </m:r>
                            <m:r>
                              <a:rPr lang="en-US" sz="2000" b="0" i="1" smtClean="0">
                                <a:solidFill>
                                  <a:schemeClr val="tx1"/>
                                </a:solidFill>
                                <a:latin typeface="Cambria Math" panose="02040503050406030204" pitchFamily="18" charset="0"/>
                              </a:rPr>
                              <m:t>𝑇𝐹</m:t>
                            </m:r>
                          </m:sub>
                        </m:sSub>
                        <m:r>
                          <a:rPr lang="en-US" sz="2000" b="0" i="1" smtClean="0">
                            <a:solidFill>
                              <a:schemeClr val="tx1"/>
                            </a:solidFill>
                            <a:latin typeface="Cambria Math" panose="02040503050406030204" pitchFamily="18" charset="0"/>
                          </a:rPr>
                          <m:t>+</m:t>
                        </m:r>
                        <m:sSub>
                          <m:sSubPr>
                            <m:ctrlPr>
                              <a:rPr lang="en-US" sz="2000" b="0" i="1" smtClean="0">
                                <a:solidFill>
                                  <a:schemeClr val="tx1"/>
                                </a:solidFill>
                                <a:latin typeface="Cambria Math" panose="02040503050406030204" pitchFamily="18" charset="0"/>
                              </a:rPr>
                            </m:ctrlPr>
                          </m:sSubPr>
                          <m:e>
                            <m:r>
                              <a:rPr lang="en-US" sz="2000" b="0" i="1" smtClean="0">
                                <a:solidFill>
                                  <a:schemeClr val="tx1"/>
                                </a:solidFill>
                                <a:latin typeface="Cambria Math" panose="02040503050406030204" pitchFamily="18" charset="0"/>
                              </a:rPr>
                              <m:t>𝑇</m:t>
                            </m:r>
                          </m:e>
                          <m:sub>
                            <m:r>
                              <a:rPr lang="en-US" sz="2000" b="0" i="1" smtClean="0">
                                <a:solidFill>
                                  <a:schemeClr val="tx1"/>
                                </a:solidFill>
                                <a:latin typeface="Cambria Math" panose="02040503050406030204" pitchFamily="18" charset="0"/>
                              </a:rPr>
                              <m:t>𝑅</m:t>
                            </m:r>
                            <m:r>
                              <a:rPr lang="en-US" sz="2000" b="0" i="1" smtClean="0">
                                <a:solidFill>
                                  <a:schemeClr val="tx1"/>
                                </a:solidFill>
                                <a:latin typeface="Cambria Math" panose="02040503050406030204" pitchFamily="18" charset="0"/>
                              </a:rPr>
                              <m:t>2</m:t>
                            </m:r>
                            <m:r>
                              <a:rPr lang="en-US" sz="2000" b="0" i="1" smtClean="0">
                                <a:solidFill>
                                  <a:schemeClr val="tx1"/>
                                </a:solidFill>
                                <a:latin typeface="Cambria Math" panose="02040503050406030204" pitchFamily="18" charset="0"/>
                              </a:rPr>
                              <m:t>𝐼</m:t>
                            </m:r>
                            <m:r>
                              <a:rPr lang="en-US" sz="2000" b="0" i="1" smtClean="0">
                                <a:solidFill>
                                  <a:schemeClr val="tx1"/>
                                </a:solidFill>
                                <a:latin typeface="Cambria Math" panose="02040503050406030204" pitchFamily="18" charset="0"/>
                              </a:rPr>
                              <m:t>−</m:t>
                            </m:r>
                            <m:r>
                              <a:rPr lang="en-US" sz="2000" b="0" i="1" smtClean="0">
                                <a:solidFill>
                                  <a:schemeClr val="tx1"/>
                                </a:solidFill>
                                <a:latin typeface="Cambria Math" panose="02040503050406030204" pitchFamily="18" charset="0"/>
                              </a:rPr>
                              <m:t>𝑁𝐷𝑃</m:t>
                            </m:r>
                          </m:sub>
                        </m:sSub>
                        <m:r>
                          <a:rPr lang="en-US" sz="2000" b="0" i="1" smtClean="0">
                            <a:solidFill>
                              <a:schemeClr val="tx1"/>
                            </a:solidFill>
                            <a:latin typeface="Cambria Math" panose="02040503050406030204" pitchFamily="18" charset="0"/>
                          </a:rPr>
                          <m:t>+2</m:t>
                        </m:r>
                        <m:r>
                          <a:rPr lang="en-US" sz="2000" b="0" i="1" smtClean="0">
                            <a:solidFill>
                              <a:schemeClr val="tx1"/>
                            </a:solidFill>
                            <a:latin typeface="Cambria Math" panose="02040503050406030204" pitchFamily="18" charset="0"/>
                          </a:rPr>
                          <m:t>𝑆𝐼𝐹𝑆</m:t>
                        </m:r>
                      </m:oMath>
                    </m:oMathPara>
                  </a14:m>
                  <a:endParaRPr lang="en-US" sz="2000" dirty="0"/>
                </a:p>
              </p:txBody>
            </p:sp>
          </mc:Choice>
          <mc:Fallback>
            <p:sp>
              <p:nvSpPr>
                <p:cNvPr id="56" name="TextBox 55">
                  <a:extLst>
                    <a:ext uri="{FF2B5EF4-FFF2-40B4-BE49-F238E27FC236}">
                      <a16:creationId xmlns:a16="http://schemas.microsoft.com/office/drawing/2014/main" id="{D77FC3AB-AA41-9ED8-2B1E-03665B07F249}"/>
                    </a:ext>
                  </a:extLst>
                </p:cNvPr>
                <p:cNvSpPr txBox="1">
                  <a:spLocks noRot="1" noChangeAspect="1" noMove="1" noResize="1" noEditPoints="1" noAdjustHandles="1" noChangeArrowheads="1" noChangeShapeType="1" noTextEdit="1"/>
                </p:cNvSpPr>
                <p:nvPr/>
              </p:nvSpPr>
              <p:spPr>
                <a:xfrm>
                  <a:off x="6800366" y="5039671"/>
                  <a:ext cx="3843553" cy="317972"/>
                </a:xfrm>
                <a:prstGeom prst="rect">
                  <a:avLst/>
                </a:prstGeom>
                <a:blipFill>
                  <a:blip r:embed="rId5"/>
                  <a:stretch>
                    <a:fillRect l="-1109" r="-1109" b="-13208"/>
                  </a:stretch>
                </a:blipFill>
              </p:spPr>
              <p:txBody>
                <a:bodyPr/>
                <a:lstStyle/>
                <a:p>
                  <a:r>
                    <a:rPr lang="en-US">
                      <a:noFill/>
                    </a:rPr>
                    <a:t> </a:t>
                  </a:r>
                </a:p>
              </p:txBody>
            </p:sp>
          </mc:Fallback>
        </mc:AlternateContent>
      </p:grpSp>
      <p:grpSp>
        <p:nvGrpSpPr>
          <p:cNvPr id="37" name="Group 36">
            <a:extLst>
              <a:ext uri="{FF2B5EF4-FFF2-40B4-BE49-F238E27FC236}">
                <a16:creationId xmlns:a16="http://schemas.microsoft.com/office/drawing/2014/main" id="{A816CA18-1149-54F8-CFA8-693931DB6832}"/>
              </a:ext>
            </a:extLst>
          </p:cNvPr>
          <p:cNvGrpSpPr/>
          <p:nvPr/>
        </p:nvGrpSpPr>
        <p:grpSpPr>
          <a:xfrm>
            <a:off x="802222" y="5670904"/>
            <a:ext cx="10608105" cy="707886"/>
            <a:chOff x="528721" y="4883501"/>
            <a:chExt cx="10608105" cy="707886"/>
          </a:xfrm>
        </p:grpSpPr>
        <p:grpSp>
          <p:nvGrpSpPr>
            <p:cNvPr id="38" name="Group 37">
              <a:extLst>
                <a:ext uri="{FF2B5EF4-FFF2-40B4-BE49-F238E27FC236}">
                  <a16:creationId xmlns:a16="http://schemas.microsoft.com/office/drawing/2014/main" id="{148F3E06-71ED-7A83-498A-8B8B5C88DDD3}"/>
                </a:ext>
              </a:extLst>
            </p:cNvPr>
            <p:cNvGrpSpPr/>
            <p:nvPr/>
          </p:nvGrpSpPr>
          <p:grpSpPr>
            <a:xfrm>
              <a:off x="2439371" y="5003702"/>
              <a:ext cx="3904059" cy="471343"/>
              <a:chOff x="2439371" y="4905308"/>
              <a:chExt cx="3904059" cy="471343"/>
            </a:xfrm>
          </p:grpSpPr>
          <p:sp>
            <p:nvSpPr>
              <p:cNvPr id="60" name="Rectangle: Rounded Corners 59">
                <a:extLst>
                  <a:ext uri="{FF2B5EF4-FFF2-40B4-BE49-F238E27FC236}">
                    <a16:creationId xmlns:a16="http://schemas.microsoft.com/office/drawing/2014/main" id="{6C9338E3-6A2B-7458-F6B2-F82FCA68891C}"/>
                  </a:ext>
                </a:extLst>
              </p:cNvPr>
              <p:cNvSpPr/>
              <p:nvPr/>
            </p:nvSpPr>
            <p:spPr bwMode="auto">
              <a:xfrm>
                <a:off x="2439371" y="4969147"/>
                <a:ext cx="1425105" cy="407504"/>
              </a:xfrm>
              <a:prstGeom prst="roundRect">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solidFill>
                      <a:schemeClr val="tx1"/>
                    </a:solidFill>
                    <a:latin typeface="Areal"/>
                    <a:ea typeface="MS Gothic" charset="-128"/>
                  </a:rPr>
                  <a:t>Reporting TF</a:t>
                </a:r>
                <a:endParaRPr kumimoji="0" lang="en-US" sz="1800" b="0" i="0" u="none" strike="noStrike" cap="none" normalizeH="0" baseline="0" dirty="0">
                  <a:ln>
                    <a:noFill/>
                  </a:ln>
                  <a:solidFill>
                    <a:schemeClr val="tx1"/>
                  </a:solidFill>
                  <a:effectLst/>
                  <a:latin typeface="Areal"/>
                  <a:ea typeface="MS Gothic" charset="-128"/>
                </a:endParaRPr>
              </a:p>
            </p:txBody>
          </p:sp>
          <p:sp>
            <p:nvSpPr>
              <p:cNvPr id="61" name="Rectangle: Rounded Corners 60">
                <a:extLst>
                  <a:ext uri="{FF2B5EF4-FFF2-40B4-BE49-F238E27FC236}">
                    <a16:creationId xmlns:a16="http://schemas.microsoft.com/office/drawing/2014/main" id="{E0DDA574-2032-4C43-2CD1-5AFB6073252E}"/>
                  </a:ext>
                </a:extLst>
              </p:cNvPr>
              <p:cNvSpPr/>
              <p:nvPr/>
            </p:nvSpPr>
            <p:spPr bwMode="auto">
              <a:xfrm>
                <a:off x="4474475" y="4969147"/>
                <a:ext cx="1258956" cy="407504"/>
              </a:xfrm>
              <a:prstGeom prst="roundRect">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solidFill>
                      <a:schemeClr val="tx1"/>
                    </a:solidFill>
                    <a:latin typeface="Areal"/>
                    <a:ea typeface="MS Gothic" charset="-128"/>
                  </a:rPr>
                  <a:t>Report</a:t>
                </a:r>
                <a:endParaRPr kumimoji="0" lang="en-US" sz="1800" b="0" i="0" u="none" strike="noStrike" cap="none" normalizeH="0" baseline="0" dirty="0">
                  <a:ln>
                    <a:noFill/>
                  </a:ln>
                  <a:solidFill>
                    <a:schemeClr val="tx1"/>
                  </a:solidFill>
                  <a:effectLst/>
                  <a:latin typeface="Areal"/>
                  <a:ea typeface="MS Gothic" charset="-128"/>
                </a:endParaRPr>
              </a:p>
            </p:txBody>
          </p:sp>
          <p:cxnSp>
            <p:nvCxnSpPr>
              <p:cNvPr id="62" name="Straight Arrow Connector 61">
                <a:extLst>
                  <a:ext uri="{FF2B5EF4-FFF2-40B4-BE49-F238E27FC236}">
                    <a16:creationId xmlns:a16="http://schemas.microsoft.com/office/drawing/2014/main" id="{452153A2-0115-824B-DF44-EAF1C78EE84A}"/>
                  </a:ext>
                </a:extLst>
              </p:cNvPr>
              <p:cNvCxnSpPr>
                <a:cxnSpLocks/>
              </p:cNvCxnSpPr>
              <p:nvPr/>
            </p:nvCxnSpPr>
            <p:spPr bwMode="auto">
              <a:xfrm>
                <a:off x="3864476" y="5172899"/>
                <a:ext cx="609999" cy="0"/>
              </a:xfrm>
              <a:prstGeom prst="straightConnector1">
                <a:avLst/>
              </a:prstGeom>
              <a:solidFill>
                <a:srgbClr val="00B8FF"/>
              </a:solidFill>
              <a:ln w="28575" cap="flat" cmpd="sng" algn="ctr">
                <a:solidFill>
                  <a:schemeClr val="tx1"/>
                </a:solidFill>
                <a:prstDash val="solid"/>
                <a:round/>
                <a:headEnd type="stealth" w="med" len="med"/>
                <a:tailEnd type="stealth" w="med" len="med"/>
              </a:ln>
              <a:effectLst/>
            </p:spPr>
          </p:cxnSp>
          <p:cxnSp>
            <p:nvCxnSpPr>
              <p:cNvPr id="63" name="Straight Arrow Connector 62">
                <a:extLst>
                  <a:ext uri="{FF2B5EF4-FFF2-40B4-BE49-F238E27FC236}">
                    <a16:creationId xmlns:a16="http://schemas.microsoft.com/office/drawing/2014/main" id="{CA7E6F6B-AE7E-A0B9-1E9A-EC62C8C2105A}"/>
                  </a:ext>
                </a:extLst>
              </p:cNvPr>
              <p:cNvCxnSpPr>
                <a:cxnSpLocks/>
              </p:cNvCxnSpPr>
              <p:nvPr/>
            </p:nvCxnSpPr>
            <p:spPr bwMode="auto">
              <a:xfrm>
                <a:off x="5733431" y="5172899"/>
                <a:ext cx="609999" cy="0"/>
              </a:xfrm>
              <a:prstGeom prst="straightConnector1">
                <a:avLst/>
              </a:prstGeom>
              <a:solidFill>
                <a:srgbClr val="00B8FF"/>
              </a:solidFill>
              <a:ln w="28575" cap="flat" cmpd="sng" algn="ctr">
                <a:solidFill>
                  <a:schemeClr val="tx1"/>
                </a:solidFill>
                <a:prstDash val="solid"/>
                <a:round/>
                <a:headEnd type="stealth" w="med" len="med"/>
                <a:tailEnd type="stealth" w="med" len="med"/>
              </a:ln>
              <a:effectLst/>
            </p:spPr>
          </p:cxnSp>
          <p:sp>
            <p:nvSpPr>
              <p:cNvPr id="64" name="TextBox 63">
                <a:extLst>
                  <a:ext uri="{FF2B5EF4-FFF2-40B4-BE49-F238E27FC236}">
                    <a16:creationId xmlns:a16="http://schemas.microsoft.com/office/drawing/2014/main" id="{13F990EB-3527-CB51-F91C-36FF26E4E29F}"/>
                  </a:ext>
                </a:extLst>
              </p:cNvPr>
              <p:cNvSpPr txBox="1"/>
              <p:nvPr/>
            </p:nvSpPr>
            <p:spPr>
              <a:xfrm>
                <a:off x="3953198" y="4905308"/>
                <a:ext cx="472245" cy="307777"/>
              </a:xfrm>
              <a:prstGeom prst="rect">
                <a:avLst/>
              </a:prstGeom>
              <a:noFill/>
            </p:spPr>
            <p:txBody>
              <a:bodyPr wrap="none" rtlCol="0">
                <a:spAutoFit/>
              </a:bodyPr>
              <a:lstStyle/>
              <a:p>
                <a:r>
                  <a:rPr lang="en-US" sz="1400" dirty="0">
                    <a:solidFill>
                      <a:schemeClr val="tx1"/>
                    </a:solidFill>
                    <a:latin typeface="Areal"/>
                  </a:rPr>
                  <a:t>SIFS</a:t>
                </a:r>
              </a:p>
            </p:txBody>
          </p:sp>
          <p:sp>
            <p:nvSpPr>
              <p:cNvPr id="65" name="TextBox 64">
                <a:extLst>
                  <a:ext uri="{FF2B5EF4-FFF2-40B4-BE49-F238E27FC236}">
                    <a16:creationId xmlns:a16="http://schemas.microsoft.com/office/drawing/2014/main" id="{DD457608-FA7B-3B8C-8D16-019A849981D5}"/>
                  </a:ext>
                </a:extLst>
              </p:cNvPr>
              <p:cNvSpPr txBox="1"/>
              <p:nvPr/>
            </p:nvSpPr>
            <p:spPr>
              <a:xfrm>
                <a:off x="5825500" y="4905308"/>
                <a:ext cx="472245" cy="307777"/>
              </a:xfrm>
              <a:prstGeom prst="rect">
                <a:avLst/>
              </a:prstGeom>
              <a:noFill/>
            </p:spPr>
            <p:txBody>
              <a:bodyPr wrap="none" rtlCol="0">
                <a:spAutoFit/>
              </a:bodyPr>
              <a:lstStyle/>
              <a:p>
                <a:r>
                  <a:rPr lang="en-US" sz="1400" dirty="0">
                    <a:solidFill>
                      <a:schemeClr val="tx1"/>
                    </a:solidFill>
                    <a:latin typeface="Areal"/>
                  </a:rPr>
                  <a:t>SIFS</a:t>
                </a:r>
              </a:p>
            </p:txBody>
          </p:sp>
        </p:grpSp>
        <p:sp>
          <p:nvSpPr>
            <p:cNvPr id="39" name="TextBox 38">
              <a:extLst>
                <a:ext uri="{FF2B5EF4-FFF2-40B4-BE49-F238E27FC236}">
                  <a16:creationId xmlns:a16="http://schemas.microsoft.com/office/drawing/2014/main" id="{C9213079-8010-B005-F7BB-0CFEEB8509A2}"/>
                </a:ext>
              </a:extLst>
            </p:cNvPr>
            <p:cNvSpPr txBox="1"/>
            <p:nvPr/>
          </p:nvSpPr>
          <p:spPr>
            <a:xfrm>
              <a:off x="528721" y="4883501"/>
              <a:ext cx="1208985" cy="707886"/>
            </a:xfrm>
            <a:prstGeom prst="rect">
              <a:avLst/>
            </a:prstGeom>
            <a:noFill/>
          </p:spPr>
          <p:txBody>
            <a:bodyPr wrap="none" rtlCol="0">
              <a:spAutoFit/>
            </a:bodyPr>
            <a:lstStyle/>
            <a:p>
              <a:r>
                <a:rPr lang="en-US" sz="2000" dirty="0">
                  <a:solidFill>
                    <a:schemeClr val="tx1"/>
                  </a:solidFill>
                </a:rPr>
                <a:t>Reporting</a:t>
              </a:r>
            </a:p>
            <a:p>
              <a:r>
                <a:rPr lang="en-US" sz="2000" dirty="0">
                  <a:solidFill>
                    <a:schemeClr val="tx1"/>
                  </a:solidFill>
                </a:rPr>
                <a:t>Phase</a:t>
              </a:r>
            </a:p>
          </p:txBody>
        </p:sp>
        <mc:AlternateContent xmlns:mc="http://schemas.openxmlformats.org/markup-compatibility/2006">
          <mc:Choice xmlns:a14="http://schemas.microsoft.com/office/drawing/2010/main" Requires="a14">
            <p:sp>
              <p:nvSpPr>
                <p:cNvPr id="48" name="TextBox 47">
                  <a:extLst>
                    <a:ext uri="{FF2B5EF4-FFF2-40B4-BE49-F238E27FC236}">
                      <a16:creationId xmlns:a16="http://schemas.microsoft.com/office/drawing/2014/main" id="{8EAE671A-C225-D515-CBEA-9F629450AB5E}"/>
                    </a:ext>
                  </a:extLst>
                </p:cNvPr>
                <p:cNvSpPr txBox="1"/>
                <p:nvPr/>
              </p:nvSpPr>
              <p:spPr>
                <a:xfrm>
                  <a:off x="6852448" y="5039671"/>
                  <a:ext cx="4284378" cy="332720"/>
                </a:xfrm>
                <a:prstGeom prst="rect">
                  <a:avLst/>
                </a:prstGeom>
                <a:noFill/>
              </p:spPr>
              <p:txBody>
                <a:bodyPr wrap="none" lIns="0" tIns="0" rIns="0" bIns="0" rtlCol="0">
                  <a:spAutoFit/>
                </a:bodyPr>
                <a:lstStyle/>
                <a:p>
                  <a:pPr algn="r"/>
                  <a14:m>
                    <m:oMathPara xmlns:m="http://schemas.openxmlformats.org/officeDocument/2006/math">
                      <m:oMathParaPr>
                        <m:jc m:val="centerGroup"/>
                      </m:oMathParaPr>
                      <m:oMath xmlns:m="http://schemas.openxmlformats.org/officeDocument/2006/math">
                        <m:sSub>
                          <m:sSubPr>
                            <m:ctrlPr>
                              <a:rPr lang="en-US" sz="2000" b="0" i="1" smtClean="0">
                                <a:solidFill>
                                  <a:schemeClr val="tx1"/>
                                </a:solidFill>
                                <a:latin typeface="Cambria Math" panose="02040503050406030204" pitchFamily="18" charset="0"/>
                              </a:rPr>
                            </m:ctrlPr>
                          </m:sSubPr>
                          <m:e>
                            <m:r>
                              <a:rPr lang="en-US" sz="2000" b="0" i="1" smtClean="0">
                                <a:solidFill>
                                  <a:schemeClr val="tx1"/>
                                </a:solidFill>
                                <a:latin typeface="Cambria Math" panose="02040503050406030204" pitchFamily="18" charset="0"/>
                              </a:rPr>
                              <m:t>𝑇</m:t>
                            </m:r>
                          </m:e>
                          <m:sub>
                            <m:r>
                              <a:rPr lang="en-US" sz="2000" b="0" i="1" smtClean="0">
                                <a:solidFill>
                                  <a:schemeClr val="tx1"/>
                                </a:solidFill>
                                <a:latin typeface="Cambria Math" panose="02040503050406030204" pitchFamily="18" charset="0"/>
                              </a:rPr>
                              <m:t>𝑅𝑒𝑝𝑜𝑡𝑖𝑛𝑔</m:t>
                            </m:r>
                            <m:r>
                              <a:rPr lang="en-US" sz="2000" b="0" i="1" smtClean="0">
                                <a:solidFill>
                                  <a:schemeClr val="tx1"/>
                                </a:solidFill>
                                <a:latin typeface="Cambria Math" panose="02040503050406030204" pitchFamily="18" charset="0"/>
                              </a:rPr>
                              <m:t>_</m:t>
                            </m:r>
                            <m:r>
                              <a:rPr lang="en-US" sz="2000" b="0" i="1" smtClean="0">
                                <a:solidFill>
                                  <a:schemeClr val="tx1"/>
                                </a:solidFill>
                                <a:latin typeface="Cambria Math" panose="02040503050406030204" pitchFamily="18" charset="0"/>
                              </a:rPr>
                              <m:t>𝑃</m:t>
                            </m:r>
                          </m:sub>
                        </m:sSub>
                        <m:r>
                          <a:rPr lang="en-US" sz="2000" b="0" i="1" smtClean="0">
                            <a:solidFill>
                              <a:schemeClr val="tx1"/>
                            </a:solidFill>
                            <a:latin typeface="Cambria Math" panose="02040503050406030204" pitchFamily="18" charset="0"/>
                          </a:rPr>
                          <m:t>=</m:t>
                        </m:r>
                        <m:sSub>
                          <m:sSubPr>
                            <m:ctrlPr>
                              <a:rPr lang="en-US" sz="2000" b="0" i="1" smtClean="0">
                                <a:solidFill>
                                  <a:schemeClr val="tx1"/>
                                </a:solidFill>
                                <a:latin typeface="Cambria Math" panose="02040503050406030204" pitchFamily="18" charset="0"/>
                              </a:rPr>
                            </m:ctrlPr>
                          </m:sSubPr>
                          <m:e>
                            <m:r>
                              <a:rPr lang="en-US" sz="2000" b="0" i="1" smtClean="0">
                                <a:solidFill>
                                  <a:schemeClr val="tx1"/>
                                </a:solidFill>
                                <a:latin typeface="Cambria Math" panose="02040503050406030204" pitchFamily="18" charset="0"/>
                              </a:rPr>
                              <m:t>𝑇</m:t>
                            </m:r>
                          </m:e>
                          <m:sub>
                            <m:r>
                              <a:rPr lang="en-US" sz="2000" b="0" i="1" smtClean="0">
                                <a:solidFill>
                                  <a:schemeClr val="tx1"/>
                                </a:solidFill>
                                <a:latin typeface="Cambria Math" panose="02040503050406030204" pitchFamily="18" charset="0"/>
                              </a:rPr>
                              <m:t>𝑅</m:t>
                            </m:r>
                            <m:r>
                              <a:rPr lang="en-US" sz="2000" b="0" i="1" smtClean="0">
                                <a:solidFill>
                                  <a:schemeClr val="tx1"/>
                                </a:solidFill>
                                <a:latin typeface="Cambria Math" panose="02040503050406030204" pitchFamily="18" charset="0"/>
                              </a:rPr>
                              <m:t>−</m:t>
                            </m:r>
                            <m:r>
                              <a:rPr lang="en-US" sz="2000" b="0" i="1" smtClean="0">
                                <a:solidFill>
                                  <a:schemeClr val="tx1"/>
                                </a:solidFill>
                                <a:latin typeface="Cambria Math" panose="02040503050406030204" pitchFamily="18" charset="0"/>
                              </a:rPr>
                              <m:t>𝑇𝐹</m:t>
                            </m:r>
                          </m:sub>
                        </m:sSub>
                        <m:r>
                          <a:rPr lang="en-US" sz="2000" b="0" i="1" smtClean="0">
                            <a:solidFill>
                              <a:schemeClr val="tx1"/>
                            </a:solidFill>
                            <a:latin typeface="Cambria Math" panose="02040503050406030204" pitchFamily="18" charset="0"/>
                          </a:rPr>
                          <m:t>+</m:t>
                        </m:r>
                        <m:sSub>
                          <m:sSubPr>
                            <m:ctrlPr>
                              <a:rPr lang="en-US" sz="2000" b="0" i="1" smtClean="0">
                                <a:solidFill>
                                  <a:schemeClr val="tx1"/>
                                </a:solidFill>
                                <a:latin typeface="Cambria Math" panose="02040503050406030204" pitchFamily="18" charset="0"/>
                              </a:rPr>
                            </m:ctrlPr>
                          </m:sSubPr>
                          <m:e>
                            <m:r>
                              <a:rPr lang="en-US" sz="2000" b="0" i="1" smtClean="0">
                                <a:solidFill>
                                  <a:schemeClr val="tx1"/>
                                </a:solidFill>
                                <a:latin typeface="Cambria Math" panose="02040503050406030204" pitchFamily="18" charset="0"/>
                              </a:rPr>
                              <m:t>𝑇</m:t>
                            </m:r>
                          </m:e>
                          <m:sub>
                            <m:r>
                              <a:rPr lang="en-US" sz="2000" b="0" i="1" smtClean="0">
                                <a:solidFill>
                                  <a:schemeClr val="tx1"/>
                                </a:solidFill>
                                <a:latin typeface="Cambria Math" panose="02040503050406030204" pitchFamily="18" charset="0"/>
                              </a:rPr>
                              <m:t>𝑅𝑒𝑝𝑜𝑟𝑡</m:t>
                            </m:r>
                          </m:sub>
                        </m:sSub>
                        <m:r>
                          <a:rPr lang="en-US" sz="2000" b="0" i="1" smtClean="0">
                            <a:solidFill>
                              <a:schemeClr val="tx1"/>
                            </a:solidFill>
                            <a:latin typeface="Cambria Math" panose="02040503050406030204" pitchFamily="18" charset="0"/>
                          </a:rPr>
                          <m:t>+2</m:t>
                        </m:r>
                        <m:r>
                          <a:rPr lang="en-US" sz="2000" b="0" i="1" smtClean="0">
                            <a:solidFill>
                              <a:schemeClr val="tx1"/>
                            </a:solidFill>
                            <a:latin typeface="Cambria Math" panose="02040503050406030204" pitchFamily="18" charset="0"/>
                          </a:rPr>
                          <m:t>𝑆𝐼𝐹𝑆</m:t>
                        </m:r>
                      </m:oMath>
                    </m:oMathPara>
                  </a14:m>
                  <a:endParaRPr lang="en-US" sz="2000" dirty="0"/>
                </a:p>
              </p:txBody>
            </p:sp>
          </mc:Choice>
          <mc:Fallback>
            <p:sp>
              <p:nvSpPr>
                <p:cNvPr id="48" name="TextBox 47">
                  <a:extLst>
                    <a:ext uri="{FF2B5EF4-FFF2-40B4-BE49-F238E27FC236}">
                      <a16:creationId xmlns:a16="http://schemas.microsoft.com/office/drawing/2014/main" id="{8EAE671A-C225-D515-CBEA-9F629450AB5E}"/>
                    </a:ext>
                  </a:extLst>
                </p:cNvPr>
                <p:cNvSpPr txBox="1">
                  <a:spLocks noRot="1" noChangeAspect="1" noMove="1" noResize="1" noEditPoints="1" noAdjustHandles="1" noChangeArrowheads="1" noChangeShapeType="1" noTextEdit="1"/>
                </p:cNvSpPr>
                <p:nvPr/>
              </p:nvSpPr>
              <p:spPr>
                <a:xfrm>
                  <a:off x="6852448" y="5039671"/>
                  <a:ext cx="4284378" cy="332720"/>
                </a:xfrm>
                <a:prstGeom prst="rect">
                  <a:avLst/>
                </a:prstGeom>
                <a:blipFill>
                  <a:blip r:embed="rId6"/>
                  <a:stretch>
                    <a:fillRect l="-853" r="-569" b="-27778"/>
                  </a:stretch>
                </a:blipFill>
              </p:spPr>
              <p:txBody>
                <a:bodyPr/>
                <a:lstStyle/>
                <a:p>
                  <a:r>
                    <a:rPr lang="en-US">
                      <a:noFill/>
                    </a:rPr>
                    <a:t> </a:t>
                  </a:r>
                </a:p>
              </p:txBody>
            </p:sp>
          </mc:Fallback>
        </mc:AlternateContent>
      </p:grpSp>
    </p:spTree>
    <p:extLst>
      <p:ext uri="{BB962C8B-B14F-4D97-AF65-F5344CB8AC3E}">
        <p14:creationId xmlns:p14="http://schemas.microsoft.com/office/powerpoint/2010/main" val="49177382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xxxxrx Disregard Bits in TB-PPDU</Template>
  <TotalTime>0</TotalTime>
  <Words>1764</Words>
  <Application>Microsoft Office PowerPoint</Application>
  <PresentationFormat>Widescreen</PresentationFormat>
  <Paragraphs>307</Paragraphs>
  <Slides>25</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2" baseType="lpstr">
      <vt:lpstr>Areal</vt:lpstr>
      <vt:lpstr>Arial</vt:lpstr>
      <vt:lpstr>Calibri</vt:lpstr>
      <vt:lpstr>Cambria Math</vt:lpstr>
      <vt:lpstr>Times New Roman</vt:lpstr>
      <vt:lpstr>Office Theme</vt:lpstr>
      <vt:lpstr>Microsoft Word 97 - 2003 Document</vt:lpstr>
      <vt:lpstr>Follow up on NDP Transmission in TF Sounding Phase</vt:lpstr>
      <vt:lpstr>Abstract</vt:lpstr>
      <vt:lpstr>Recap of TF Sounding Phase</vt:lpstr>
      <vt:lpstr>Methods to Transmit R2I NDP in TF Sounding Phase </vt:lpstr>
      <vt:lpstr>Methods to Transmit R2I NDP in TF Sounding Phase </vt:lpstr>
      <vt:lpstr>Methods to Transmit R2I NDP in TF Sounding Phase </vt:lpstr>
      <vt:lpstr>Method 2a (Spatial Domain Multiplexing) - Pros</vt:lpstr>
      <vt:lpstr>Method 2a (Spatial Domain Multiplexing) - Cons</vt:lpstr>
      <vt:lpstr>Numerical Analysis – TB Measurement Instance Phases</vt:lpstr>
      <vt:lpstr>Method 2a Numerical Analysis (Polling Phase)</vt:lpstr>
      <vt:lpstr>Method 2a Numerical Analysis (TF Sounding Phase)</vt:lpstr>
      <vt:lpstr>Method 2a Numerical Analysis (Number of Responders)</vt:lpstr>
      <vt:lpstr>Method 2a Numerical Analysis </vt:lpstr>
      <vt:lpstr>Method 2b (Frequency Domain Multiplexing) - Pros</vt:lpstr>
      <vt:lpstr>Method 2b (Frequency Domain Multiplexing) - Cons</vt:lpstr>
      <vt:lpstr>A Comparison between Method 2a and Method 2b</vt:lpstr>
      <vt:lpstr>Conclusions</vt:lpstr>
      <vt:lpstr>SP 1</vt:lpstr>
      <vt:lpstr>References</vt:lpstr>
      <vt:lpstr>Trigger Frame Format</vt:lpstr>
      <vt:lpstr>CTS-to-Self</vt:lpstr>
      <vt:lpstr>HE TB Ranging NDP Format</vt:lpstr>
      <vt:lpstr>Non-HT Packet Structure</vt:lpstr>
      <vt:lpstr>TXTIME for HE Ranging NDP</vt:lpstr>
      <vt:lpstr>TXOP Limits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2022-06-27T18:10:16Z</dcterms:created>
  <dcterms:modified xsi:type="dcterms:W3CDTF">2022-06-27T18:58:02Z</dcterms:modified>
</cp:coreProperties>
</file>