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82" r:id="rId18"/>
    <p:sldId id="381" r:id="rId19"/>
    <p:sldId id="347" r:id="rId20"/>
    <p:sldId id="344" r:id="rId21"/>
    <p:sldId id="372" r:id="rId22"/>
    <p:sldId id="322"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802.11-22/0900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802.11-22/0900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802.11-22/0900</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802.11-22/0900</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802.11-22/09001r01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June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14,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2022-06-14</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409973476"/>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000414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June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June 14,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=mb2f1e4464d5692e322c6f0c7a6d6c2d3</a:t>
            </a:r>
          </a:p>
          <a:p>
            <a:endParaRPr lang="en-GB" sz="1600" dirty="0"/>
          </a:p>
          <a:p>
            <a:r>
              <a:rPr lang="en-GB" sz="1600" dirty="0"/>
              <a:t>Meeting number: 2340 691 2840</a:t>
            </a:r>
          </a:p>
          <a:p>
            <a:r>
              <a:rPr lang="en-GB" sz="1600" dirty="0"/>
              <a:t>Meeting password: wireless (94735377 from phones and video systems)</a:t>
            </a:r>
            <a:endParaRPr lang="en-GB" sz="1600" dirty="0">
              <a:highlight>
                <a:srgbClr val="FFFF00"/>
              </a:highlight>
            </a:endParaRP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June 2022</a:t>
            </a:r>
            <a:endParaRPr lang="en-GB" dirty="0"/>
          </a:p>
        </p:txBody>
      </p:sp>
      <p:graphicFrame>
        <p:nvGraphicFramePr>
          <p:cNvPr id="8" name="Content Placeholder 7">
            <a:extLst>
              <a:ext uri="{FF2B5EF4-FFF2-40B4-BE49-F238E27FC236}">
                <a16:creationId xmlns:a16="http://schemas.microsoft.com/office/drawing/2014/main" id="{CB76B1E3-1FEC-C9ED-8A70-7038DFFC9531}"/>
              </a:ext>
            </a:extLst>
          </p:cNvPr>
          <p:cNvGraphicFramePr>
            <a:graphicFrameLocks noGrp="1"/>
          </p:cNvGraphicFramePr>
          <p:nvPr>
            <p:ph idx="1"/>
            <p:extLst>
              <p:ext uri="{D42A27DB-BD31-4B8C-83A1-F6EECF244321}">
                <p14:modId xmlns:p14="http://schemas.microsoft.com/office/powerpoint/2010/main" val="2069411550"/>
              </p:ext>
            </p:extLst>
          </p:nvPr>
        </p:nvGraphicFramePr>
        <p:xfrm>
          <a:off x="685800" y="1640043"/>
          <a:ext cx="7770814" cy="3180227"/>
        </p:xfrm>
        <a:graphic>
          <a:graphicData uri="http://schemas.openxmlformats.org/drawingml/2006/table">
            <a:tbl>
              <a:tblPr>
                <a:tableStyleId>{5C22544A-7EE6-4342-B048-85BDC9FD1C3A}</a:tableStyleId>
              </a:tblPr>
              <a:tblGrid>
                <a:gridCol w="739943">
                  <a:extLst>
                    <a:ext uri="{9D8B030D-6E8A-4147-A177-3AD203B41FA5}">
                      <a16:colId xmlns:a16="http://schemas.microsoft.com/office/drawing/2014/main" val="1216112551"/>
                    </a:ext>
                  </a:extLst>
                </a:gridCol>
                <a:gridCol w="385564">
                  <a:extLst>
                    <a:ext uri="{9D8B030D-6E8A-4147-A177-3AD203B41FA5}">
                      <a16:colId xmlns:a16="http://schemas.microsoft.com/office/drawing/2014/main" val="1235921899"/>
                    </a:ext>
                  </a:extLst>
                </a:gridCol>
                <a:gridCol w="385564">
                  <a:extLst>
                    <a:ext uri="{9D8B030D-6E8A-4147-A177-3AD203B41FA5}">
                      <a16:colId xmlns:a16="http://schemas.microsoft.com/office/drawing/2014/main" val="3306693509"/>
                    </a:ext>
                  </a:extLst>
                </a:gridCol>
                <a:gridCol w="385564">
                  <a:extLst>
                    <a:ext uri="{9D8B030D-6E8A-4147-A177-3AD203B41FA5}">
                      <a16:colId xmlns:a16="http://schemas.microsoft.com/office/drawing/2014/main" val="629423924"/>
                    </a:ext>
                  </a:extLst>
                </a:gridCol>
                <a:gridCol w="2086581">
                  <a:extLst>
                    <a:ext uri="{9D8B030D-6E8A-4147-A177-3AD203B41FA5}">
                      <a16:colId xmlns:a16="http://schemas.microsoft.com/office/drawing/2014/main" val="4017058286"/>
                    </a:ext>
                  </a:extLst>
                </a:gridCol>
                <a:gridCol w="2086581">
                  <a:extLst>
                    <a:ext uri="{9D8B030D-6E8A-4147-A177-3AD203B41FA5}">
                      <a16:colId xmlns:a16="http://schemas.microsoft.com/office/drawing/2014/main" val="2019583512"/>
                    </a:ext>
                  </a:extLst>
                </a:gridCol>
                <a:gridCol w="1701017">
                  <a:extLst>
                    <a:ext uri="{9D8B030D-6E8A-4147-A177-3AD203B41FA5}">
                      <a16:colId xmlns:a16="http://schemas.microsoft.com/office/drawing/2014/main" val="66740465"/>
                    </a:ext>
                  </a:extLst>
                </a:gridCol>
              </a:tblGrid>
              <a:tr h="317639">
                <a:tc>
                  <a:txBody>
                    <a:bodyPr/>
                    <a:lstStyle/>
                    <a:p>
                      <a:pPr algn="l" fontAlgn="b"/>
                      <a:r>
                        <a:rPr lang="en-GB" sz="900" u="none" strike="noStrike">
                          <a:effectLst/>
                        </a:rPr>
                        <a:t>Discussion Order</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Notes</a:t>
                      </a:r>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2904625979"/>
                  </a:ext>
                </a:extLst>
              </a:tr>
              <a:tr h="147475">
                <a:tc>
                  <a:txBody>
                    <a:bodyPr/>
                    <a:lstStyle/>
                    <a:p>
                      <a:pPr algn="r" fontAlgn="b"/>
                      <a:r>
                        <a:rPr lang="en-GB" sz="900" u="none" strike="noStrike">
                          <a:effectLst/>
                        </a:rPr>
                        <a:t>20</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869</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Proposed Spec text for CR Part 3</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8508" marR="8508" marT="8508"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900" b="0" i="0" u="none" strike="noStrike" dirty="0">
                          <a:effectLst/>
                          <a:latin typeface="Arial" panose="020B0604020202020204" pitchFamily="34" charset="0"/>
                        </a:rPr>
                        <a:t>XL sheet – one </a:t>
                      </a:r>
                      <a:r>
                        <a:rPr lang="en-GB" sz="900" b="0" i="0" u="none" strike="noStrike" dirty="0" err="1">
                          <a:effectLst/>
                          <a:latin typeface="Arial" panose="020B0604020202020204" pitchFamily="34" charset="0"/>
                        </a:rPr>
                        <a:t>cid</a:t>
                      </a:r>
                      <a:r>
                        <a:rPr lang="en-GB" sz="900" b="0" i="0" u="none" strike="noStrike" dirty="0">
                          <a:effectLst/>
                          <a:latin typeface="Arial" panose="020B0604020202020204" pitchFamily="34" charset="0"/>
                        </a:rPr>
                        <a:t> ready4motion; one deferred</a:t>
                      </a:r>
                    </a:p>
                  </a:txBody>
                  <a:tcPr marL="8508" marR="8508" marT="8508" marB="0" anchor="b"/>
                </a:tc>
                <a:extLst>
                  <a:ext uri="{0D108BD9-81ED-4DB2-BD59-A6C34878D82A}">
                    <a16:rowId xmlns:a16="http://schemas.microsoft.com/office/drawing/2014/main" val="3378330473"/>
                  </a:ext>
                </a:extLst>
              </a:tr>
              <a:tr h="147475">
                <a:tc>
                  <a:txBody>
                    <a:bodyPr/>
                    <a:lstStyle/>
                    <a:p>
                      <a:pPr algn="r" fontAlgn="b"/>
                      <a:r>
                        <a:rPr lang="en-GB" sz="900" u="none" strike="noStrike">
                          <a:effectLst/>
                        </a:rPr>
                        <a:t>21</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868</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CR for Misc CIDs Part 3</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8508" marR="8508" marT="8508" marB="0" anchor="b"/>
                </a:tc>
                <a:tc>
                  <a:txBody>
                    <a:bodyPr/>
                    <a:lstStyle/>
                    <a:p>
                      <a:pPr algn="l" fontAlgn="b"/>
                      <a:endParaRPr lang="en-GB" sz="900" b="0" i="0" u="none" strike="noStrike" dirty="0">
                        <a:effectLst/>
                        <a:latin typeface="Arial" panose="020B0604020202020204" pitchFamily="34" charset="0"/>
                      </a:endParaRPr>
                    </a:p>
                  </a:txBody>
                  <a:tcPr marL="8508" marR="8508" marT="8508" marB="0" anchor="b"/>
                </a:tc>
                <a:extLst>
                  <a:ext uri="{0D108BD9-81ED-4DB2-BD59-A6C34878D82A}">
                    <a16:rowId xmlns:a16="http://schemas.microsoft.com/office/drawing/2014/main" val="594379121"/>
                  </a:ext>
                </a:extLst>
              </a:tr>
              <a:tr h="147475">
                <a:tc>
                  <a:txBody>
                    <a:bodyPr/>
                    <a:lstStyle/>
                    <a:p>
                      <a:pPr algn="r" fontAlgn="b"/>
                      <a:r>
                        <a:rPr lang="en-GB" sz="900" u="none" strike="noStrike" dirty="0">
                          <a:effectLst/>
                        </a:rPr>
                        <a:t>30</a:t>
                      </a:r>
                      <a:endParaRPr lang="en-GB" sz="900" b="0" i="0" u="none" strike="noStrike" dirty="0">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dirty="0">
                          <a:effectLst/>
                        </a:rPr>
                        <a:t>713</a:t>
                      </a:r>
                      <a:endParaRPr lang="en-GB" sz="900" b="0" i="0" u="none" strike="noStrike" dirty="0">
                        <a:effectLst/>
                        <a:latin typeface="Arial" panose="020B0604020202020204" pitchFamily="34" charset="0"/>
                      </a:endParaRPr>
                    </a:p>
                  </a:txBody>
                  <a:tcPr marL="8508" marR="8508" marT="8508" marB="0" anchor="b"/>
                </a:tc>
                <a:tc>
                  <a:txBody>
                    <a:bodyPr/>
                    <a:lstStyle/>
                    <a:p>
                      <a:pPr algn="r" fontAlgn="b"/>
                      <a:r>
                        <a:rPr lang="en-GB" sz="900" u="none" strike="noStrike">
                          <a:effectLst/>
                        </a:rPr>
                        <a:t>11</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Resolutions Assigned to Hitoshi</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b="0" i="0" u="none" strike="noStrike" dirty="0">
                          <a:effectLst/>
                          <a:latin typeface="Arial" panose="020B0604020202020204" pitchFamily="34" charset="0"/>
                        </a:rPr>
                        <a:t>XL sheet – updated with </a:t>
                      </a:r>
                      <a:r>
                        <a:rPr lang="en-GB" sz="900" b="0" i="0" u="none" strike="noStrike">
                          <a:effectLst/>
                          <a:latin typeface="Arial" panose="020B0604020202020204" pitchFamily="34" charset="0"/>
                        </a:rPr>
                        <a:t>CIDs marked as ready4motion</a:t>
                      </a:r>
                      <a:endParaRPr lang="en-GB" sz="900" b="0" i="0" u="none" strike="noStrike" dirty="0">
                        <a:effectLst/>
                        <a:latin typeface="Arial" panose="020B0604020202020204" pitchFamily="34" charset="0"/>
                      </a:endParaRPr>
                    </a:p>
                  </a:txBody>
                  <a:tcPr marL="8508" marR="8508" marT="8508" marB="0" anchor="b"/>
                </a:tc>
                <a:extLst>
                  <a:ext uri="{0D108BD9-81ED-4DB2-BD59-A6C34878D82A}">
                    <a16:rowId xmlns:a16="http://schemas.microsoft.com/office/drawing/2014/main" val="2076426027"/>
                  </a:ext>
                </a:extLst>
              </a:tr>
              <a:tr h="147475">
                <a:tc>
                  <a:txBody>
                    <a:bodyPr/>
                    <a:lstStyle/>
                    <a:p>
                      <a:pPr algn="r" fontAlgn="b"/>
                      <a:r>
                        <a:rPr lang="en-GB" sz="900" u="none" strike="noStrike">
                          <a:effectLst/>
                        </a:rPr>
                        <a:t>31</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772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dirty="0">
                          <a:effectLst/>
                        </a:rPr>
                        <a:t>Resolutions for Figures</a:t>
                      </a:r>
                      <a:endParaRPr lang="en-GB" sz="900" b="0" i="0" u="none" strike="noStrike" dirty="0">
                        <a:effectLst/>
                        <a:latin typeface="Arial" panose="020B0604020202020204" pitchFamily="34" charset="0"/>
                      </a:endParaRPr>
                    </a:p>
                  </a:txBody>
                  <a:tcPr marL="8508" marR="8508" marT="8508"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8508" marR="8508" marT="8508" marB="0" anchor="b"/>
                </a:tc>
                <a:tc>
                  <a:txBody>
                    <a:bodyPr/>
                    <a:lstStyle/>
                    <a:p>
                      <a:pPr algn="l" fontAlgn="b"/>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711427502"/>
                  </a:ext>
                </a:extLst>
              </a:tr>
              <a:tr h="280770">
                <a:tc>
                  <a:txBody>
                    <a:bodyPr/>
                    <a:lstStyle/>
                    <a:p>
                      <a:pPr algn="r" fontAlgn="b"/>
                      <a:r>
                        <a:rPr lang="en-GB" sz="900" u="none" strike="noStrike">
                          <a:effectLst/>
                        </a:rPr>
                        <a:t>32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dirty="0">
                          <a:effectLst/>
                        </a:rPr>
                        <a:t>867</a:t>
                      </a:r>
                      <a:endParaRPr lang="en-GB" sz="900" b="0" i="0" u="none" strike="noStrike" dirty="0">
                        <a:effectLst/>
                        <a:latin typeface="Arial" panose="020B0604020202020204" pitchFamily="34" charset="0"/>
                      </a:endParaRPr>
                    </a:p>
                  </a:txBody>
                  <a:tcPr marL="8508" marR="8508" marT="8508"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dirty="0">
                          <a:effectLst/>
                        </a:rPr>
                        <a:t>Proposed Resolution Text for Clause 4.3.31.2.4</a:t>
                      </a:r>
                      <a:endParaRPr lang="en-GB" sz="900" b="0" i="0" u="none" strike="noStrike" dirty="0">
                        <a:effectLst/>
                        <a:latin typeface="Arial" panose="020B0604020202020204" pitchFamily="34" charset="0"/>
                      </a:endParaRPr>
                    </a:p>
                  </a:txBody>
                  <a:tcPr marL="8508" marR="8508" marT="8508"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8508" marR="8508" marT="8508" marB="0" anchor="b"/>
                </a:tc>
                <a:tc>
                  <a:txBody>
                    <a:bodyPr/>
                    <a:lstStyle/>
                    <a:p>
                      <a:pPr algn="l" fontAlgn="b"/>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2210190948"/>
                  </a:ext>
                </a:extLst>
              </a:tr>
              <a:tr h="280770">
                <a:tc>
                  <a:txBody>
                    <a:bodyPr/>
                    <a:lstStyle/>
                    <a:p>
                      <a:pPr algn="r" fontAlgn="b"/>
                      <a:r>
                        <a:rPr lang="en-GB" sz="900" u="none" strike="noStrike">
                          <a:effectLst/>
                        </a:rPr>
                        <a:t>33</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746</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4</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Proposed Resolution Text for Clause 11.55.3.2</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8508" marR="8508" marT="8508" marB="0" anchor="b"/>
                </a:tc>
                <a:tc>
                  <a:txBody>
                    <a:bodyPr/>
                    <a:lstStyle/>
                    <a:p>
                      <a:pPr algn="l" fontAlgn="b"/>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2919569648"/>
                  </a:ext>
                </a:extLst>
              </a:tr>
              <a:tr h="147475">
                <a:tc>
                  <a:txBody>
                    <a:bodyPr/>
                    <a:lstStyle/>
                    <a:p>
                      <a:pPr algn="r" fontAlgn="b"/>
                      <a:r>
                        <a:rPr lang="en-GB" sz="900" u="none" strike="noStrike">
                          <a:effectLst/>
                        </a:rPr>
                        <a:t>34</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890</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dirty="0">
                          <a:effectLst/>
                        </a:rPr>
                        <a:t>0</a:t>
                      </a:r>
                      <a:endParaRPr lang="en-GB" sz="900" b="0" i="0" u="none" strike="noStrike" dirty="0">
                        <a:effectLst/>
                        <a:latin typeface="Arial" panose="020B0604020202020204" pitchFamily="34" charset="0"/>
                      </a:endParaRPr>
                    </a:p>
                  </a:txBody>
                  <a:tcPr marL="8508" marR="8508" marT="8508" marB="0" anchor="b"/>
                </a:tc>
                <a:tc>
                  <a:txBody>
                    <a:bodyPr/>
                    <a:lstStyle/>
                    <a:p>
                      <a:pPr algn="l" fontAlgn="b"/>
                      <a:r>
                        <a:rPr lang="en-GB" sz="900" u="none" strike="noStrike" dirty="0">
                          <a:effectLst/>
                        </a:rPr>
                        <a:t>Proposed Resolution Text for CID 3084</a:t>
                      </a:r>
                      <a:endParaRPr lang="en-GB" sz="900" b="0" i="0" u="none" strike="noStrike" dirty="0">
                        <a:effectLst/>
                        <a:latin typeface="Arial" panose="020B0604020202020204" pitchFamily="34" charset="0"/>
                      </a:endParaRPr>
                    </a:p>
                  </a:txBody>
                  <a:tcPr marL="8508" marR="8508" marT="8508" marB="0" anchor="b"/>
                </a:tc>
                <a:tc>
                  <a:txBody>
                    <a:bodyPr/>
                    <a:lstStyle/>
                    <a:p>
                      <a:pPr algn="l" fontAlgn="b"/>
                      <a:r>
                        <a:rPr lang="en-GB" sz="900" u="none" strike="noStrike" dirty="0">
                          <a:effectLst/>
                        </a:rPr>
                        <a:t>Hitoshi Morioka (SRC Software)</a:t>
                      </a:r>
                      <a:endParaRPr lang="en-GB" sz="900" b="0" i="0" u="none" strike="noStrike" dirty="0">
                        <a:effectLst/>
                        <a:latin typeface="Arial" panose="020B0604020202020204" pitchFamily="34" charset="0"/>
                      </a:endParaRPr>
                    </a:p>
                  </a:txBody>
                  <a:tcPr marL="8508" marR="8508" marT="8508" marB="0" anchor="b"/>
                </a:tc>
                <a:tc>
                  <a:txBody>
                    <a:bodyPr/>
                    <a:lstStyle/>
                    <a:p>
                      <a:pPr algn="l" fontAlgn="b"/>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223717003"/>
                  </a:ext>
                </a:extLst>
              </a:tr>
              <a:tr h="147475">
                <a:tc>
                  <a:txBody>
                    <a:bodyPr/>
                    <a:lstStyle/>
                    <a:p>
                      <a:pPr algn="r" fontAlgn="b"/>
                      <a:r>
                        <a:rPr lang="en-GB" sz="900" u="none" strike="noStrike" dirty="0">
                          <a:effectLst/>
                        </a:rPr>
                        <a:t>35</a:t>
                      </a:r>
                      <a:endParaRPr lang="en-GB" sz="900" b="0" i="0" u="none" strike="noStrike" dirty="0">
                        <a:effectLst/>
                        <a:latin typeface="Arial" panose="020B0604020202020204" pitchFamily="34" charset="0"/>
                      </a:endParaRPr>
                    </a:p>
                  </a:txBody>
                  <a:tcPr marL="8508" marR="8508" marT="8508" marB="0" anchor="b"/>
                </a:tc>
                <a:tc>
                  <a:txBody>
                    <a:bodyPr/>
                    <a:lstStyle/>
                    <a:p>
                      <a:pPr algn="r" fontAlgn="b"/>
                      <a:r>
                        <a:rPr lang="en-GB" sz="900" u="none" strike="noStrike" dirty="0">
                          <a:effectLst/>
                        </a:rPr>
                        <a:t>2022</a:t>
                      </a:r>
                      <a:endParaRPr lang="en-GB" sz="900" b="0" i="0" u="none" strike="noStrike" dirty="0">
                        <a:effectLst/>
                        <a:latin typeface="Arial" panose="020B0604020202020204" pitchFamily="34" charset="0"/>
                      </a:endParaRPr>
                    </a:p>
                  </a:txBody>
                  <a:tcPr marL="8508" marR="8508" marT="8508" marB="0" anchor="b"/>
                </a:tc>
                <a:tc>
                  <a:txBody>
                    <a:bodyPr/>
                    <a:lstStyle/>
                    <a:p>
                      <a:pPr algn="r" fontAlgn="b"/>
                      <a:r>
                        <a:rPr lang="en-GB" sz="900" u="none" strike="noStrike" dirty="0">
                          <a:effectLst/>
                        </a:rPr>
                        <a:t>770</a:t>
                      </a:r>
                      <a:endParaRPr lang="en-GB" sz="900" b="0" i="0" u="none" strike="noStrike" dirty="0">
                        <a:effectLst/>
                        <a:latin typeface="Arial" panose="020B0604020202020204" pitchFamily="34" charset="0"/>
                      </a:endParaRPr>
                    </a:p>
                  </a:txBody>
                  <a:tcPr marL="8508" marR="8508" marT="8508" marB="0" anchor="b"/>
                </a:tc>
                <a:tc>
                  <a:txBody>
                    <a:bodyPr/>
                    <a:lstStyle/>
                    <a:p>
                      <a:pPr algn="r" fontAlgn="b"/>
                      <a:r>
                        <a:rPr lang="en-GB" sz="900" u="none" strike="noStrike" dirty="0">
                          <a:effectLst/>
                        </a:rPr>
                        <a:t>1</a:t>
                      </a:r>
                      <a:endParaRPr lang="en-GB" sz="900" b="0" i="0" u="none" strike="noStrike" dirty="0">
                        <a:effectLst/>
                        <a:latin typeface="Arial" panose="020B0604020202020204" pitchFamily="34" charset="0"/>
                      </a:endParaRPr>
                    </a:p>
                  </a:txBody>
                  <a:tcPr marL="8508" marR="8508" marT="8508" marB="0" anchor="b"/>
                </a:tc>
                <a:tc>
                  <a:txBody>
                    <a:bodyPr/>
                    <a:lstStyle/>
                    <a:p>
                      <a:pPr algn="l" fontAlgn="b"/>
                      <a:endParaRPr lang="en-GB" sz="900" b="0" i="0" u="none" strike="noStrike" dirty="0">
                        <a:effectLst/>
                        <a:latin typeface="Arial" panose="020B0604020202020204" pitchFamily="34" charset="0"/>
                      </a:endParaRPr>
                    </a:p>
                  </a:txBody>
                  <a:tcPr marL="8508" marR="8508" marT="8508" marB="0" anchor="b"/>
                </a:tc>
                <a:tc gridSpan="2">
                  <a:txBody>
                    <a:bodyPr/>
                    <a:lstStyle/>
                    <a:p>
                      <a:pPr algn="l" fontAlgn="b"/>
                      <a:r>
                        <a:rPr lang="en-GB" sz="900" u="none" strike="noStrike" dirty="0">
                          <a:effectLst/>
                        </a:rPr>
                        <a:t>Hitoshi Morioka (SRC Software)</a:t>
                      </a:r>
                      <a:endParaRPr lang="en-GB" sz="900" b="0" i="0" u="none" strike="noStrike" dirty="0">
                        <a:effectLst/>
                        <a:latin typeface="Arial" panose="020B0604020202020204" pitchFamily="34" charset="0"/>
                      </a:endParaRPr>
                    </a:p>
                  </a:txBody>
                  <a:tcPr marL="8508" marR="8508" marT="8508" marB="0" anchor="b"/>
                </a:tc>
                <a:tc hMerge="1">
                  <a:txBody>
                    <a:bodyPr/>
                    <a:lstStyle/>
                    <a:p>
                      <a:endParaRPr lang="en-US"/>
                    </a:p>
                  </a:txBody>
                  <a:tcPr/>
                </a:tc>
                <a:extLst>
                  <a:ext uri="{0D108BD9-81ED-4DB2-BD59-A6C34878D82A}">
                    <a16:rowId xmlns:a16="http://schemas.microsoft.com/office/drawing/2014/main" val="3773153077"/>
                  </a:ext>
                </a:extLst>
              </a:tr>
              <a:tr h="147475">
                <a:tc>
                  <a:txBody>
                    <a:bodyPr/>
                    <a:lstStyle/>
                    <a:p>
                      <a:pPr algn="r" fontAlgn="b"/>
                      <a:r>
                        <a:rPr lang="en-GB" sz="900" u="none" strike="noStrike" dirty="0">
                          <a:effectLst/>
                        </a:rPr>
                        <a:t>40</a:t>
                      </a:r>
                      <a:endParaRPr lang="en-GB" sz="900" b="0" i="0" u="none" strike="noStrike" dirty="0">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899</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Excel CIDs 3019 3157 3058 3056</a:t>
                      </a:r>
                      <a:endParaRPr lang="en-GB" sz="900" b="0" i="0" u="none" strike="noStrike">
                        <a:effectLst/>
                        <a:latin typeface="Arial" panose="020B0604020202020204" pitchFamily="34" charset="0"/>
                      </a:endParaRPr>
                    </a:p>
                  </a:txBody>
                  <a:tcPr marL="8508" marR="8508" marT="8508" marB="0" anchor="b"/>
                </a:tc>
                <a:tc gridSpan="2">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8508" marR="8508" marT="8508" marB="0" anchor="b"/>
                </a:tc>
                <a:tc hMerge="1">
                  <a:txBody>
                    <a:bodyPr/>
                    <a:lstStyle/>
                    <a:p>
                      <a:endParaRPr lang="en-US"/>
                    </a:p>
                  </a:txBody>
                  <a:tcPr/>
                </a:tc>
                <a:extLst>
                  <a:ext uri="{0D108BD9-81ED-4DB2-BD59-A6C34878D82A}">
                    <a16:rowId xmlns:a16="http://schemas.microsoft.com/office/drawing/2014/main" val="2561193013"/>
                  </a:ext>
                </a:extLst>
              </a:tr>
              <a:tr h="147475">
                <a:tc>
                  <a:txBody>
                    <a:bodyPr/>
                    <a:lstStyle/>
                    <a:p>
                      <a:pPr algn="r" fontAlgn="b"/>
                      <a:r>
                        <a:rPr lang="en-GB" sz="900" u="none" strike="noStrike">
                          <a:effectLst/>
                        </a:rPr>
                        <a:t>41</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893</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Word_CIDs_3157_3058_3056</a:t>
                      </a:r>
                      <a:endParaRPr lang="en-GB" sz="900" b="0" i="0" u="none" strike="noStrike">
                        <a:effectLst/>
                        <a:latin typeface="Arial" panose="020B0604020202020204" pitchFamily="34" charset="0"/>
                      </a:endParaRPr>
                    </a:p>
                  </a:txBody>
                  <a:tcPr marL="8508" marR="8508" marT="8508" marB="0" anchor="b"/>
                </a:tc>
                <a:tc gridSpan="2">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8508" marR="8508" marT="8508" marB="0" anchor="b"/>
                </a:tc>
                <a:tc hMerge="1">
                  <a:txBody>
                    <a:bodyPr/>
                    <a:lstStyle/>
                    <a:p>
                      <a:endParaRPr lang="en-US"/>
                    </a:p>
                  </a:txBody>
                  <a:tcPr/>
                </a:tc>
                <a:extLst>
                  <a:ext uri="{0D108BD9-81ED-4DB2-BD59-A6C34878D82A}">
                    <a16:rowId xmlns:a16="http://schemas.microsoft.com/office/drawing/2014/main" val="4284366244"/>
                  </a:ext>
                </a:extLst>
              </a:tr>
              <a:tr h="280770">
                <a:tc>
                  <a:txBody>
                    <a:bodyPr/>
                    <a:lstStyle/>
                    <a:p>
                      <a:pPr algn="r" fontAlgn="b"/>
                      <a:r>
                        <a:rPr lang="en-GB" sz="900" u="none" strike="noStrike">
                          <a:effectLst/>
                        </a:rPr>
                        <a:t>42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892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Word_Comment_3019</a:t>
                      </a:r>
                      <a:endParaRPr lang="en-GB" sz="900" b="0" i="0" u="none" strike="noStrike">
                        <a:effectLst/>
                        <a:latin typeface="Arial" panose="020B0604020202020204" pitchFamily="34" charset="0"/>
                      </a:endParaRPr>
                    </a:p>
                  </a:txBody>
                  <a:tcPr marL="8508" marR="8508" marT="8508" marB="0" anchor="b"/>
                </a:tc>
                <a:tc gridSpan="2">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8508" marR="8508" marT="8508" marB="0" anchor="b"/>
                </a:tc>
                <a:tc hMerge="1">
                  <a:txBody>
                    <a:bodyPr/>
                    <a:lstStyle/>
                    <a:p>
                      <a:endParaRPr lang="en-US"/>
                    </a:p>
                  </a:txBody>
                  <a:tcPr/>
                </a:tc>
                <a:extLst>
                  <a:ext uri="{0D108BD9-81ED-4DB2-BD59-A6C34878D82A}">
                    <a16:rowId xmlns:a16="http://schemas.microsoft.com/office/drawing/2014/main" val="1024479227"/>
                  </a:ext>
                </a:extLst>
              </a:tr>
              <a:tr h="280770">
                <a:tc>
                  <a:txBody>
                    <a:bodyPr/>
                    <a:lstStyle/>
                    <a:p>
                      <a:pPr algn="r" fontAlgn="b"/>
                      <a:r>
                        <a:rPr lang="en-GB" sz="900" u="none" strike="noStrike">
                          <a:effectLst/>
                        </a:rPr>
                        <a:t>50</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733</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6</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LB264 - Resolution for CIDs assigned to Abhi</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Abhishek Patil (Qualcomm)</a:t>
                      </a:r>
                      <a:endParaRPr lang="en-GB" sz="900" b="0" i="0" u="none" strike="noStrike">
                        <a:effectLst/>
                        <a:latin typeface="Arial" panose="020B0604020202020204" pitchFamily="34" charset="0"/>
                      </a:endParaRPr>
                    </a:p>
                  </a:txBody>
                  <a:tcPr marL="8508" marR="8508" marT="8508" marB="0" anchor="b"/>
                </a:tc>
                <a:tc>
                  <a:txBody>
                    <a:bodyPr/>
                    <a:lstStyle/>
                    <a:p>
                      <a:endParaRPr lang="en-US"/>
                    </a:p>
                  </a:txBody>
                  <a:tcPr marL="8508" marR="8508" marT="8508" marB="0" anchor="b"/>
                </a:tc>
                <a:extLst>
                  <a:ext uri="{0D108BD9-81ED-4DB2-BD59-A6C34878D82A}">
                    <a16:rowId xmlns:a16="http://schemas.microsoft.com/office/drawing/2014/main" val="534959864"/>
                  </a:ext>
                </a:extLst>
              </a:tr>
              <a:tr h="147475">
                <a:tc>
                  <a:txBody>
                    <a:bodyPr/>
                    <a:lstStyle/>
                    <a:p>
                      <a:pPr algn="r" fontAlgn="b"/>
                      <a:r>
                        <a:rPr lang="en-GB" sz="900" u="none" strike="noStrike">
                          <a:effectLst/>
                        </a:rPr>
                        <a:t>51</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715</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9</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LB264 - Resolution for CIDs assigned to Abhi</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dirty="0">
                          <a:effectLst/>
                        </a:rPr>
                        <a:t>Abhishek Patil (Qualcomm)</a:t>
                      </a:r>
                      <a:endParaRPr lang="en-GB" sz="900" b="0" i="0" u="none" strike="noStrike" dirty="0">
                        <a:effectLst/>
                        <a:latin typeface="Arial" panose="020B0604020202020204" pitchFamily="34" charset="0"/>
                      </a:endParaRPr>
                    </a:p>
                  </a:txBody>
                  <a:tcPr marL="8508" marR="8508" marT="8508" marB="0" anchor="b"/>
                </a:tc>
                <a:tc>
                  <a:txBody>
                    <a:bodyPr/>
                    <a:lstStyle/>
                    <a:p>
                      <a:endParaRPr lang="en-US" dirty="0"/>
                    </a:p>
                  </a:txBody>
                  <a:tcPr marL="8508" marR="8508" marT="8508" marB="0" anchor="b"/>
                </a:tc>
                <a:extLst>
                  <a:ext uri="{0D108BD9-81ED-4DB2-BD59-A6C34878D82A}">
                    <a16:rowId xmlns:a16="http://schemas.microsoft.com/office/drawing/2014/main" val="3307174486"/>
                  </a:ext>
                </a:extLst>
              </a:tr>
            </a:tbl>
          </a:graphicData>
        </a:graphic>
      </p:graphicFrame>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4566</TotalTime>
  <Words>2333</Words>
  <Application>Microsoft Macintosh PowerPoint</Application>
  <PresentationFormat>On-screen Show (16:9)</PresentationFormat>
  <Paragraphs>312</Paragraphs>
  <Slides>24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Document</vt:lpstr>
      <vt:lpstr>Agenda TGbc Telco June 14,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435</cp:revision>
  <cp:lastPrinted>1601-01-01T00:00:00Z</cp:lastPrinted>
  <dcterms:created xsi:type="dcterms:W3CDTF">2020-02-25T15:01:23Z</dcterms:created>
  <dcterms:modified xsi:type="dcterms:W3CDTF">2022-06-14T15:03:33Z</dcterms:modified>
  <cp:category/>
</cp:coreProperties>
</file>