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311" r:id="rId18"/>
    <p:sldId id="297" r:id="rId19"/>
    <p:sldId id="310" r:id="rId20"/>
    <p:sldId id="296" r:id="rId21"/>
    <p:sldId id="307" r:id="rId22"/>
    <p:sldId id="295"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158" d="100"/>
          <a:sy n="158" d="100"/>
        </p:scale>
        <p:origin x="162" y="18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21</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802.11-22/0897r1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June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894-00-00bh-irma-3-presentation.pptx" TargetMode="External"/><Relationship Id="rId3" Type="http://schemas.openxmlformats.org/officeDocument/2006/relationships/hyperlink" Target="https://mentor.ieee.org/802.11/dcn/21/11-21-0332-36-00bh-issues-tracking.docx" TargetMode="External"/><Relationship Id="rId7" Type="http://schemas.openxmlformats.org/officeDocument/2006/relationships/hyperlink" Target="https://mentor.ieee.org/802.11/dcn/22/11-22-0737-03-00bh-maad-mac-outline.pptx" TargetMode="External"/><Relationship Id="rId12" Type="http://schemas.openxmlformats.org/officeDocument/2006/relationships/hyperlink" Target="https://mentor.ieee.org/802.11/dcn/22/11-22-0435-01-00bh-open-issues-from-issues-tracking.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753-02-00bh-irma-new.pptx" TargetMode="External"/><Relationship Id="rId11" Type="http://schemas.openxmlformats.org/officeDocument/2006/relationships/hyperlink" Target="https://mentor.ieee.org/802.11/dcn/22/11-22-0888-01-00bh-proposed-text-for-rule-based-random-mac-identification.docx" TargetMode="External"/><Relationship Id="rId5" Type="http://schemas.openxmlformats.org/officeDocument/2006/relationships/hyperlink" Target="https://mentor.ieee.org/802.11/dcn/22/11-22-0755-02-00bh-irm-new-text.docx" TargetMode="External"/><Relationship Id="rId10" Type="http://schemas.openxmlformats.org/officeDocument/2006/relationships/hyperlink" Target="https://mentor.ieee.org/802.11/dcn/22/11-22-0818-03-00bh-use-case-further-discussion-and-rule-based-random-mac-identification-proposal.pptx" TargetMode="External"/><Relationship Id="rId4" Type="http://schemas.openxmlformats.org/officeDocument/2006/relationships/hyperlink" Target="https://mentor.ieee.org/802.11/dcn/22/11-22-0427-06-00bh-maad-mac-2-text.docx" TargetMode="External"/><Relationship Id="rId9" Type="http://schemas.openxmlformats.org/officeDocument/2006/relationships/hyperlink" Target="https://mentor.ieee.org/802.11/dcn/22/11-22-0895-01-00bh-draft-text-irma-3.doc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26" Type="http://schemas.openxmlformats.org/officeDocument/2006/relationships/hyperlink" Target="https://mentor.ieee.org/802.11/dcn/22/11-22-0473-00-00bh-rule-based-random-mac-sta-identification.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157-03-00bh-mac-address-designation-maad.ppt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5" Type="http://schemas.openxmlformats.org/officeDocument/2006/relationships/hyperlink" Target="https://mentor.ieee.org/802.11/dcn/22/11-22-0427-05-00bh-maad-mac-2-text.docx" TargetMode="External"/><Relationship Id="rId2" Type="http://schemas.openxmlformats.org/officeDocument/2006/relationships/notesSlide" Target="../notesSlides/notesSlide8.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8-03-00bh-sta-generated-device-i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24" Type="http://schemas.openxmlformats.org/officeDocument/2006/relationships/hyperlink" Target="https://mentor.ieee.org/802.11/dcn/22/11-22-0424-01-00bh-maad-mac-2-presentation.ppt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23" Type="http://schemas.openxmlformats.org/officeDocument/2006/relationships/hyperlink" Target="https://mentor.ieee.org/802.11/dcn/22/11-22-0187-02-00bh-network-generated-device-id.doc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482-01-00bh-annex-for-opaque-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301-02-00bh-maad-mac-text.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TGbh-agenda-2022-June-14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63"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14 June 2022</a:t>
            </a:r>
            <a:endParaRPr lang="en-GB" sz="3600" dirty="0"/>
          </a:p>
        </p:txBody>
      </p:sp>
      <p:sp>
        <p:nvSpPr>
          <p:cNvPr id="4098" name="Rectangle 2"/>
          <p:cNvSpPr>
            <a:spLocks noGrp="1" noChangeArrowheads="1"/>
          </p:cNvSpPr>
          <p:nvPr>
            <p:ph idx="1"/>
          </p:nvPr>
        </p:nvSpPr>
        <p:spPr>
          <a:xfrm>
            <a:off x="533400" y="1296986"/>
            <a:ext cx="11201400" cy="5178428"/>
          </a:xfrm>
          <a:ln/>
        </p:spPr>
        <p:txBody>
          <a:bodyPr/>
          <a:lstStyle/>
          <a:p>
            <a:pPr marL="457200" indent="-457200">
              <a:lnSpc>
                <a:spcPct val="90000"/>
              </a:lnSpc>
              <a:spcBef>
                <a:spcPts val="0"/>
              </a:spcBef>
              <a:spcAft>
                <a:spcPts val="0"/>
              </a:spcAft>
              <a:buFont typeface="Arial" panose="020B0604020202020204" pitchFamily="34" charset="0"/>
              <a:buChar char="•"/>
              <a:defRPr/>
            </a:pPr>
            <a:r>
              <a:rPr lang="en-US" dirty="0"/>
              <a:t>Secretary volunteer?</a:t>
            </a:r>
          </a:p>
          <a:p>
            <a:pPr marL="457200" indent="-457200">
              <a:lnSpc>
                <a:spcPct val="90000"/>
              </a:lnSpc>
              <a:spcBef>
                <a:spcPts val="0"/>
              </a:spcBef>
              <a:spcAft>
                <a:spcPts val="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0"/>
              </a:spcAft>
              <a:buFont typeface="Arial" panose="020B0604020202020204" pitchFamily="34" charset="0"/>
              <a:buChar char="•"/>
              <a:defRPr/>
            </a:pPr>
            <a:r>
              <a:rPr lang="en-US" dirty="0"/>
              <a:t>Reminder Comment Collection on D0.2 closes June 29</a:t>
            </a:r>
          </a:p>
          <a:p>
            <a:pPr marL="457200" indent="-457200">
              <a:lnSpc>
                <a:spcPct val="90000"/>
              </a:lnSpc>
              <a:spcBef>
                <a:spcPts val="0"/>
              </a:spcBef>
              <a:spcAft>
                <a:spcPts val="0"/>
              </a:spcAft>
              <a:buFont typeface="Arial" panose="020B0604020202020204" pitchFamily="34" charset="0"/>
              <a:buChar char="•"/>
              <a:defRPr/>
            </a:pPr>
            <a:r>
              <a:rPr lang="en-US" dirty="0"/>
              <a:t>Issues Tracking: </a:t>
            </a:r>
            <a:r>
              <a:rPr lang="en-US" b="0" dirty="0">
                <a:hlinkClick r:id="rId3"/>
              </a:rPr>
              <a:t>11-21/0332r30</a:t>
            </a:r>
            <a:r>
              <a:rPr lang="en-US" b="0" dirty="0"/>
              <a:t> </a:t>
            </a:r>
            <a:endParaRPr lang="en-US" sz="2400" dirty="0"/>
          </a:p>
          <a:p>
            <a:pPr marL="457200" indent="-457200">
              <a:lnSpc>
                <a:spcPct val="90000"/>
              </a:lnSpc>
              <a:spcBef>
                <a:spcPts val="0"/>
              </a:spcBef>
              <a:spcAft>
                <a:spcPts val="0"/>
              </a:spcAft>
              <a:buFont typeface="Arial" panose="020B0604020202020204" pitchFamily="34" charset="0"/>
              <a:buChar char="•"/>
              <a:defRPr/>
            </a:pPr>
            <a:r>
              <a:rPr lang="en-US" dirty="0"/>
              <a:t>Contributions (slide 16) </a:t>
            </a:r>
          </a:p>
          <a:p>
            <a:pPr marL="457200" indent="-457200">
              <a:lnSpc>
                <a:spcPct val="90000"/>
              </a:lnSpc>
              <a:spcBef>
                <a:spcPts val="0"/>
              </a:spcBef>
              <a:spcAft>
                <a:spcPts val="0"/>
              </a:spcAft>
              <a:buFont typeface="Arial" panose="020B0604020202020204" pitchFamily="34" charset="0"/>
              <a:buChar char="•"/>
              <a:defRPr/>
            </a:pPr>
            <a:r>
              <a:rPr lang="en-US" dirty="0"/>
              <a:t>Timeline review</a:t>
            </a:r>
          </a:p>
          <a:p>
            <a:pPr marL="457200" indent="-457200">
              <a:lnSpc>
                <a:spcPct val="90000"/>
              </a:lnSpc>
              <a:spcBef>
                <a:spcPts val="0"/>
              </a:spcBef>
              <a:spcAft>
                <a:spcPts val="0"/>
              </a:spcAft>
              <a:buFont typeface="Arial" panose="020B0604020202020204" pitchFamily="34" charset="0"/>
              <a:buChar char="•"/>
              <a:defRPr/>
            </a:pPr>
            <a:r>
              <a:rPr lang="en-US" dirty="0"/>
              <a:t>WBA liaison response</a:t>
            </a:r>
          </a:p>
          <a:p>
            <a:pPr marL="457200" indent="-457200">
              <a:lnSpc>
                <a:spcPct val="90000"/>
              </a:lnSpc>
              <a:spcBef>
                <a:spcPts val="0"/>
              </a:spcBef>
              <a:spcAft>
                <a:spcPts val="0"/>
              </a:spcAft>
              <a:buFont typeface="Arial" panose="020B0604020202020204" pitchFamily="34" charset="0"/>
              <a:buChar char="•"/>
              <a:defRPr/>
            </a:pPr>
            <a:r>
              <a:rPr lang="en-US" dirty="0"/>
              <a:t>Next meetings: </a:t>
            </a:r>
          </a:p>
          <a:p>
            <a:pPr marL="857250" lvl="1" indent="-457200">
              <a:lnSpc>
                <a:spcPct val="90000"/>
              </a:lnSpc>
              <a:spcBef>
                <a:spcPts val="0"/>
              </a:spcBef>
              <a:spcAft>
                <a:spcPts val="0"/>
              </a:spcAft>
              <a:buFont typeface="Arial" panose="020B0604020202020204" pitchFamily="34" charset="0"/>
              <a:buChar char="•"/>
              <a:defRPr/>
            </a:pPr>
            <a:r>
              <a:rPr lang="en-US" dirty="0"/>
              <a:t>June 21, 10:00 ET, 2 hours</a:t>
            </a:r>
          </a:p>
          <a:p>
            <a:pPr marL="857250" lvl="1" indent="-457200">
              <a:lnSpc>
                <a:spcPct val="90000"/>
              </a:lnSpc>
              <a:spcBef>
                <a:spcPts val="0"/>
              </a:spcBef>
              <a:spcAft>
                <a:spcPts val="0"/>
              </a:spcAft>
              <a:buFont typeface="Arial" panose="020B0604020202020204" pitchFamily="34" charset="0"/>
              <a:buChar char="•"/>
              <a:defRPr/>
            </a:pPr>
            <a:r>
              <a:rPr lang="en-US" dirty="0"/>
              <a:t>June 28, 10:00 ET, 2 hours</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a:t>
            </a:r>
            <a:endParaRPr lang="en-GB" sz="3600" dirty="0"/>
          </a:p>
        </p:txBody>
      </p:sp>
      <p:sp>
        <p:nvSpPr>
          <p:cNvPr id="4098" name="Rectangle 2"/>
          <p:cNvSpPr>
            <a:spLocks noGrp="1" noChangeArrowheads="1"/>
          </p:cNvSpPr>
          <p:nvPr>
            <p:ph idx="1"/>
          </p:nvPr>
        </p:nvSpPr>
        <p:spPr>
          <a:xfrm>
            <a:off x="533400" y="1373186"/>
            <a:ext cx="11201400" cy="4951414"/>
          </a:xfrm>
          <a:ln/>
        </p:spPr>
        <p:txBody>
          <a:bodyPr/>
          <a:lstStyle/>
          <a:p>
            <a:pPr marL="857250" lvl="1" indent="-457200">
              <a:lnSpc>
                <a:spcPct val="90000"/>
              </a:lnSpc>
              <a:spcBef>
                <a:spcPts val="0"/>
              </a:spcBef>
              <a:spcAft>
                <a:spcPts val="0"/>
              </a:spcAft>
              <a:buFont typeface="Arial" panose="020B0604020202020204" pitchFamily="34" charset="0"/>
              <a:buChar char="•"/>
              <a:defRPr/>
            </a:pPr>
            <a:r>
              <a:rPr lang="en-US" b="1" dirty="0">
                <a:solidFill>
                  <a:schemeClr val="tx1"/>
                </a:solidFill>
              </a:rPr>
              <a:t>Jay Yang:</a:t>
            </a:r>
          </a:p>
          <a:p>
            <a:pPr marL="1257300" lvl="2" indent="-457200">
              <a:lnSpc>
                <a:spcPct val="90000"/>
              </a:lnSpc>
              <a:spcBef>
                <a:spcPts val="0"/>
              </a:spcBef>
              <a:spcAft>
                <a:spcPts val="600"/>
              </a:spcAft>
              <a:buFont typeface="+mj-lt"/>
              <a:buAutoNum type="arabicPeriod"/>
              <a:defRPr/>
            </a:pPr>
            <a:r>
              <a:rPr lang="en-US" sz="2000" b="1" dirty="0">
                <a:solidFill>
                  <a:schemeClr val="tx1"/>
                </a:solidFill>
                <a:hlinkClick r:id="rId3"/>
              </a:rPr>
              <a:t>https://mentor.ieee.org/802.11/dcn/21/11-21-0332-36-00bh-issues-tracking.docx</a:t>
            </a:r>
            <a:r>
              <a:rPr lang="en-US" sz="2000" b="1" dirty="0">
                <a:solidFill>
                  <a:schemeClr val="tx1"/>
                </a:solidFill>
              </a:rPr>
              <a:t> </a:t>
            </a:r>
          </a:p>
          <a:p>
            <a:pPr marL="857250" lvl="1" indent="-457200">
              <a:lnSpc>
                <a:spcPct val="90000"/>
              </a:lnSpc>
              <a:spcBef>
                <a:spcPts val="0"/>
              </a:spcBef>
              <a:spcAft>
                <a:spcPts val="0"/>
              </a:spcAft>
              <a:buFont typeface="Arial" panose="020B0604020202020204" pitchFamily="34" charset="0"/>
              <a:buChar char="•"/>
              <a:defRPr/>
            </a:pPr>
            <a:r>
              <a:rPr lang="en-US" b="1" dirty="0">
                <a:solidFill>
                  <a:schemeClr val="tx1"/>
                </a:solidFill>
              </a:rPr>
              <a:t>Graham Smith:  </a:t>
            </a:r>
          </a:p>
          <a:p>
            <a:pPr marL="1257300" lvl="2" indent="-457200">
              <a:lnSpc>
                <a:spcPct val="90000"/>
              </a:lnSpc>
              <a:spcBef>
                <a:spcPts val="0"/>
              </a:spcBef>
              <a:spcAft>
                <a:spcPts val="0"/>
              </a:spcAft>
              <a:buFont typeface="Arial" panose="020B0604020202020204" pitchFamily="34" charset="0"/>
              <a:buChar char="•"/>
              <a:defRPr/>
            </a:pPr>
            <a:r>
              <a:rPr lang="en-US" sz="2000" b="1" dirty="0">
                <a:solidFill>
                  <a:schemeClr val="accent3">
                    <a:lumMod val="85000"/>
                  </a:schemeClr>
                </a:solidFill>
                <a:hlinkClick r:id="rId4"/>
              </a:rPr>
              <a:t>https://mentor.ieee.org/802.11/dcn/22/11-22-0427-06-00bh-maad-mac-2-text.docx</a:t>
            </a:r>
            <a:r>
              <a:rPr lang="en-US" sz="2000" b="1" dirty="0">
                <a:solidFill>
                  <a:schemeClr val="tx1"/>
                </a:solidFill>
              </a:rPr>
              <a:t>, </a:t>
            </a:r>
          </a:p>
          <a:p>
            <a:pPr marL="1257300" lvl="2" indent="-457200">
              <a:lnSpc>
                <a:spcPct val="90000"/>
              </a:lnSpc>
              <a:spcBef>
                <a:spcPts val="0"/>
              </a:spcBef>
              <a:spcAft>
                <a:spcPts val="0"/>
              </a:spcAft>
              <a:buFont typeface="Arial" panose="020B0604020202020204" pitchFamily="34" charset="0"/>
              <a:buChar char="•"/>
              <a:defRPr/>
            </a:pPr>
            <a:r>
              <a:rPr lang="en-US" sz="2000" b="1" dirty="0">
                <a:solidFill>
                  <a:schemeClr val="tx1"/>
                </a:solidFill>
                <a:hlinkClick r:id="rId5"/>
              </a:rPr>
              <a:t>https://mentor.ieee.org/802.11/dcn/22/11-22-0755-02-00bh-irm-new-text.docx</a:t>
            </a:r>
            <a:r>
              <a:rPr lang="en-US" sz="2000" b="1" dirty="0">
                <a:solidFill>
                  <a:schemeClr val="tx1"/>
                </a:solidFill>
              </a:rPr>
              <a:t>, </a:t>
            </a:r>
          </a:p>
          <a:p>
            <a:pPr marL="1257300" lvl="2" indent="-457200">
              <a:lnSpc>
                <a:spcPct val="90000"/>
              </a:lnSpc>
              <a:spcBef>
                <a:spcPts val="0"/>
              </a:spcBef>
              <a:spcAft>
                <a:spcPts val="0"/>
              </a:spcAft>
              <a:buFont typeface="Arial" panose="020B0604020202020204" pitchFamily="34" charset="0"/>
              <a:buChar char="•"/>
              <a:defRPr/>
            </a:pPr>
            <a:r>
              <a:rPr lang="en-US" sz="2000" b="1" dirty="0">
                <a:solidFill>
                  <a:schemeClr val="tx1"/>
                </a:solidFill>
                <a:hlinkClick r:id="rId6"/>
              </a:rPr>
              <a:t>https://mentor.ieee.org/802.11/dcn/22/11-22-0753-02-00bh-irma-new.pptx</a:t>
            </a:r>
            <a:r>
              <a:rPr lang="en-US" sz="2000" b="1" dirty="0">
                <a:solidFill>
                  <a:schemeClr val="tx1"/>
                </a:solidFill>
              </a:rPr>
              <a:t>, </a:t>
            </a:r>
          </a:p>
          <a:p>
            <a:pPr marL="1257300" lvl="2" indent="-457200">
              <a:lnSpc>
                <a:spcPct val="90000"/>
              </a:lnSpc>
              <a:spcBef>
                <a:spcPts val="0"/>
              </a:spcBef>
              <a:spcAft>
                <a:spcPts val="0"/>
              </a:spcAft>
              <a:buFont typeface="+mj-lt"/>
              <a:buAutoNum type="arabicPeriod" startAt="2"/>
              <a:defRPr/>
            </a:pPr>
            <a:r>
              <a:rPr lang="en-US" sz="2000" b="1" dirty="0">
                <a:solidFill>
                  <a:schemeClr val="tx1"/>
                </a:solidFill>
                <a:hlinkClick r:id="rId7"/>
              </a:rPr>
              <a:t>https://mentor.ieee.org/802.11/dcn/22/11-22-0737-03-00bh-maad-mac-outline.pptx</a:t>
            </a:r>
            <a:r>
              <a:rPr lang="en-US" sz="2000" b="1" dirty="0">
                <a:solidFill>
                  <a:schemeClr val="tx1"/>
                </a:solidFill>
              </a:rPr>
              <a:t>, </a:t>
            </a:r>
          </a:p>
          <a:p>
            <a:pPr marL="1257300" lvl="2" indent="-457200">
              <a:lnSpc>
                <a:spcPct val="90000"/>
              </a:lnSpc>
              <a:spcBef>
                <a:spcPts val="0"/>
              </a:spcBef>
              <a:spcAft>
                <a:spcPts val="0"/>
              </a:spcAft>
              <a:buFont typeface="+mj-lt"/>
              <a:buAutoNum type="arabicPeriod" startAt="3"/>
              <a:defRPr/>
            </a:pPr>
            <a:r>
              <a:rPr lang="en-US" sz="2000" b="1" dirty="0">
                <a:solidFill>
                  <a:schemeClr val="tx1"/>
                </a:solidFill>
                <a:hlinkClick r:id="rId8"/>
              </a:rPr>
              <a:t>https://mentor.ieee.org/802.11/dcn/22/11-22-0894-00-00bh-irma-3-presentation.pptx</a:t>
            </a:r>
            <a:r>
              <a:rPr lang="en-US" sz="2000" b="1" dirty="0">
                <a:solidFill>
                  <a:schemeClr val="tx1"/>
                </a:solidFill>
              </a:rPr>
              <a:t>, </a:t>
            </a:r>
          </a:p>
          <a:p>
            <a:pPr marL="1257300" lvl="2" indent="-457200">
              <a:lnSpc>
                <a:spcPct val="90000"/>
              </a:lnSpc>
              <a:spcBef>
                <a:spcPts val="0"/>
              </a:spcBef>
              <a:spcAft>
                <a:spcPts val="600"/>
              </a:spcAft>
              <a:buFont typeface="Arial" panose="020B0604020202020204" pitchFamily="34" charset="0"/>
              <a:buChar char="•"/>
              <a:defRPr/>
            </a:pPr>
            <a:r>
              <a:rPr lang="en-US" sz="2000" b="1" dirty="0">
                <a:solidFill>
                  <a:schemeClr val="tx1"/>
                </a:solidFill>
                <a:hlinkClick r:id="rId9"/>
              </a:rPr>
              <a:t>https://mentor.ieee.org/802.11/dcn/22/11-22-0895-01-00bh-draft-text-irma-3.docx</a:t>
            </a:r>
            <a:r>
              <a:rPr lang="en-US" sz="2000" b="1" dirty="0">
                <a:solidFill>
                  <a:schemeClr val="tx1"/>
                </a:solidFill>
              </a:rPr>
              <a:t> </a:t>
            </a:r>
          </a:p>
          <a:p>
            <a:pPr marL="857250" lvl="1" indent="-457200">
              <a:lnSpc>
                <a:spcPct val="90000"/>
              </a:lnSpc>
              <a:spcBef>
                <a:spcPts val="0"/>
              </a:spcBef>
              <a:spcAft>
                <a:spcPts val="600"/>
              </a:spcAft>
              <a:buFont typeface="Arial" panose="020B0604020202020204" pitchFamily="34" charset="0"/>
              <a:buChar char="•"/>
              <a:defRPr/>
            </a:pPr>
            <a:r>
              <a:rPr lang="en-US" b="1" dirty="0">
                <a:solidFill>
                  <a:schemeClr val="tx1"/>
                </a:solidFill>
              </a:rPr>
              <a:t>Okan Mutgan:</a:t>
            </a:r>
          </a:p>
          <a:p>
            <a:pPr marL="1257300" lvl="2" indent="-457200">
              <a:lnSpc>
                <a:spcPct val="90000"/>
              </a:lnSpc>
              <a:spcBef>
                <a:spcPts val="0"/>
              </a:spcBef>
              <a:spcAft>
                <a:spcPts val="600"/>
              </a:spcAft>
              <a:buFont typeface="+mj-lt"/>
              <a:buAutoNum type="arabicPeriod" startAt="4"/>
              <a:defRPr/>
            </a:pPr>
            <a:r>
              <a:rPr lang="en-US" sz="2000" b="1" dirty="0">
                <a:solidFill>
                  <a:schemeClr val="tx1"/>
                </a:solidFill>
                <a:hlinkClick r:id="rId10"/>
              </a:rPr>
              <a:t>https://mentor.ieee.org/802.11/dcn/22/11-22-0818-03-00bh-use-case-further-discussion-and-rule-based-random-mac-identification-proposal.pptx</a:t>
            </a:r>
            <a:r>
              <a:rPr lang="en-US" sz="2000" b="1" dirty="0">
                <a:solidFill>
                  <a:schemeClr val="tx1"/>
                </a:solidFill>
              </a:rPr>
              <a:t> </a:t>
            </a:r>
          </a:p>
          <a:p>
            <a:pPr marL="1257300" lvl="2" indent="-457200">
              <a:lnSpc>
                <a:spcPct val="90000"/>
              </a:lnSpc>
              <a:spcBef>
                <a:spcPts val="0"/>
              </a:spcBef>
              <a:spcAft>
                <a:spcPts val="600"/>
              </a:spcAft>
              <a:buFont typeface="+mj-lt"/>
              <a:buAutoNum type="arabicPeriod" startAt="5"/>
              <a:defRPr/>
            </a:pPr>
            <a:r>
              <a:rPr lang="en-US" sz="2000" b="1" dirty="0">
                <a:solidFill>
                  <a:schemeClr val="tx1"/>
                </a:solidFill>
                <a:hlinkClick r:id="rId11"/>
              </a:rPr>
              <a:t>https://mentor.ieee.org/802.11/dcn/22/11-22-0888-01-00bh-proposed-text-for-rule-based-random-mac-identification.docx</a:t>
            </a:r>
            <a:r>
              <a:rPr lang="en-US" sz="2000" b="1" dirty="0">
                <a:solidFill>
                  <a:schemeClr val="tx1"/>
                </a:solidFill>
              </a:rPr>
              <a:t> </a:t>
            </a:r>
          </a:p>
          <a:p>
            <a:pPr marL="857250" lvl="1" indent="-457200">
              <a:lnSpc>
                <a:spcPct val="90000"/>
              </a:lnSpc>
              <a:spcBef>
                <a:spcPts val="0"/>
              </a:spcBef>
              <a:spcAft>
                <a:spcPts val="0"/>
              </a:spcAft>
              <a:buFont typeface="Arial" panose="020B0604020202020204" pitchFamily="34" charset="0"/>
              <a:buChar char="•"/>
              <a:defRPr/>
            </a:pPr>
            <a:r>
              <a:rPr lang="en-US" b="1" dirty="0">
                <a:solidFill>
                  <a:schemeClr val="tx1"/>
                </a:solidFill>
              </a:rPr>
              <a:t>Mark Hamilton: </a:t>
            </a:r>
          </a:p>
          <a:p>
            <a:pPr marL="1257300" lvl="2" indent="-457200">
              <a:lnSpc>
                <a:spcPct val="90000"/>
              </a:lnSpc>
              <a:spcBef>
                <a:spcPts val="0"/>
              </a:spcBef>
              <a:spcAft>
                <a:spcPts val="600"/>
              </a:spcAft>
              <a:buFont typeface="Arial" panose="020B0604020202020204" pitchFamily="34" charset="0"/>
              <a:buChar char="•"/>
              <a:defRPr/>
            </a:pPr>
            <a:r>
              <a:rPr lang="en-US" sz="2000" b="1" dirty="0">
                <a:solidFill>
                  <a:schemeClr val="tx1"/>
                </a:solidFill>
                <a:hlinkClick r:id="rId12"/>
              </a:rPr>
              <a:t>11-22/0435r1</a:t>
            </a:r>
            <a:r>
              <a:rPr lang="en-US" sz="2000" b="1" dirty="0">
                <a:solidFill>
                  <a:schemeClr val="tx1"/>
                </a:solidFill>
              </a:rPr>
              <a:t> - Open Issues in Issues Tracking document</a:t>
            </a:r>
            <a:endParaRPr lang="en-US" b="1"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609600" y="648492"/>
            <a:ext cx="10744200" cy="5826921"/>
          </a:xfrm>
          <a:ln/>
        </p:spPr>
        <p:txBody>
          <a:bodyPr/>
          <a:lstStyle/>
          <a:p>
            <a:pPr marL="0" indent="0">
              <a:lnSpc>
                <a:spcPct val="90000"/>
              </a:lnSpc>
              <a:spcBef>
                <a:spcPts val="0"/>
              </a:spcBef>
              <a:spcAft>
                <a:spcPts val="0"/>
              </a:spcAft>
              <a:defRPr/>
            </a:pPr>
            <a:r>
              <a:rPr lang="en-US" altLang="en-US" dirty="0">
                <a:solidFill>
                  <a:schemeClr val="tx1"/>
                </a:solidFill>
              </a:rPr>
              <a:t>Solution 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3"/>
              </a:rPr>
              <a:t>11-21/1083r0</a:t>
            </a:r>
            <a:r>
              <a:rPr lang="en-US" altLang="en-US" sz="14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4"/>
              </a:rPr>
              <a:t>11-21/2039r0</a:t>
            </a:r>
            <a:r>
              <a:rPr lang="en-US" sz="14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5"/>
              </a:rPr>
              <a:t>11-22/0054r0</a:t>
            </a:r>
            <a:r>
              <a:rPr lang="en-US" sz="1400" b="1" dirty="0">
                <a:solidFill>
                  <a:schemeClr val="tx1"/>
                </a:solidFill>
              </a:rPr>
              <a:t>: Signature based RCM STA identification solution analysis (reviewed Jan 11)</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6"/>
              </a:rPr>
              <a:t>11-21/1585r12</a:t>
            </a:r>
            <a:r>
              <a:rPr lang="en-US" altLang="en-US" sz="1400" dirty="0">
                <a:solidFill>
                  <a:schemeClr val="tx1"/>
                </a:solidFill>
              </a:rPr>
              <a:t>: Identifiable Random MAC address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7"/>
              </a:rPr>
              <a:t>11-21/1673r10</a:t>
            </a:r>
            <a:r>
              <a:rPr lang="en-US" altLang="en-US" sz="1400" b="1" dirty="0">
                <a:solidFill>
                  <a:schemeClr val="tx1"/>
                </a:solidFill>
              </a:rPr>
              <a:t>: Proposed Text for IRMA (briefly reviewed Oct 21, </a:t>
            </a:r>
            <a:r>
              <a:rPr lang="en-US" altLang="en-US" sz="1400" b="1" u="sng" dirty="0">
                <a:solidFill>
                  <a:schemeClr val="tx1"/>
                </a:solidFill>
              </a:rPr>
              <a:t>updated</a:t>
            </a:r>
            <a:r>
              <a:rPr lang="en-US" altLang="en-US" sz="14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8"/>
              </a:rPr>
              <a:t>11-21/1720r1</a:t>
            </a:r>
            <a:r>
              <a:rPr lang="en-US" altLang="en-US" sz="14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9"/>
              </a:rPr>
              <a:t>11-21/2006r1</a:t>
            </a:r>
            <a:r>
              <a:rPr lang="en-US" altLang="en-US" sz="14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0"/>
              </a:rPr>
              <a:t>11-22/0118r0</a:t>
            </a:r>
            <a:r>
              <a:rPr lang="en-US" altLang="en-US" sz="14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1"/>
              </a:rPr>
              <a:t>11-22/0085r0</a:t>
            </a:r>
            <a:r>
              <a:rPr lang="en-US" altLang="en-US" sz="1400" b="1" dirty="0">
                <a:solidFill>
                  <a:schemeClr val="tx1"/>
                </a:solidFill>
              </a:rPr>
              <a:t>: IRMA and spoof discussion (</a:t>
            </a:r>
            <a:r>
              <a:rPr lang="en-US" altLang="en-US" sz="1400" b="1" u="sng" dirty="0">
                <a:solidFill>
                  <a:schemeClr val="tx1"/>
                </a:solidFill>
              </a:rPr>
              <a:t>not reviewed yet)</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2"/>
              </a:rPr>
              <a:t>11-21/1378r0</a:t>
            </a:r>
            <a:r>
              <a:rPr lang="en-US" altLang="en-US" sz="14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3"/>
              </a:rPr>
              <a:t>11-21/1379r3</a:t>
            </a:r>
            <a:r>
              <a:rPr lang="en-US" altLang="en-US" sz="14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4"/>
              </a:rPr>
              <a:t>11-21/1853r2</a:t>
            </a:r>
            <a:r>
              <a:rPr lang="en-US" altLang="en-US" sz="1400" b="1" dirty="0">
                <a:solidFill>
                  <a:schemeClr val="tx1"/>
                </a:solidFill>
              </a:rPr>
              <a:t>: ID Query analysis (reviewed Jan 11, </a:t>
            </a:r>
            <a:r>
              <a:rPr lang="en-US" altLang="en-US" sz="1400" b="1" u="sng" dirty="0">
                <a:solidFill>
                  <a:schemeClr val="tx1"/>
                </a:solidFill>
              </a:rPr>
              <a:t>updated)</a:t>
            </a:r>
            <a:endParaRPr lang="en-US" altLang="en-US" sz="14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5"/>
              </a:rPr>
              <a:t>11-21/1839r1</a:t>
            </a:r>
            <a:r>
              <a:rPr lang="en-US" altLang="en-US" sz="1400" dirty="0">
                <a:solidFill>
                  <a:schemeClr val="tx1"/>
                </a:solidFill>
              </a:rPr>
              <a:t>: Transient STA ID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6"/>
              </a:rPr>
              <a:t>11-22/0025r0</a:t>
            </a:r>
            <a:r>
              <a:rPr lang="en-US" altLang="en-US" sz="14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7"/>
              </a:rPr>
              <a:t>11-22/0117r0</a:t>
            </a:r>
            <a:r>
              <a:rPr lang="en-US" altLang="en-US" sz="14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8"/>
              </a:rPr>
              <a:t>11-22/0154r0</a:t>
            </a:r>
            <a:r>
              <a:rPr lang="en-US" altLang="en-US" sz="1400" dirty="0">
                <a:solidFill>
                  <a:schemeClr val="tx1"/>
                </a:solidFill>
              </a:rPr>
              <a:t>: Opaque device ID (reviewed Jan 21)</a:t>
            </a:r>
          </a:p>
          <a:p>
            <a:pPr lvl="1">
              <a:lnSpc>
                <a:spcPct val="90000"/>
              </a:lnSpc>
              <a:spcBef>
                <a:spcPts val="0"/>
              </a:spcBef>
              <a:spcAft>
                <a:spcPts val="300"/>
              </a:spcAft>
              <a:buFont typeface="Arial" panose="020B0604020202020204" pitchFamily="34" charset="0"/>
              <a:buChar char="•"/>
              <a:defRPr/>
            </a:pPr>
            <a:r>
              <a:rPr lang="en-US" sz="1400" b="1" dirty="0">
                <a:hlinkClick r:id="rId19"/>
              </a:rPr>
              <a:t>11-22/0482r1</a:t>
            </a:r>
            <a:r>
              <a:rPr lang="en-US" sz="1400" b="1" dirty="0"/>
              <a:t>: Annex Text for Opaque Device ID (</a:t>
            </a:r>
            <a:r>
              <a:rPr lang="en-US" sz="1400" b="1" u="sng" dirty="0"/>
              <a:t>not reviewed yet)</a:t>
            </a:r>
            <a:endParaRPr lang="en-US" altLang="en-US" sz="1400" dirty="0">
              <a:solidFill>
                <a:schemeClr val="tx1"/>
              </a:solidFill>
            </a:endParaRP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0"/>
              </a:rPr>
              <a:t>11-22/0158r3</a:t>
            </a:r>
            <a:r>
              <a:rPr lang="en-US" altLang="en-US" sz="1400" dirty="0">
                <a:solidFill>
                  <a:schemeClr val="tx1"/>
                </a:solidFill>
              </a:rPr>
              <a:t>: STA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1"/>
              </a:rPr>
              <a:t>11-22/0157r3</a:t>
            </a:r>
            <a:r>
              <a:rPr lang="en-US" altLang="en-US" sz="1400" dirty="0">
                <a:solidFill>
                  <a:schemeClr val="tx1"/>
                </a:solidFill>
              </a:rPr>
              <a:t>: MAC address designation (reviewed Feb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2"/>
              </a:rPr>
              <a:t>11-22/0301r2</a:t>
            </a:r>
            <a:r>
              <a:rPr lang="en-US" altLang="en-US" sz="1400" b="1" dirty="0">
                <a:solidFill>
                  <a:schemeClr val="tx1"/>
                </a:solidFill>
              </a:rPr>
              <a:t>: MAAD MAC text (reviewed Mar 3</a:t>
            </a:r>
            <a:r>
              <a:rPr lang="en-US" altLang="en-US" sz="1400" b="1" u="sng" dirty="0">
                <a:solidFill>
                  <a:schemeClr val="tx1"/>
                </a:solidFill>
              </a:rPr>
              <a:t>, updated</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3"/>
              </a:rPr>
              <a:t>11-22/0187r2</a:t>
            </a:r>
            <a:r>
              <a:rPr lang="en-US" altLang="en-US" sz="1400" dirty="0">
                <a:solidFill>
                  <a:schemeClr val="tx1"/>
                </a:solidFill>
              </a:rPr>
              <a:t>: Network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4"/>
              </a:rPr>
              <a:t>11-22/0424r1</a:t>
            </a:r>
            <a:r>
              <a:rPr lang="en-US" altLang="en-US" sz="1400" dirty="0">
                <a:solidFill>
                  <a:schemeClr val="tx1"/>
                </a:solidFill>
              </a:rPr>
              <a:t>: MAAD MAC 2 (reviewed Mar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5"/>
              </a:rPr>
              <a:t>11-22/-0427r5</a:t>
            </a:r>
            <a:r>
              <a:rPr lang="en-US" altLang="en-US" sz="1400" b="1" dirty="0">
                <a:solidFill>
                  <a:schemeClr val="tx1"/>
                </a:solidFill>
              </a:rPr>
              <a:t>: MAAD MAC 2 text (</a:t>
            </a:r>
            <a:r>
              <a:rPr lang="en-US" altLang="en-US" sz="1400" b="1" u="sng" dirty="0">
                <a:solidFill>
                  <a:schemeClr val="tx1"/>
                </a:solidFill>
              </a:rPr>
              <a:t>not reviewed yet</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bg2"/>
                </a:solidFill>
                <a:hlinkClick r:id="rId26"/>
              </a:rPr>
              <a:t>11-22/0473r0</a:t>
            </a:r>
            <a:r>
              <a:rPr lang="en-US" altLang="en-US" sz="1400" b="1" dirty="0">
                <a:solidFill>
                  <a:schemeClr val="tx1"/>
                </a:solidFill>
              </a:rPr>
              <a:t>: Rule-based random MAC STA identification</a:t>
            </a:r>
          </a:p>
          <a:p>
            <a:pPr>
              <a:lnSpc>
                <a:spcPct val="90000"/>
              </a:lnSpc>
              <a:spcBef>
                <a:spcPts val="0"/>
              </a:spcBef>
              <a:spcAft>
                <a:spcPts val="300"/>
              </a:spcAft>
              <a:buFont typeface="Arial" panose="020B0604020202020204" pitchFamily="34" charset="0"/>
              <a:buChar char="•"/>
              <a:defRPr/>
            </a:pPr>
            <a:endParaRPr lang="en-US" altLang="en-US" sz="1800" b="1"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556745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14 June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D0.2 CC							</a:t>
            </a:r>
            <a:r>
              <a:rPr lang="en-US" altLang="zh-CN" sz="2400" dirty="0">
                <a:solidFill>
                  <a:schemeClr val="tx1"/>
                </a:solidFill>
                <a:sym typeface="Wingdings" panose="05000000000000000000" pitchFamily="2" charset="2"/>
              </a:rPr>
              <a:t> -&gt; </a:t>
            </a:r>
            <a:r>
              <a:rPr lang="en-US" altLang="zh-CN" sz="2400" dirty="0">
                <a:solidFill>
                  <a:schemeClr val="tx1"/>
                </a:solidFill>
                <a:highlight>
                  <a:srgbClr val="00FF00"/>
                </a:highlight>
                <a:sym typeface="Wingdings" panose="05000000000000000000" pitchFamily="2" charset="2"/>
              </a:rPr>
              <a:t>May 2022</a:t>
            </a:r>
            <a:endParaRPr lang="en-US" altLang="zh-CN" sz="2400" dirty="0">
              <a:solidFill>
                <a:schemeClr val="tx1"/>
              </a:solidFill>
            </a:endParaRPr>
          </a:p>
          <a:p>
            <a:pPr lvl="1" algn="just">
              <a:spcBef>
                <a:spcPts val="0"/>
              </a:spcBef>
            </a:pPr>
            <a:r>
              <a:rPr lang="en-US" altLang="zh-CN" sz="2400" dirty="0"/>
              <a:t>Initial Letter Ballot (D1.0)		</a:t>
            </a:r>
            <a:r>
              <a:rPr lang="en-US" altLang="zh-CN" sz="2400" dirty="0">
                <a:highlight>
                  <a:srgbClr val="FF0000"/>
                </a:highlight>
              </a:rPr>
              <a:t>Mar 2022</a:t>
            </a:r>
            <a:r>
              <a:rPr lang="en-US" altLang="zh-CN" sz="2400" dirty="0"/>
              <a:t> -&gt; Jul 2022</a:t>
            </a:r>
          </a:p>
          <a:p>
            <a:pPr lvl="1" algn="just">
              <a:spcBef>
                <a:spcPts val="0"/>
              </a:spcBef>
            </a:pPr>
            <a:r>
              <a:rPr lang="en-US" altLang="zh-CN" sz="2400" dirty="0"/>
              <a:t>Recirculation LB (D2.0)			Jul 2022 -&gt; Sep 2022</a:t>
            </a:r>
          </a:p>
          <a:p>
            <a:pPr lvl="1" algn="just">
              <a:spcBef>
                <a:spcPts val="0"/>
              </a:spcBef>
            </a:pPr>
            <a:r>
              <a:rPr lang="en-US" altLang="zh-CN" sz="2400" dirty="0"/>
              <a:t>Initial SA Ballot (D3.0)			Nov 2022 -&gt; Jan 2023</a:t>
            </a:r>
          </a:p>
          <a:p>
            <a:pPr lvl="1" algn="just">
              <a:spcBef>
                <a:spcPts val="0"/>
              </a:spcBef>
            </a:pPr>
            <a:r>
              <a:rPr lang="en-US" altLang="zh-CN" sz="2400" dirty="0"/>
              <a:t>Final 802.11 WG approval		Mar 2023 -&gt; May 2023</a:t>
            </a:r>
          </a:p>
          <a:p>
            <a:pPr lvl="1" algn="just">
              <a:spcBef>
                <a:spcPts val="0"/>
              </a:spcBef>
            </a:pPr>
            <a:r>
              <a:rPr lang="en-US" altLang="zh-CN" sz="2400" dirty="0"/>
              <a:t>802 EC approval					May 2023 -&gt; Jul 2023</a:t>
            </a:r>
          </a:p>
          <a:p>
            <a:pPr lvl="1">
              <a:spcBef>
                <a:spcPts val="0"/>
              </a:spcBef>
            </a:pPr>
            <a:r>
              <a:rPr lang="en-US" altLang="zh-CN" sz="2400" dirty="0" err="1"/>
              <a:t>RevCom</a:t>
            </a:r>
            <a:r>
              <a:rPr lang="en-US" altLang="zh-CN" sz="2400" dirty="0"/>
              <a:t> and SASB approval		May2023 -&gt; Jul/Aug/Sep?’23 </a:t>
            </a:r>
          </a:p>
          <a:p>
            <a:pPr lvl="1" algn="just">
              <a:spcBef>
                <a:spcPts val="0"/>
              </a:spcBef>
            </a:pPr>
            <a:endParaRPr lang="en-US" sz="2400" b="1" dirty="0"/>
          </a:p>
          <a:p>
            <a:pPr lvl="1" algn="just">
              <a:spcBef>
                <a:spcPts val="0"/>
              </a:spcBef>
            </a:pPr>
            <a:r>
              <a:rPr lang="en-US" sz="2400" b="1" dirty="0"/>
              <a:t>Chair proposed – task group discussion?</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b="0" dirty="0">
                <a:hlinkClick r:id="rId3"/>
              </a:rPr>
              <a:t>11-21/0332r30</a:t>
            </a:r>
            <a:r>
              <a:rPr lang="en-US" sz="2800" b="0" dirty="0"/>
              <a:t> </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14 June 2022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Vacant</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14391</TotalTime>
  <Words>2735</Words>
  <Application>Microsoft Office PowerPoint</Application>
  <PresentationFormat>Widescreen</PresentationFormat>
  <Paragraphs>266</Paragraphs>
  <Slides>23</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Office Theme</vt:lpstr>
      <vt:lpstr>Document</vt:lpstr>
      <vt:lpstr>TGbh-agenda-2022-June-14</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14 June 2022</vt:lpstr>
      <vt:lpstr>Contributions</vt:lpstr>
      <vt:lpstr>PowerPoint Presentation</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193</cp:revision>
  <cp:lastPrinted>1601-01-01T00:00:00Z</cp:lastPrinted>
  <dcterms:created xsi:type="dcterms:W3CDTF">2021-01-26T19:12:38Z</dcterms:created>
  <dcterms:modified xsi:type="dcterms:W3CDTF">2022-06-14T15:44:30Z</dcterms:modified>
</cp:coreProperties>
</file>